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75" r:id="rId14"/>
    <p:sldId id="268" r:id="rId15"/>
    <p:sldId id="281" r:id="rId16"/>
    <p:sldId id="270"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70" d="100"/>
          <a:sy n="70" d="100"/>
        </p:scale>
        <p:origin x="7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3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8148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935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706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782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233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E65DB-16F5-4CAA-B038-2CA77C45FA48}"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42327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E65DB-16F5-4CAA-B038-2CA77C45FA48}"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37201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65DB-16F5-4CAA-B038-2CA77C45FA48}"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9208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29697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4847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E65DB-16F5-4CAA-B038-2CA77C45FA48}"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E7D8-DD91-4C7D-8452-3A9108FC9754}" type="slidenum">
              <a:rPr lang="en-US" smtClean="0"/>
              <a:t>‹#›</a:t>
            </a:fld>
            <a:endParaRPr lang="en-US"/>
          </a:p>
        </p:txBody>
      </p:sp>
    </p:spTree>
    <p:extLst>
      <p:ext uri="{BB962C8B-B14F-4D97-AF65-F5344CB8AC3E}">
        <p14:creationId xmlns:p14="http://schemas.microsoft.com/office/powerpoint/2010/main" val="27275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4061880" y="464025"/>
            <a:ext cx="3753135" cy="1050877"/>
          </a:xfrm>
          <a:prstGeom prst="roundRect">
            <a:avLst>
              <a:gd name="adj" fmla="val 50000"/>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6600" b="1" i="1" dirty="0"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6600" b="1" i="1" dirty="0" err="1"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শুভেচ্ছা</a:t>
            </a:r>
            <a:endParaRPr lang="en-US" sz="6600" b="1" i="1" dirty="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1816823" y="1617970"/>
            <a:ext cx="8243248" cy="6150731"/>
          </a:xfrm>
          <a:prstGeom prst="rect">
            <a:avLst/>
          </a:prstGeom>
        </p:spPr>
      </p:pic>
    </p:spTree>
    <p:extLst>
      <p:ext uri="{BB962C8B-B14F-4D97-AF65-F5344CB8AC3E}">
        <p14:creationId xmlns:p14="http://schemas.microsoft.com/office/powerpoint/2010/main" val="223777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blip>
          <a:srcRect/>
          <a:tile tx="0" ty="0" sx="100000" sy="100000" flip="none" algn="tl"/>
        </a:blipFill>
        <a:effectLst/>
      </p:bgPr>
    </p:bg>
    <p:spTree>
      <p:nvGrpSpPr>
        <p:cNvPr id="1" name=""/>
        <p:cNvGrpSpPr/>
        <p:nvPr/>
      </p:nvGrpSpPr>
      <p:grpSpPr>
        <a:xfrm>
          <a:off x="0" y="0"/>
          <a:ext cx="0" cy="0"/>
          <a:chOff x="0" y="0"/>
          <a:chExt cx="0" cy="0"/>
        </a:xfrm>
      </p:grpSpPr>
      <p:sp>
        <p:nvSpPr>
          <p:cNvPr id="8" name="Oval 7">
            <a:hlinkClick r:id="rId3" action="ppaction://hlinkpres?slideindex=1&amp;slidetitle="/>
          </p:cNvPr>
          <p:cNvSpPr/>
          <p:nvPr/>
        </p:nvSpPr>
        <p:spPr>
          <a:xfrm>
            <a:off x="2813777" y="95535"/>
            <a:ext cx="6673754" cy="69603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400" b="1" dirty="0" smtClean="0">
                <a:solidFill>
                  <a:prstClr val="black"/>
                </a:solidFill>
                <a:latin typeface="NikoshBAN" pitchFamily="2" charset="0"/>
                <a:cs typeface="NikoshBAN" pitchFamily="2" charset="0"/>
              </a:rPr>
              <a:t>জোড়ায় কাজ </a:t>
            </a:r>
            <a:r>
              <a:rPr lang="bn-BD" sz="4400" b="1" dirty="0">
                <a:solidFill>
                  <a:prstClr val="black"/>
                </a:solidFill>
                <a:latin typeface="NikoshBAN" pitchFamily="2" charset="0"/>
                <a:cs typeface="NikoshBAN" pitchFamily="2" charset="0"/>
              </a:rPr>
              <a:t>এর ক্লু</a:t>
            </a:r>
            <a:endParaRPr lang="en-US" sz="4400" b="1" dirty="0">
              <a:solidFill>
                <a:prstClr val="black"/>
              </a:solidFill>
              <a:latin typeface="NikoshBAN" pitchFamily="2" charset="0"/>
              <a:cs typeface="NikoshBAN" pitchFamily="2" charset="0"/>
            </a:endParaRPr>
          </a:p>
        </p:txBody>
      </p:sp>
      <p:pic>
        <p:nvPicPr>
          <p:cNvPr id="6" name="Picture 5"/>
          <p:cNvPicPr>
            <a:picLocks noChangeAspect="1"/>
          </p:cNvPicPr>
          <p:nvPr/>
        </p:nvPicPr>
        <p:blipFill>
          <a:blip r:embed="rId4"/>
          <a:stretch>
            <a:fillRect/>
          </a:stretch>
        </p:blipFill>
        <p:spPr>
          <a:xfrm>
            <a:off x="181899" y="1512668"/>
            <a:ext cx="6102891" cy="3429049"/>
          </a:xfrm>
          <a:prstGeom prst="rect">
            <a:avLst/>
          </a:prstGeom>
        </p:spPr>
      </p:pic>
      <p:pic>
        <p:nvPicPr>
          <p:cNvPr id="7" name="Picture 6"/>
          <p:cNvPicPr>
            <a:picLocks noChangeAspect="1"/>
          </p:cNvPicPr>
          <p:nvPr/>
        </p:nvPicPr>
        <p:blipFill>
          <a:blip r:embed="rId5"/>
          <a:stretch>
            <a:fillRect/>
          </a:stretch>
        </p:blipFill>
        <p:spPr>
          <a:xfrm>
            <a:off x="6422756" y="1512668"/>
            <a:ext cx="5619119" cy="3429049"/>
          </a:xfrm>
          <a:prstGeom prst="rect">
            <a:avLst/>
          </a:prstGeom>
        </p:spPr>
      </p:pic>
    </p:spTree>
    <p:extLst>
      <p:ext uri="{BB962C8B-B14F-4D97-AF65-F5344CB8AC3E}">
        <p14:creationId xmlns:p14="http://schemas.microsoft.com/office/powerpoint/2010/main" val="122249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1965277"/>
            <a:ext cx="11109277" cy="14466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শিল্প </a:t>
            </a:r>
            <a:r>
              <a:rPr lang="bn-BD" sz="7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বর্ণনা </a:t>
            </a:r>
            <a:r>
              <a:rPr lang="bn-BD" sz="72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BD" sz="72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7200" b="1" dirty="0"/>
          </a:p>
        </p:txBody>
      </p:sp>
      <p:sp>
        <p:nvSpPr>
          <p:cNvPr id="3" name="Oval 2">
            <a:hlinkClick r:id="rId2" action="ppaction://hlinkpres?slideindex=1&amp;slidetitle="/>
          </p:cNvPr>
          <p:cNvSpPr/>
          <p:nvPr/>
        </p:nvSpPr>
        <p:spPr>
          <a:xfrm>
            <a:off x="3207225" y="11215"/>
            <a:ext cx="4722125" cy="1555844"/>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জোড়ায় কাজ  </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9449952" y="337843"/>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086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2897614" y="0"/>
            <a:ext cx="6710407" cy="94169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জোড়ায় কাজের সমাধান  </a:t>
            </a:r>
            <a:endParaRPr lang="en-US" sz="4400" b="1" dirty="0">
              <a:solidFill>
                <a:schemeClr val="tx1"/>
              </a:solidFill>
              <a:latin typeface="NikoshBAN" pitchFamily="2" charset="0"/>
              <a:cs typeface="NikoshBAN" pitchFamily="2" charset="0"/>
            </a:endParaRPr>
          </a:p>
        </p:txBody>
      </p:sp>
      <p:sp>
        <p:nvSpPr>
          <p:cNvPr id="3" name="Rectangle 2"/>
          <p:cNvSpPr/>
          <p:nvPr/>
        </p:nvSpPr>
        <p:spPr>
          <a:xfrm>
            <a:off x="668742" y="1105468"/>
            <a:ext cx="10701988" cy="5431808"/>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bn-BD"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a:t>
            </a:r>
            <a:r>
              <a:rPr lang="bn-BD"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সাম্প্রতিকালে বাংলাদেশের তৈরি পোশাক শিল্পের উল্লেখযোগ্য অগ্যগতি হয়েছে। গত শতকের আশির দশকে এ শিল্পের অগ্যযাত্রা শুরু হয়। অতি অল্প সময়ে এ শিল্পটি দেশের বৃহত্তম রপ্তানিমুখী শিল্পে পরিণত হয়েছে। দেশে বর্তমানে প্রায় তিন হাজারের ও অধিক পোশাক শিল্প ইউনিট রয়েছে। এতে প্রায় ৪০ লক্ষ শ্রমিক কাজ করছে। বাংলাদেশ আমেরিকা যুক্তরাষ্ট্র ও ইউরোপের দেশগুলোতে পোশাক রপ্তানি করে বিপুল বৈদেশিক মুদ্রা আয় করে।</a:t>
            </a:r>
            <a:endParaRPr lang="bn-BD" sz="4400" b="1"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226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06970" y="0"/>
            <a:ext cx="5200552" cy="9063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bn-BD" sz="4000" b="1" dirty="0">
                <a:solidFill>
                  <a:prstClr val="black"/>
                </a:solidFill>
                <a:latin typeface="NikoshBAN" pitchFamily="2" charset="0"/>
                <a:cs typeface="NikoshBAN" pitchFamily="2" charset="0"/>
              </a:rPr>
              <a:t>দলীয়  কাজ এর ক্লু</a:t>
            </a:r>
            <a:endParaRPr lang="en-US" sz="4000" b="1" dirty="0">
              <a:solidFill>
                <a:prstClr val="black"/>
              </a:solidFill>
              <a:latin typeface="NikoshBAN" pitchFamily="2" charset="0"/>
              <a:cs typeface="NikoshBAN" pitchFamily="2" charset="0"/>
            </a:endParaRPr>
          </a:p>
        </p:txBody>
      </p:sp>
      <p:pic>
        <p:nvPicPr>
          <p:cNvPr id="5" name="Picture 4"/>
          <p:cNvPicPr>
            <a:picLocks noChangeAspect="1"/>
          </p:cNvPicPr>
          <p:nvPr/>
        </p:nvPicPr>
        <p:blipFill>
          <a:blip r:embed="rId2"/>
          <a:stretch>
            <a:fillRect/>
          </a:stretch>
        </p:blipFill>
        <p:spPr>
          <a:xfrm>
            <a:off x="541006" y="1035551"/>
            <a:ext cx="3991118" cy="2487422"/>
          </a:xfrm>
          <a:prstGeom prst="rect">
            <a:avLst/>
          </a:prstGeom>
        </p:spPr>
      </p:pic>
      <p:pic>
        <p:nvPicPr>
          <p:cNvPr id="6" name="Picture 5"/>
          <p:cNvPicPr>
            <a:picLocks noChangeAspect="1"/>
          </p:cNvPicPr>
          <p:nvPr/>
        </p:nvPicPr>
        <p:blipFill>
          <a:blip r:embed="rId3"/>
          <a:stretch>
            <a:fillRect/>
          </a:stretch>
        </p:blipFill>
        <p:spPr>
          <a:xfrm>
            <a:off x="6504050" y="1255007"/>
            <a:ext cx="4613037" cy="2487422"/>
          </a:xfrm>
          <a:prstGeom prst="rect">
            <a:avLst/>
          </a:prstGeom>
        </p:spPr>
      </p:pic>
      <p:pic>
        <p:nvPicPr>
          <p:cNvPr id="9" name="Picture 8"/>
          <p:cNvPicPr>
            <a:picLocks noChangeAspect="1"/>
          </p:cNvPicPr>
          <p:nvPr/>
        </p:nvPicPr>
        <p:blipFill>
          <a:blip r:embed="rId4"/>
          <a:stretch>
            <a:fillRect/>
          </a:stretch>
        </p:blipFill>
        <p:spPr>
          <a:xfrm>
            <a:off x="379480" y="3742429"/>
            <a:ext cx="3878324" cy="2770231"/>
          </a:xfrm>
          <a:prstGeom prst="rect">
            <a:avLst/>
          </a:prstGeom>
        </p:spPr>
      </p:pic>
      <p:pic>
        <p:nvPicPr>
          <p:cNvPr id="11" name="Picture 10"/>
          <p:cNvPicPr>
            <a:picLocks noChangeAspect="1"/>
          </p:cNvPicPr>
          <p:nvPr/>
        </p:nvPicPr>
        <p:blipFill>
          <a:blip r:embed="rId5"/>
          <a:stretch>
            <a:fillRect/>
          </a:stretch>
        </p:blipFill>
        <p:spPr>
          <a:xfrm>
            <a:off x="6346887" y="4091073"/>
            <a:ext cx="4770200" cy="2572167"/>
          </a:xfrm>
          <a:prstGeom prst="rect">
            <a:avLst/>
          </a:prstGeom>
        </p:spPr>
      </p:pic>
    </p:spTree>
    <p:extLst>
      <p:ext uri="{BB962C8B-B14F-4D97-AF65-F5344CB8AC3E}">
        <p14:creationId xmlns:p14="http://schemas.microsoft.com/office/powerpoint/2010/main" val="312232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62986" y="0"/>
            <a:ext cx="5111750" cy="1323439"/>
          </a:xfrm>
          <a:prstGeom prst="rect">
            <a:avLst/>
          </a:prstGeom>
          <a:noFill/>
        </p:spPr>
        <p:txBody>
          <a:bodyPr wrap="square" rtlCol="0">
            <a:spAutoFit/>
          </a:bodyPr>
          <a:lstStyle/>
          <a:p>
            <a:pPr algn="ctr" fontAlgn="auto">
              <a:spcBef>
                <a:spcPts val="0"/>
              </a:spcBef>
              <a:spcAft>
                <a:spcPts val="0"/>
              </a:spcAft>
              <a:defRPr/>
            </a:pPr>
            <a:r>
              <a:rPr lang="bn-BD" sz="8000" b="1" dirty="0">
                <a:latin typeface="NikoshBAN" pitchFamily="2" charset="0"/>
                <a:cs typeface="NikoshBAN" pitchFamily="2" charset="0"/>
              </a:rPr>
              <a:t>দলীয়  কাজ </a:t>
            </a:r>
            <a:endParaRPr lang="en-US" sz="8000" b="1" dirty="0">
              <a:latin typeface="NikoshBAN" pitchFamily="2" charset="0"/>
              <a:cs typeface="NikoshBAN" pitchFamily="2" charset="0"/>
            </a:endParaRPr>
          </a:p>
        </p:txBody>
      </p:sp>
      <p:sp>
        <p:nvSpPr>
          <p:cNvPr id="3" name="TextBox 2"/>
          <p:cNvSpPr txBox="1"/>
          <p:nvPr/>
        </p:nvSpPr>
        <p:spPr>
          <a:xfrm>
            <a:off x="9846798" y="365849"/>
            <a:ext cx="1917571" cy="646331"/>
          </a:xfrm>
          <a:prstGeom prst="rect">
            <a:avLst/>
          </a:prstGeom>
          <a:solidFill>
            <a:srgbClr val="00B0F0"/>
          </a:solidFill>
        </p:spPr>
        <p:txBody>
          <a:bodyPr wrap="square" rtlCol="0">
            <a:spAutoFit/>
          </a:bodyPr>
          <a:lstStyle/>
          <a:p>
            <a:r>
              <a:rPr lang="en-US" sz="3600" i="1" dirty="0" smtClean="0">
                <a:latin typeface="NikoshBAN" panose="02000000000000000000" pitchFamily="2" charset="0"/>
                <a:cs typeface="NikoshBAN" panose="02000000000000000000" pitchFamily="2" charset="0"/>
              </a:rPr>
              <a:t>১০ </a:t>
            </a:r>
            <a:r>
              <a:rPr lang="en-US" sz="3600" i="1" dirty="0" err="1" smtClean="0">
                <a:latin typeface="NikoshBAN" panose="02000000000000000000" pitchFamily="2" charset="0"/>
                <a:cs typeface="NikoshBAN" panose="02000000000000000000" pitchFamily="2" charset="0"/>
              </a:rPr>
              <a:t>মিনিট</a:t>
            </a:r>
            <a:endParaRPr lang="en-US" sz="3600" i="1" dirty="0">
              <a:latin typeface="NikoshBAN" panose="02000000000000000000" pitchFamily="2" charset="0"/>
              <a:cs typeface="NikoshBAN" panose="02000000000000000000" pitchFamily="2" charset="0"/>
            </a:endParaRPr>
          </a:p>
        </p:txBody>
      </p:sp>
      <p:sp>
        <p:nvSpPr>
          <p:cNvPr id="5" name="TextBox 4"/>
          <p:cNvSpPr txBox="1"/>
          <p:nvPr/>
        </p:nvSpPr>
        <p:spPr>
          <a:xfrm>
            <a:off x="101264" y="2387478"/>
            <a:ext cx="11950527" cy="707886"/>
          </a:xfrm>
          <a:prstGeom prst="rect">
            <a:avLst/>
          </a:prstGeom>
          <a:solidFill>
            <a:schemeClr val="bg1"/>
          </a:solidFill>
        </p:spPr>
        <p:txBody>
          <a:bodyPr wrap="square" rtlCol="0">
            <a:spAutoFit/>
          </a:bodyPr>
          <a:lstStyle/>
          <a:p>
            <a:r>
              <a:rPr lang="bn-BD" sz="4000" i="1" dirty="0">
                <a:ln w="28575">
                  <a:noFill/>
                </a:ln>
                <a:effectLst>
                  <a:outerShdw blurRad="38100" dist="38100" dir="2700000" algn="tl">
                    <a:srgbClr val="000000">
                      <a:alpha val="43137"/>
                    </a:srgbClr>
                  </a:outerShdw>
                </a:effectLst>
                <a:latin typeface="NikoshBAN" pitchFamily="2" charset="0"/>
                <a:cs typeface="NikoshBAN" pitchFamily="2" charset="0"/>
              </a:rPr>
              <a:t> </a:t>
            </a:r>
            <a:r>
              <a:rPr lang="bn-BD" sz="4000" dirty="0">
                <a:ln w="28575">
                  <a:noFill/>
                </a:ln>
                <a:effectLst>
                  <a:outerShdw blurRad="38100" dist="38100" dir="2700000" algn="tl">
                    <a:srgbClr val="000000">
                      <a:alpha val="43137"/>
                    </a:srgbClr>
                  </a:outerShdw>
                </a:effectLst>
                <a:latin typeface="NikoshBAN" pitchFamily="2" charset="0"/>
                <a:cs typeface="NikoshBAN" pitchFamily="2" charset="0"/>
              </a:rPr>
              <a:t>ঔষধ শিল্পের সম্ভাবনার কথা ভাবছে ব্যাখ্যা </a:t>
            </a:r>
            <a:r>
              <a:rPr lang="bn-BD" sz="4000" dirty="0" smtClean="0">
                <a:ln w="28575">
                  <a:noFill/>
                </a:ln>
                <a:effectLst>
                  <a:outerShdw blurRad="38100" dist="38100" dir="2700000" algn="tl">
                    <a:srgbClr val="000000">
                      <a:alpha val="43137"/>
                    </a:srgbClr>
                  </a:outerShdw>
                </a:effectLst>
                <a:latin typeface="NikoshBAN" pitchFamily="2" charset="0"/>
                <a:cs typeface="NikoshBAN" pitchFamily="2" charset="0"/>
              </a:rPr>
              <a:t>করো</a:t>
            </a:r>
            <a:r>
              <a:rPr lang="bn-BD" sz="4000" dirty="0" smtClean="0">
                <a:ln w="28575">
                  <a:noFill/>
                </a:ln>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49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765760" y="222349"/>
            <a:ext cx="5478088" cy="8244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দলীয় কাজ এর সমাধান </a:t>
            </a:r>
            <a:endParaRPr lang="en-US" sz="4000" b="1" dirty="0">
              <a:solidFill>
                <a:schemeClr val="tx1"/>
              </a:solidFill>
              <a:latin typeface="NikoshBAN" pitchFamily="2" charset="0"/>
              <a:cs typeface="NikoshBAN" pitchFamily="2" charset="0"/>
            </a:endParaRPr>
          </a:p>
        </p:txBody>
      </p:sp>
      <p:sp>
        <p:nvSpPr>
          <p:cNvPr id="3" name="Content Placeholder 2"/>
          <p:cNvSpPr txBox="1">
            <a:spLocks/>
          </p:cNvSpPr>
          <p:nvPr/>
        </p:nvSpPr>
        <p:spPr>
          <a:xfrm>
            <a:off x="171449" y="1357313"/>
            <a:ext cx="11183488" cy="5316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4400" b="1" dirty="0" smtClean="0">
                <a:ln w="28575">
                  <a:noFill/>
                </a:ln>
                <a:effectLst>
                  <a:outerShdw blurRad="38100" dist="38100" dir="2700000" algn="tl">
                    <a:srgbClr val="000000">
                      <a:alpha val="43137"/>
                    </a:srgbClr>
                  </a:outerShdw>
                </a:effectLst>
                <a:latin typeface="NikoshBAN" pitchFamily="2" charset="0"/>
                <a:cs typeface="NikoshBAN" pitchFamily="2" charset="0"/>
              </a:rPr>
              <a:t>বাংলাদেশ বর্তমানে ঔষধ একটি সম্ভাবনাময় শিল্প হিসেবে বিবেচিত হচ্ছে। </a:t>
            </a:r>
          </a:p>
          <a:p>
            <a:pPr algn="just">
              <a:buFont typeface="Wingdings" panose="05000000000000000000" pitchFamily="2" charset="2"/>
              <a:buChar char="Ø"/>
            </a:pPr>
            <a:r>
              <a:rPr lang="bn-BD" sz="4400" b="1" dirty="0" smtClean="0">
                <a:ln w="28575">
                  <a:noFill/>
                </a:ln>
                <a:effectLst>
                  <a:outerShdw blurRad="38100" dist="38100" dir="2700000" algn="tl">
                    <a:srgbClr val="000000">
                      <a:alpha val="43137"/>
                    </a:srgbClr>
                  </a:outerShdw>
                </a:effectLst>
                <a:latin typeface="NikoshBAN" pitchFamily="2" charset="0"/>
                <a:cs typeface="NikoshBAN" pitchFamily="2" charset="0"/>
              </a:rPr>
              <a:t>এক সময় এদেশকে প্রচুর অর্থ খরচ করে বিদেশ থেকে ঔষধ আমদানি করতে হতো। এখন সরকারি –বেসরকারি উদ্যোগে বেশ কিছু ঔষধ কোম্পানি তৈরি হয়েছে যারা দেশের ব্যাপক ঔষধের চাহিদার অনেকটাই পূরণ করছে,একই সঙ্গে বিদেশে বেশ কিছু ঔষধ রপ্তানি ও করছে। তাই বাংকাদেশের রপ্তানিমুখী শিল্প হিসেবে ঔষধ </a:t>
            </a:r>
            <a:r>
              <a:rPr lang="bn-BD" sz="4400" b="1" dirty="0">
                <a:ln w="28575">
                  <a:noFill/>
                </a:ln>
                <a:effectLst>
                  <a:outerShdw blurRad="38100" dist="38100" dir="2700000" algn="tl">
                    <a:srgbClr val="000000">
                      <a:alpha val="43137"/>
                    </a:srgbClr>
                  </a:outerShdw>
                </a:effectLst>
                <a:latin typeface="NikoshBAN" pitchFamily="2" charset="0"/>
                <a:cs typeface="NikoshBAN" pitchFamily="2" charset="0"/>
              </a:rPr>
              <a:t>শিল্পের </a:t>
            </a:r>
            <a:r>
              <a:rPr lang="bn-BD" sz="4400" b="1" dirty="0" smtClean="0">
                <a:ln w="28575">
                  <a:noFill/>
                </a:ln>
                <a:effectLst>
                  <a:outerShdw blurRad="38100" dist="38100" dir="2700000" algn="tl">
                    <a:srgbClr val="000000">
                      <a:alpha val="43137"/>
                    </a:srgbClr>
                  </a:outerShdw>
                </a:effectLst>
                <a:latin typeface="NikoshBAN" pitchFamily="2" charset="0"/>
                <a:cs typeface="NikoshBAN" pitchFamily="2" charset="0"/>
              </a:rPr>
              <a:t>সম্ভাবনার কথা সকলেই এখন ভাবছে। </a:t>
            </a:r>
            <a:endParaRPr lang="bn-BD" sz="4400" b="1" dirty="0" smtClean="0">
              <a:ln w="28575">
                <a:noFill/>
              </a:ln>
              <a:effectLst>
                <a:outerShdw blurRad="38100" dist="38100" dir="2700000" algn="tl">
                  <a:srgbClr val="000000">
                    <a:alpha val="43137"/>
                  </a:srgbClr>
                </a:outerShdw>
              </a:effectLst>
              <a:latin typeface="NikoshBAN" pitchFamily="2" charset="0"/>
              <a:cs typeface="NikoshBAN" pitchFamily="2" charset="0"/>
            </a:endParaRPr>
          </a:p>
          <a:p>
            <a:pPr algn="just">
              <a:buFont typeface="Wingdings" panose="05000000000000000000" pitchFamily="2" charset="2"/>
              <a:buChar char="Ø"/>
            </a:pPr>
            <a:endParaRPr lang="bn-BD" sz="4800" b="1" dirty="0">
              <a:ln w="28575">
                <a:noFill/>
              </a:ln>
              <a:effectLst>
                <a:outerShdw blurRad="38100" dist="38100" dir="2700000" algn="tl">
                  <a:srgbClr val="000000">
                    <a:alpha val="43137"/>
                  </a:srgbClr>
                </a:outerShdw>
              </a:effectLst>
              <a:latin typeface="NikoshBAN" pitchFamily="2" charset="0"/>
              <a:cs typeface="NikoshBAN" pitchFamily="2" charset="0"/>
            </a:endParaRPr>
          </a:p>
          <a:p>
            <a:pPr marL="0" indent="0" algn="just">
              <a:buNone/>
            </a:pPr>
            <a:endPar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95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1887416" y="304800"/>
            <a:ext cx="6510996" cy="1290914"/>
          </a:xfrm>
          <a:prstGeom prst="ellipse">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মূলায়ন </a:t>
            </a:r>
            <a:endParaRPr lang="en-US" sz="5400" b="1"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940108" y="1778048"/>
            <a:ext cx="1109721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200" dirty="0" smtClean="0">
                <a:latin typeface="NikoshBAN" panose="02000000000000000000" pitchFamily="2" charset="0"/>
                <a:cs typeface="NikoshBAN" panose="02000000000000000000" pitchFamily="2" charset="0"/>
              </a:rPr>
              <a:t>১। বাংলাদেশের কোথায় প্রচুর পোড়া মাটির কাজ রেয়েছে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1096439" y="2826948"/>
            <a:ext cx="305496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ক.সোমপুর বিহারে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126970" y="3647178"/>
            <a:ext cx="302443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রংপুরে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5739679" y="355815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ঘ. নওগাঁ</a:t>
            </a:r>
            <a:endParaRPr lang="en-US" sz="2400" b="1" dirty="0">
              <a:latin typeface="NikoshBAN" pitchFamily="2" charset="0"/>
              <a:cs typeface="NikoshBAN" pitchFamily="2" charset="0"/>
            </a:endParaRPr>
          </a:p>
        </p:txBody>
      </p:sp>
      <p:sp>
        <p:nvSpPr>
          <p:cNvPr id="8" name="TextBox 7"/>
          <p:cNvSpPr txBox="1"/>
          <p:nvPr/>
        </p:nvSpPr>
        <p:spPr>
          <a:xfrm>
            <a:off x="5739679" y="287609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খ</a:t>
            </a:r>
            <a:r>
              <a:rPr lang="bn-BD" sz="2400" dirty="0">
                <a:latin typeface="NikoshBAN" panose="02000000000000000000" pitchFamily="2" charset="0"/>
                <a:cs typeface="NikoshBAN" panose="02000000000000000000" pitchFamily="2" charset="0"/>
              </a:rPr>
              <a:t> . </a:t>
            </a:r>
            <a:r>
              <a:rPr lang="bn-BD" sz="2400" dirty="0" smtClean="0">
                <a:latin typeface="NikoshBAN" panose="02000000000000000000" pitchFamily="2" charset="0"/>
                <a:cs typeface="NikoshBAN" panose="02000000000000000000" pitchFamily="2" charset="0"/>
              </a:rPr>
              <a:t>বরিশালে  </a:t>
            </a:r>
            <a:endParaRPr lang="en-US" sz="2400" b="1" dirty="0">
              <a:latin typeface="NikoshBAN" pitchFamily="2" charset="0"/>
              <a:cs typeface="NikoshBAN" pitchFamily="2" charset="0"/>
            </a:endParaRPr>
          </a:p>
        </p:txBody>
      </p:sp>
      <p:sp>
        <p:nvSpPr>
          <p:cNvPr id="9" name="Oval 8"/>
          <p:cNvSpPr/>
          <p:nvPr/>
        </p:nvSpPr>
        <p:spPr>
          <a:xfrm>
            <a:off x="5538632" y="279738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101" y="4289354"/>
            <a:ext cx="11594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বাংলার কোন শিল্পের সুনাম বহুকালের ?</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1126971" y="5294250"/>
            <a:ext cx="141151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 তাঁত শিল্প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400756" y="5367427"/>
            <a:ext cx="2289497"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খ </a:t>
            </a:r>
            <a:r>
              <a:rPr lang="bn-BD" sz="2400" dirty="0" smtClean="0">
                <a:latin typeface="NikoshBAN" panose="02000000000000000000" pitchFamily="2" charset="0"/>
                <a:cs typeface="NikoshBAN" panose="02000000000000000000" pitchFamily="2" charset="0"/>
              </a:rPr>
              <a:t>. শঙ্খশিল্প  </a:t>
            </a:r>
            <a:endParaRPr lang="en-US" sz="2400" b="1" dirty="0">
              <a:latin typeface="NikoshBAN" pitchFamily="2" charset="0"/>
              <a:cs typeface="NikoshBAN" pitchFamily="2" charset="0"/>
            </a:endParaRPr>
          </a:p>
        </p:txBody>
      </p:sp>
      <p:sp>
        <p:nvSpPr>
          <p:cNvPr id="17" name="TextBox 16"/>
          <p:cNvSpPr txBox="1"/>
          <p:nvPr/>
        </p:nvSpPr>
        <p:spPr>
          <a:xfrm>
            <a:off x="1114003" y="6158484"/>
            <a:ext cx="142448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গ.কারুশিল্প  </a:t>
            </a:r>
            <a:endParaRPr lang="en-US" sz="2400" dirty="0">
              <a:latin typeface="NikoshBAN" panose="02000000000000000000" pitchFamily="2" charset="0"/>
              <a:cs typeface="NikoshBAN" panose="02000000000000000000" pitchFamily="2" charset="0"/>
            </a:endParaRPr>
          </a:p>
        </p:txBody>
      </p:sp>
      <p:sp>
        <p:nvSpPr>
          <p:cNvPr id="15" name="Oval 14"/>
          <p:cNvSpPr/>
          <p:nvPr/>
        </p:nvSpPr>
        <p:spPr>
          <a:xfrm>
            <a:off x="798056" y="609857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0756" y="6088269"/>
            <a:ext cx="2289497"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ঘ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কাঁসাশিল্প</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81992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966" y="289137"/>
            <a:ext cx="5734594" cy="969778"/>
          </a:xfrm>
          <a:prstGeom prst="roundRect">
            <a:avLst>
              <a:gd name="adj" fmla="val 33975"/>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8000" b="1" dirty="0" smtClean="0">
                <a:solidFill>
                  <a:schemeClr val="tx1"/>
                </a:solidFill>
                <a:latin typeface="NikoshBAN" pitchFamily="2" charset="0"/>
                <a:cs typeface="NikoshBAN" pitchFamily="2" charset="0"/>
              </a:rPr>
              <a:t>বাড়ীর কাজ</a:t>
            </a:r>
            <a:endParaRPr lang="en-US" sz="8000" b="1" dirty="0">
              <a:solidFill>
                <a:schemeClr val="tx1"/>
              </a:solidFill>
              <a:latin typeface="NikoshBAN" pitchFamily="2" charset="0"/>
              <a:cs typeface="NikoshBAN" pitchFamily="2" charset="0"/>
            </a:endParaRPr>
          </a:p>
        </p:txBody>
      </p:sp>
      <p:sp>
        <p:nvSpPr>
          <p:cNvPr id="3" name="Rounded Rectangle 2"/>
          <p:cNvSpPr/>
          <p:nvPr/>
        </p:nvSpPr>
        <p:spPr>
          <a:xfrm>
            <a:off x="150126" y="3984651"/>
            <a:ext cx="11723426" cy="1993068"/>
          </a:xfrm>
          <a:prstGeom prst="round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বাংলাদেশের শিল্পে </a:t>
            </a:r>
            <a:r>
              <a:rPr lang="bn-BD"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তালিকা তৈরি করে নিয়ে আসবে।</a:t>
            </a:r>
            <a:endParaRPr lang="en-US" sz="54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666" y="1476784"/>
            <a:ext cx="3823193" cy="228999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3338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425834" y="4890595"/>
            <a:ext cx="5078592" cy="1569660"/>
          </a:xfrm>
          <a:prstGeom prst="rect">
            <a:avLst/>
          </a:prstGeom>
          <a:noFill/>
        </p:spPr>
        <p:txBody>
          <a:bodyPr wrap="square" rtlCol="0">
            <a:spAutoFit/>
          </a:bodyPr>
          <a:lstStyle/>
          <a:p>
            <a:pPr algn="ctr"/>
            <a:r>
              <a:rPr lang="en-US" sz="9600" b="1" i="1" dirty="0" err="1" smtClean="0">
                <a:latin typeface="NikoshBAN" panose="02000000000000000000" pitchFamily="2" charset="0"/>
                <a:cs typeface="NikoshBAN" panose="02000000000000000000" pitchFamily="2" charset="0"/>
              </a:rPr>
              <a:t>ধন্যবাদ</a:t>
            </a:r>
            <a:endParaRPr lang="en-US" sz="96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85" y="627798"/>
            <a:ext cx="7983940" cy="3986159"/>
          </a:xfrm>
          <a:prstGeom prst="rect">
            <a:avLst/>
          </a:prstGeom>
        </p:spPr>
      </p:pic>
    </p:spTree>
    <p:extLst>
      <p:ext uri="{BB962C8B-B14F-4D97-AF65-F5344CB8AC3E}">
        <p14:creationId xmlns:p14="http://schemas.microsoft.com/office/powerpoint/2010/main" val="207946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362174" y="323412"/>
            <a:ext cx="7167589" cy="14911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শিক্ষক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
        <p:nvSpPr>
          <p:cNvPr id="5" name="Rounded Rectangle 4"/>
          <p:cNvSpPr/>
          <p:nvPr/>
        </p:nvSpPr>
        <p:spPr>
          <a:xfrm>
            <a:off x="526672" y="2120858"/>
            <a:ext cx="7131428" cy="4294229"/>
          </a:xfrm>
          <a:prstGeom prst="roundRect">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093" y="2120859"/>
            <a:ext cx="6199402" cy="3877985"/>
          </a:xfrm>
          <a:prstGeom prst="rect">
            <a:avLst/>
          </a:prstGeom>
          <a:noFill/>
        </p:spPr>
        <p:txBody>
          <a:bodyPr wrap="square" rtlCol="0">
            <a:spAutoFit/>
          </a:bodyPr>
          <a:lstStyle/>
          <a:p>
            <a:r>
              <a:rPr lang="bn-BD" sz="6000" dirty="0" smtClean="0">
                <a:solidFill>
                  <a:srgbClr val="7030A0"/>
                </a:solidFill>
                <a:latin typeface="NikoshBAN" panose="02000000000000000000" pitchFamily="2" charset="0"/>
                <a:cs typeface="NikoshBAN" panose="02000000000000000000" pitchFamily="2" charset="0"/>
              </a:rPr>
              <a:t>   </a:t>
            </a:r>
            <a:r>
              <a:rPr lang="bn-BD" sz="66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মোঃ জহুরুল ইসলাম</a:t>
            </a:r>
            <a:endParaRPr lang="bn-BD" sz="60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a:p>
            <a:r>
              <a:rPr lang="bn-BD" sz="3600" i="1" dirty="0" smtClean="0">
                <a:latin typeface="Nikosh" panose="02000000000000000000" pitchFamily="2" charset="0"/>
                <a:cs typeface="Nikosh" panose="02000000000000000000" pitchFamily="2" charset="0"/>
              </a:rPr>
              <a:t>            </a:t>
            </a:r>
            <a:r>
              <a:rPr lang="bn-IN" sz="3600" b="1" dirty="0" smtClean="0">
                <a:latin typeface="NikoshBAN" panose="02000000000000000000" pitchFamily="2" charset="0"/>
                <a:cs typeface="NikoshBAN" panose="02000000000000000000" pitchFamily="2" charset="0"/>
              </a:rPr>
              <a:t>সহকারি শিক্ষক </a:t>
            </a:r>
            <a:r>
              <a:rPr lang="bn-BD" sz="3600" b="1" dirty="0" smtClean="0">
                <a:latin typeface="NikoshBAN" panose="02000000000000000000" pitchFamily="2" charset="0"/>
                <a:cs typeface="NikoshBAN" panose="02000000000000000000" pitchFamily="2" charset="0"/>
              </a:rPr>
              <a:t>(আইসিটি)</a:t>
            </a:r>
            <a:endParaRPr lang="bn-IN" sz="3600" b="1" dirty="0" smtClean="0">
              <a:latin typeface="NikoshBAN" panose="02000000000000000000" pitchFamily="2" charset="0"/>
              <a:cs typeface="NikoshBAN" panose="02000000000000000000" pitchFamily="2" charset="0"/>
            </a:endParaRPr>
          </a:p>
          <a:p>
            <a:pPr algn="ct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খোট্টাপাড়া ইসলামিয়া আলিম মাদ্রাসা</a:t>
            </a:r>
          </a:p>
          <a:p>
            <a:pPr algn="ctr"/>
            <a:r>
              <a:rPr lang="bn-BD" sz="4000" b="1" dirty="0" smtClean="0">
                <a:latin typeface="NikoshBAN" panose="02000000000000000000" pitchFamily="2" charset="0"/>
                <a:cs typeface="NikoshBAN" panose="02000000000000000000" pitchFamily="2" charset="0"/>
              </a:rPr>
              <a:t>সাপাহার, নওগাঁ।</a:t>
            </a:r>
            <a:endParaRPr lang="en-US" sz="4400" i="1" dirty="0" smtClean="0">
              <a:latin typeface="Nikosh" panose="02000000000000000000" pitchFamily="2" charset="0"/>
              <a:cs typeface="Nikosh" panose="02000000000000000000" pitchFamily="2" charset="0"/>
            </a:endParaRPr>
          </a:p>
          <a:p>
            <a:pPr algn="ctr"/>
            <a:r>
              <a:rPr lang="bn-IN" sz="3200" b="1" dirty="0" smtClean="0">
                <a:latin typeface="NikoshBAN" pitchFamily="2" charset="0"/>
                <a:cs typeface="NikoshBAN" pitchFamily="2" charset="0"/>
              </a:rPr>
              <a:t>মোবাইল নম্বরঃ ০১৭</a:t>
            </a:r>
            <a:r>
              <a:rPr lang="bn-BD" sz="3200" b="1" dirty="0" smtClean="0">
                <a:latin typeface="NikoshBAN" pitchFamily="2" charset="0"/>
                <a:cs typeface="NikoshBAN" pitchFamily="2" charset="0"/>
              </a:rPr>
              <a:t>৩৪৬৫২০৮০</a:t>
            </a:r>
            <a:r>
              <a:rPr lang="bn-IN" sz="3200" b="1" dirty="0" smtClean="0">
                <a:latin typeface="NikoshBAN" pitchFamily="2" charset="0"/>
                <a:cs typeface="NikoshBAN" pitchFamily="2" charset="0"/>
              </a:rPr>
              <a:t>। </a:t>
            </a:r>
            <a:endParaRPr lang="en-US" sz="3200" b="1" dirty="0" smtClean="0">
              <a:latin typeface="NikoshBAN" pitchFamily="2" charset="0"/>
              <a:cs typeface="NikoshBAN" pitchFamily="2" charset="0"/>
            </a:endParaRPr>
          </a:p>
          <a:p>
            <a:pPr algn="ctr"/>
            <a:r>
              <a:rPr lang="en-US" sz="3200" b="1" dirty="0" smtClean="0">
                <a:latin typeface="NikoshBAN" pitchFamily="2" charset="0"/>
                <a:cs typeface="NikoshBAN" pitchFamily="2" charset="0"/>
              </a:rPr>
              <a:t>zohurul</a:t>
            </a:r>
            <a:r>
              <a:rPr lang="en-US" sz="3200" b="1" dirty="0" smtClean="0">
                <a:latin typeface="Times New Roman" panose="02020603050405020304" pitchFamily="18" charset="0"/>
                <a:cs typeface="Times New Roman" panose="02020603050405020304" pitchFamily="18" charset="0"/>
              </a:rPr>
              <a:t>2017</a:t>
            </a:r>
            <a:r>
              <a:rPr lang="en-US" sz="3200" b="1" dirty="0" smtClean="0">
                <a:latin typeface="NikoshBAN" pitchFamily="2" charset="0"/>
                <a:cs typeface="NikoshBAN" pitchFamily="2" charset="0"/>
              </a:rPr>
              <a:t>@gmail.com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092" y="2120859"/>
            <a:ext cx="3575570" cy="4052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9797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75211" y="1624082"/>
            <a:ext cx="7260609" cy="4524315"/>
          </a:xfrm>
          <a:prstGeom prst="rect">
            <a:avLst/>
          </a:prstGeom>
          <a:solidFill>
            <a:schemeClr val="accent2">
              <a:lumMod val="40000"/>
              <a:lumOff val="60000"/>
            </a:schemeClr>
          </a:solidFill>
        </p:spPr>
        <p:txBody>
          <a:bodyPr wrap="square" rtlCol="0">
            <a:spAutoFit/>
          </a:bodyPr>
          <a:lstStyle/>
          <a:p>
            <a:pPr lvl="0" algn="ctr"/>
            <a:r>
              <a:rPr lang="bn-BD" sz="4800" b="1" dirty="0"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b="1" dirty="0" err="1" smtClean="0">
                <a:latin typeface="NikoshBAN" pitchFamily="2" charset="0"/>
                <a:cs typeface="NikoshBAN" pitchFamily="2" charset="0"/>
              </a:rPr>
              <a:t>বাংলাদেশ</a:t>
            </a:r>
            <a:r>
              <a:rPr lang="en-US" sz="4800" b="1" dirty="0" smtClean="0">
                <a:latin typeface="NikoshBAN" pitchFamily="2" charset="0"/>
                <a:cs typeface="NikoshBAN" pitchFamily="2" charset="0"/>
              </a:rPr>
              <a:t> ও </a:t>
            </a:r>
            <a:r>
              <a:rPr lang="en-US" sz="4800" b="1" dirty="0" err="1" smtClean="0">
                <a:latin typeface="NikoshBAN" pitchFamily="2" charset="0"/>
                <a:cs typeface="NikoshBAN" pitchFamily="2" charset="0"/>
              </a:rPr>
              <a:t>বিশ্ব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পরিচয়</a:t>
            </a:r>
            <a:endParaRPr lang="en-US" sz="4800" b="1" dirty="0" smtClean="0">
              <a:latin typeface="NikoshBAN" pitchFamily="2" charset="0"/>
              <a:cs typeface="NikoshBAN" pitchFamily="2" charset="0"/>
            </a:endParaRPr>
          </a:p>
          <a:p>
            <a:pPr lvl="0"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শ্রেণি </a:t>
            </a:r>
            <a:r>
              <a:rPr lang="bn-BD" sz="4800" b="1" dirty="0" smtClean="0">
                <a:latin typeface="NikoshBAN" pitchFamily="2" charset="0"/>
                <a:cs typeface="NikoshBAN" pitchFamily="2" charset="0"/>
                <a:sym typeface="Wingdings" panose="05000000000000000000" pitchFamily="2" charset="2"/>
              </a:rPr>
              <a:t>:</a:t>
            </a:r>
            <a:r>
              <a:rPr lang="bn-BD" sz="4800" b="1" dirty="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অষ্টম </a:t>
            </a:r>
          </a:p>
          <a:p>
            <a:pPr algn="ctr"/>
            <a:r>
              <a:rPr lang="en-US" sz="4800" b="1" dirty="0" smtClean="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অধ্যায়</a:t>
            </a:r>
            <a:r>
              <a:rPr lang="en-US" sz="4800" b="1" dirty="0" smtClean="0">
                <a:latin typeface="NikoshBAN" pitchFamily="2" charset="0"/>
                <a:cs typeface="NikoshBAN" pitchFamily="2" charset="0"/>
                <a:sym typeface="Wingdings" panose="05000000000000000000" pitchFamily="2" charset="2"/>
              </a:rPr>
              <a:t>ঃ</a:t>
            </a:r>
            <a:r>
              <a:rPr lang="bn-BD" sz="4800" b="1" dirty="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১২ </a:t>
            </a:r>
            <a:r>
              <a:rPr lang="en-US" sz="4800" b="1" dirty="0" smtClean="0">
                <a:latin typeface="NikoshBAN" pitchFamily="2" charset="0"/>
                <a:cs typeface="NikoshBAN" pitchFamily="2" charset="0"/>
                <a:sym typeface="Wingdings" panose="05000000000000000000" pitchFamily="2" charset="2"/>
              </a:rPr>
              <a:t> </a:t>
            </a:r>
            <a:endParaRPr lang="bn-IN"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IN" sz="4800" b="1" dirty="0" smtClean="0">
                <a:latin typeface="NikoshBAN" pitchFamily="2" charset="0"/>
                <a:cs typeface="NikoshBAN" pitchFamily="2" charset="0"/>
              </a:rPr>
              <a:t>মোট শিক্ষার্থীঃ </a:t>
            </a:r>
            <a:r>
              <a:rPr lang="bn-BD" sz="4800" b="1" dirty="0" smtClean="0">
                <a:latin typeface="NikoshBAN" pitchFamily="2" charset="0"/>
                <a:cs typeface="NikoshBAN" pitchFamily="2" charset="0"/>
              </a:rPr>
              <a:t>৪৫</a:t>
            </a:r>
            <a:r>
              <a:rPr lang="bn-IN" sz="4800" b="1" dirty="0" smtClean="0">
                <a:latin typeface="NikoshBAN" pitchFamily="2" charset="0"/>
                <a:cs typeface="NikoshBAN" pitchFamily="2" charset="0"/>
              </a:rPr>
              <a:t> </a:t>
            </a:r>
            <a:r>
              <a:rPr lang="bn-IN" sz="4800" b="1" dirty="0" smtClean="0">
                <a:latin typeface="NikoshBAN" pitchFamily="2" charset="0"/>
                <a:cs typeface="NikoshBAN" pitchFamily="2" charset="0"/>
              </a:rPr>
              <a:t>জন</a:t>
            </a:r>
            <a:r>
              <a:rPr lang="bn-BD" sz="4800" b="1" dirty="0" smtClean="0">
                <a:latin typeface="NikoshBAN" pitchFamily="2" charset="0"/>
                <a:cs typeface="NikoshBAN" pitchFamily="2" charset="0"/>
              </a:rPr>
              <a:t> </a:t>
            </a: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সময়ঃ ৪০ মিনি</a:t>
            </a:r>
            <a:r>
              <a:rPr lang="bn-BD" sz="4800" b="1" dirty="0">
                <a:latin typeface="NikoshBAN" pitchFamily="2" charset="0"/>
                <a:cs typeface="NikoshBAN" pitchFamily="2" charset="0"/>
              </a:rPr>
              <a:t>ট</a:t>
            </a:r>
            <a:endParaRPr lang="bn-BD"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তাং১৮ </a:t>
            </a:r>
            <a:r>
              <a:rPr lang="en-US" sz="4800" b="1" dirty="0" smtClean="0">
                <a:latin typeface="NikoshBAN" pitchFamily="2" charset="0"/>
                <a:cs typeface="NikoshBAN" pitchFamily="2" charset="0"/>
              </a:rPr>
              <a:t>/</a:t>
            </a:r>
            <a:r>
              <a:rPr lang="bn-BD" sz="4800" b="1" dirty="0" smtClean="0">
                <a:latin typeface="NikoshBAN" pitchFamily="2" charset="0"/>
                <a:cs typeface="NikoshBAN" pitchFamily="2" charset="0"/>
              </a:rPr>
              <a:t>০২</a:t>
            </a:r>
            <a:r>
              <a:rPr lang="en-US" sz="4800" b="1" dirty="0" smtClean="0">
                <a:latin typeface="NikoshBAN" pitchFamily="2" charset="0"/>
                <a:cs typeface="NikoshBAN" pitchFamily="2" charset="0"/>
              </a:rPr>
              <a:t>/20</a:t>
            </a:r>
            <a:r>
              <a:rPr lang="bn-BD" sz="4800" b="1" dirty="0" smtClean="0">
                <a:latin typeface="NikoshBAN" pitchFamily="2" charset="0"/>
                <a:cs typeface="NikoshBAN" pitchFamily="2" charset="0"/>
              </a:rPr>
              <a:t>২০</a:t>
            </a:r>
            <a:r>
              <a:rPr lang="bn-IN" sz="4800" b="1" dirty="0" smtClean="0">
                <a:latin typeface="NikoshBAN" pitchFamily="2" charset="0"/>
                <a:cs typeface="NikoshBAN" pitchFamily="2" charset="0"/>
              </a:rPr>
              <a:t>।  </a:t>
            </a:r>
            <a:r>
              <a:rPr lang="bn-BD" sz="4800" b="1" dirty="0" smtClean="0">
                <a:latin typeface="NikoshBAN" pitchFamily="2" charset="0"/>
                <a:cs typeface="NikoshBAN" pitchFamily="2" charset="0"/>
              </a:rPr>
              <a:t>     </a:t>
            </a:r>
          </a:p>
        </p:txBody>
      </p:sp>
      <p:sp>
        <p:nvSpPr>
          <p:cNvPr id="3" name="Oval 2"/>
          <p:cNvSpPr/>
          <p:nvPr/>
        </p:nvSpPr>
        <p:spPr>
          <a:xfrm>
            <a:off x="3532340" y="150125"/>
            <a:ext cx="5682328" cy="13109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পাঠ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3852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979471" y="166714"/>
            <a:ext cx="8331200" cy="8273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bn-BD" sz="6000" dirty="0" smtClean="0">
                <a:latin typeface="NikoshBAN" panose="02000000000000000000" pitchFamily="2" charset="0"/>
                <a:cs typeface="NikoshBAN" panose="02000000000000000000" pitchFamily="2" charset="0"/>
              </a:rPr>
              <a:t>নিচের ছবিগুলো লক্ষ কর</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stretch>
            <a:fillRect/>
          </a:stretch>
        </p:blipFill>
        <p:spPr>
          <a:xfrm>
            <a:off x="6508608" y="1251117"/>
            <a:ext cx="4804241" cy="2513401"/>
          </a:xfrm>
          <a:prstGeom prst="rect">
            <a:avLst/>
          </a:prstGeom>
        </p:spPr>
      </p:pic>
      <p:pic>
        <p:nvPicPr>
          <p:cNvPr id="5" name="Picture 4"/>
          <p:cNvPicPr>
            <a:picLocks noChangeAspect="1"/>
          </p:cNvPicPr>
          <p:nvPr/>
        </p:nvPicPr>
        <p:blipFill>
          <a:blip r:embed="rId4"/>
          <a:stretch>
            <a:fillRect/>
          </a:stretch>
        </p:blipFill>
        <p:spPr>
          <a:xfrm>
            <a:off x="1156051" y="1251118"/>
            <a:ext cx="4704964" cy="2513401"/>
          </a:xfrm>
          <a:prstGeom prst="rect">
            <a:avLst/>
          </a:prstGeom>
        </p:spPr>
      </p:pic>
      <p:pic>
        <p:nvPicPr>
          <p:cNvPr id="6" name="Picture 5"/>
          <p:cNvPicPr>
            <a:picLocks noChangeAspect="1"/>
          </p:cNvPicPr>
          <p:nvPr/>
        </p:nvPicPr>
        <p:blipFill>
          <a:blip r:embed="rId5"/>
          <a:stretch>
            <a:fillRect/>
          </a:stretch>
        </p:blipFill>
        <p:spPr>
          <a:xfrm>
            <a:off x="6558247" y="4021610"/>
            <a:ext cx="4704964" cy="2447428"/>
          </a:xfrm>
          <a:prstGeom prst="rect">
            <a:avLst/>
          </a:prstGeom>
        </p:spPr>
      </p:pic>
      <p:pic>
        <p:nvPicPr>
          <p:cNvPr id="9" name="Picture 8"/>
          <p:cNvPicPr>
            <a:picLocks noChangeAspect="1"/>
          </p:cNvPicPr>
          <p:nvPr/>
        </p:nvPicPr>
        <p:blipFill>
          <a:blip r:embed="rId6"/>
          <a:stretch>
            <a:fillRect/>
          </a:stretch>
        </p:blipFill>
        <p:spPr>
          <a:xfrm>
            <a:off x="1156051" y="4021610"/>
            <a:ext cx="4234814" cy="2371496"/>
          </a:xfrm>
          <a:prstGeom prst="rect">
            <a:avLst/>
          </a:prstGeom>
        </p:spPr>
      </p:pic>
    </p:spTree>
    <p:extLst>
      <p:ext uri="{BB962C8B-B14F-4D97-AF65-F5344CB8AC3E}">
        <p14:creationId xmlns:p14="http://schemas.microsoft.com/office/powerpoint/2010/main" val="10930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688609" y="1842448"/>
            <a:ext cx="7588154" cy="16377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BD"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dirty="0"/>
              <a:t>	</a:t>
            </a:r>
            <a:r>
              <a:rPr lang="bn-BD" sz="5400" dirty="0" smtClean="0">
                <a:latin typeface="NikoshBAN" panose="02000000000000000000" pitchFamily="2" charset="0"/>
                <a:cs typeface="NikoshBAN" panose="02000000000000000000" pitchFamily="2" charset="0"/>
              </a:rPr>
              <a:t> </a:t>
            </a:r>
            <a:r>
              <a:rPr lang="bn-BD" sz="5400" dirty="0" smtClean="0">
                <a:solidFill>
                  <a:schemeClr val="tx1"/>
                </a:solidFill>
                <a:latin typeface="NikoshBAN" panose="02000000000000000000" pitchFamily="2" charset="0"/>
                <a:cs typeface="NikoshBAN" panose="02000000000000000000" pitchFamily="2" charset="0"/>
              </a:rPr>
              <a:t>বাংলাদেশের প্রধান শিল্প  </a:t>
            </a:r>
            <a:r>
              <a:rPr lang="bn-BD" sz="5400" dirty="0"/>
              <a:t>		</a:t>
            </a:r>
            <a:endParaRPr lang="en-US" sz="5400" i="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3672433" y="294563"/>
            <a:ext cx="4256916" cy="923330"/>
          </a:xfrm>
          <a:prstGeom prst="rect">
            <a:avLst/>
          </a:prstGeom>
          <a:solidFill>
            <a:schemeClr val="accent2">
              <a:lumMod val="20000"/>
              <a:lumOff val="80000"/>
            </a:schemeClr>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775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930556" y="108459"/>
            <a:ext cx="4298902"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শিখন ফল </a:t>
            </a:r>
            <a:endParaRPr lang="en-US" sz="7200" b="1" dirty="0">
              <a:solidFill>
                <a:schemeClr val="tx1"/>
              </a:solidFill>
              <a:latin typeface="NikoshBAN" pitchFamily="2" charset="0"/>
              <a:cs typeface="NikoshBAN" pitchFamily="2" charset="0"/>
            </a:endParaRPr>
          </a:p>
        </p:txBody>
      </p:sp>
      <p:sp>
        <p:nvSpPr>
          <p:cNvPr id="3" name="Rounded Rectangle 2"/>
          <p:cNvSpPr/>
          <p:nvPr/>
        </p:nvSpPr>
        <p:spPr>
          <a:xfrm>
            <a:off x="183072" y="1819520"/>
            <a:ext cx="11657391" cy="4674358"/>
          </a:xfrm>
          <a:prstGeom prst="roundRect">
            <a:avLst>
              <a:gd name="adj" fmla="val 8864"/>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শিল্প কী </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শিল্প </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বর্ণনা করতে </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marL="742950" indent="-74295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ঔষধ শিল্পের সম্ভাবনার কথা ভাবছে</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ব্যাখ্যা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করতে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5400" i="1"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092721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9" name="Oval 8">
            <a:hlinkClick r:id="rId3" action="ppaction://hlinkpres?slideindex=1&amp;slidetitle="/>
          </p:cNvPr>
          <p:cNvSpPr/>
          <p:nvPr/>
        </p:nvSpPr>
        <p:spPr>
          <a:xfrm>
            <a:off x="3709348" y="140359"/>
            <a:ext cx="3934736" cy="908949"/>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600" b="1" dirty="0" smtClean="0">
                <a:solidFill>
                  <a:prstClr val="black"/>
                </a:solidFill>
                <a:latin typeface="NikoshBAN" pitchFamily="2" charset="0"/>
                <a:cs typeface="NikoshBAN" pitchFamily="2" charset="0"/>
              </a:rPr>
              <a:t>একক কাজ </a:t>
            </a:r>
            <a:r>
              <a:rPr lang="bn-BD" sz="3600" b="1" dirty="0">
                <a:solidFill>
                  <a:prstClr val="black"/>
                </a:solidFill>
                <a:latin typeface="NikoshBAN" pitchFamily="2" charset="0"/>
                <a:cs typeface="NikoshBAN" pitchFamily="2" charset="0"/>
              </a:rPr>
              <a:t>এর ক্লু</a:t>
            </a:r>
            <a:endParaRPr lang="en-US" sz="3600" b="1" dirty="0">
              <a:solidFill>
                <a:prstClr val="black"/>
              </a:solidFill>
              <a:latin typeface="NikoshBAN" pitchFamily="2" charset="0"/>
              <a:cs typeface="NikoshBAN"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552" y="1235846"/>
            <a:ext cx="5598224" cy="4470010"/>
          </a:xfrm>
          <a:prstGeom prst="rect">
            <a:avLst/>
          </a:prstGeom>
        </p:spPr>
      </p:pic>
      <p:pic>
        <p:nvPicPr>
          <p:cNvPr id="5" name="Picture 4"/>
          <p:cNvPicPr>
            <a:picLocks noChangeAspect="1"/>
          </p:cNvPicPr>
          <p:nvPr/>
        </p:nvPicPr>
        <p:blipFill>
          <a:blip r:embed="rId5"/>
          <a:stretch>
            <a:fillRect/>
          </a:stretch>
        </p:blipFill>
        <p:spPr>
          <a:xfrm>
            <a:off x="448708" y="1235846"/>
            <a:ext cx="5586332" cy="4470010"/>
          </a:xfrm>
          <a:prstGeom prst="rect">
            <a:avLst/>
          </a:prstGeom>
        </p:spPr>
      </p:pic>
    </p:spTree>
    <p:extLst>
      <p:ext uri="{BB962C8B-B14F-4D97-AF65-F5344CB8AC3E}">
        <p14:creationId xmlns:p14="http://schemas.microsoft.com/office/powerpoint/2010/main" val="1067973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267616" y="8037"/>
            <a:ext cx="5076284"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একক কাজ </a:t>
            </a:r>
            <a:endParaRPr lang="en-US" sz="7200" b="1" dirty="0">
              <a:solidFill>
                <a:schemeClr val="tx1"/>
              </a:solidFill>
              <a:latin typeface="NikoshBAN" pitchFamily="2" charset="0"/>
              <a:cs typeface="NikoshBAN" pitchFamily="2" charset="0"/>
            </a:endParaRPr>
          </a:p>
        </p:txBody>
      </p:sp>
      <p:sp>
        <p:nvSpPr>
          <p:cNvPr id="3" name="TextBox 2"/>
          <p:cNvSpPr txBox="1"/>
          <p:nvPr/>
        </p:nvSpPr>
        <p:spPr>
          <a:xfrm>
            <a:off x="9818442" y="201365"/>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
        <p:nvSpPr>
          <p:cNvPr id="7" name="Rectangle 6"/>
          <p:cNvSpPr/>
          <p:nvPr/>
        </p:nvSpPr>
        <p:spPr>
          <a:xfrm>
            <a:off x="474943" y="1703361"/>
            <a:ext cx="11136573" cy="1107996"/>
          </a:xfrm>
          <a:prstGeom prst="rect">
            <a:avLst/>
          </a:prstGeom>
          <a:solidFill>
            <a:schemeClr val="accent4">
              <a:lumMod val="20000"/>
              <a:lumOff val="80000"/>
            </a:schemeClr>
          </a:solidFill>
        </p:spPr>
        <p:txBody>
          <a:bodyPr wrap="square">
            <a:spAutoFit/>
          </a:bodyPr>
          <a:lstStyle/>
          <a:p>
            <a:r>
              <a:rPr lang="bn-BD" sz="6600" dirty="0" smtClean="0">
                <a:latin typeface="NikoshBAN" panose="02000000000000000000" pitchFamily="2" charset="0"/>
                <a:cs typeface="NikoshBAN" panose="02000000000000000000" pitchFamily="2" charset="0"/>
              </a:rPr>
              <a:t>১। </a:t>
            </a:r>
            <a:r>
              <a:rPr lang="bn-BD" sz="6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শিল্প</a:t>
            </a:r>
            <a:r>
              <a:rPr lang="bn-BD" sz="6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dirty="0" smtClean="0">
                <a:latin typeface="NikoshBAN" panose="02000000000000000000" pitchFamily="2" charset="0"/>
                <a:cs typeface="NikoshBAN" panose="02000000000000000000" pitchFamily="2" charset="0"/>
              </a:rPr>
              <a:t>কী ? </a:t>
            </a:r>
            <a:endParaRPr lang="en-AU"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lowchart: Alternate Process 1"/>
          <p:cNvSpPr/>
          <p:nvPr/>
        </p:nvSpPr>
        <p:spPr>
          <a:xfrm>
            <a:off x="1235375" y="295255"/>
            <a:ext cx="8974666" cy="1450498"/>
          </a:xfrm>
          <a:prstGeom prst="flowChartAlternateProcess">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atin typeface="NikoshBAN" pitchFamily="2" charset="0"/>
                <a:cs typeface="NikoshBAN" pitchFamily="2" charset="0"/>
              </a:rPr>
              <a:t>একক কাজের সমাধান </a:t>
            </a:r>
            <a:endParaRPr lang="en-US" sz="8800" b="1" dirty="0">
              <a:latin typeface="NikoshBAN" pitchFamily="2" charset="0"/>
              <a:cs typeface="NikoshBAN" pitchFamily="2" charset="0"/>
            </a:endParaRPr>
          </a:p>
        </p:txBody>
      </p:sp>
      <p:sp>
        <p:nvSpPr>
          <p:cNvPr id="6" name="Subtitle 2"/>
          <p:cNvSpPr txBox="1">
            <a:spLocks/>
          </p:cNvSpPr>
          <p:nvPr/>
        </p:nvSpPr>
        <p:spPr>
          <a:xfrm>
            <a:off x="802691" y="2033517"/>
            <a:ext cx="10142813" cy="4094327"/>
          </a:xfrm>
          <a:prstGeom prst="rect">
            <a:avLst/>
          </a:prstGeom>
          <a:solidFill>
            <a:schemeClr val="accent4">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smtClean="0">
                <a:latin typeface="NikoshBAN" panose="02000000000000000000" pitchFamily="2" charset="0"/>
                <a:cs typeface="NikoshBAN" panose="02000000000000000000" pitchFamily="2" charset="0"/>
              </a:rPr>
              <a:t> </a:t>
            </a:r>
            <a:r>
              <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a:t>
            </a:r>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১৯৫১ সালে নারায়ণগঞ্জে আদমজি পাটকল প্রতিষ্ঠার মাধ্যমে পাট শিল্পের যাত্রা শুরু হয়। এ দেশে একসময় প্রধান অর্থকরী ফসল ছিল পাট। পাট বিক্রি করে কৃষক তার পরিবারের টাকার চাহিদা পূরণ করত। একসময় পাটকগুলো শুধু পাটের বস্তা উৎপাদ করত। </a:t>
            </a:r>
            <a:endParaRPr lang="bn-BD" sz="4800"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8615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12249677</TotalTime>
  <Words>381</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342</cp:revision>
  <dcterms:created xsi:type="dcterms:W3CDTF">2007-12-31T18:29:01Z</dcterms:created>
  <dcterms:modified xsi:type="dcterms:W3CDTF">2020-02-23T16:03:31Z</dcterms:modified>
</cp:coreProperties>
</file>