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19" r:id="rId2"/>
    <p:sldMasterId id="2147483743" r:id="rId3"/>
  </p:sldMasterIdLst>
  <p:notesMasterIdLst>
    <p:notesMasterId r:id="rId25"/>
  </p:notesMasterIdLst>
  <p:sldIdLst>
    <p:sldId id="256" r:id="rId4"/>
    <p:sldId id="288" r:id="rId5"/>
    <p:sldId id="259" r:id="rId6"/>
    <p:sldId id="284" r:id="rId7"/>
    <p:sldId id="260" r:id="rId8"/>
    <p:sldId id="283" r:id="rId9"/>
    <p:sldId id="262" r:id="rId10"/>
    <p:sldId id="275" r:id="rId11"/>
    <p:sldId id="277" r:id="rId12"/>
    <p:sldId id="278" r:id="rId13"/>
    <p:sldId id="269" r:id="rId14"/>
    <p:sldId id="276" r:id="rId15"/>
    <p:sldId id="270" r:id="rId16"/>
    <p:sldId id="271" r:id="rId17"/>
    <p:sldId id="272" r:id="rId18"/>
    <p:sldId id="273" r:id="rId19"/>
    <p:sldId id="280" r:id="rId20"/>
    <p:sldId id="281" r:id="rId21"/>
    <p:sldId id="263" r:id="rId22"/>
    <p:sldId id="264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DE33-4C23-4E0E-AB8A-EC2C4CE61BF2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F5FD7-5EE9-4121-AD4C-59543C45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সিডিউ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5FD7-5EE9-4121-AD4C-59543C4546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54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5FD7-5EE9-4121-AD4C-59543C4546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7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8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19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7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0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0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3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0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0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27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12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3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28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15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62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37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58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05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8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09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46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42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79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16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66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24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16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17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65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0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50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514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88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50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85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88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F641-74EC-4EC6-B39F-E1C086A7A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F07B-A900-4050-BDD5-5E46079FD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9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9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1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5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7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25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673A-4FA1-49F5-8696-AE7C2EB1C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3746-DC92-499D-9615-D9852B784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0291D1-9416-47C0-A902-2D6F9B9FD221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56634-9059-4D60-8C84-6EB508A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2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914" y="586418"/>
            <a:ext cx="9160080" cy="1488042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336" y="3955127"/>
            <a:ext cx="8825658" cy="14155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4" y="2989943"/>
            <a:ext cx="9957122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0" y="463034"/>
            <a:ext cx="8416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ছক থেকে দেখা বিভিন্ন প্রকার ডাটার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বর্ণনা-২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04850" y="1134011"/>
            <a:ext cx="10820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বুলিয়ন ডাটা : দ্বিমাত্রিক সংখ্যা পদ্বতি। যা ০, ১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সত্য/মিথ্যা) দ্বারা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প্রকাশ করা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hi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) নন-নিউমেরিক ডাটা : বুলিয়ন ডাটা ও নিউমেরিক ডাটা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ব্যাতীত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অন্য যে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সব ডাটা আছে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নন-নিউমেরিক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ডাটা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বলে। নিউমেরিক ডাটা তিন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ভাগে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বিভাক্ত, যথা-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ক্যারেক্টার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টাইপ ডাটা-যে কোন অক্ষর, প্রতীক বা চিহ্নের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ডাটা।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স্ট্রিং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ডাটা : একাধিক ক্যারেক্টারের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স্ট্রিং ডাটা গঠিত হয়।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ডাটা : আক্ষরিক অর্থে অবজেক্ট মানে বস্তু। অবজেক্ট হতে পারে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একটি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অডিও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ফাইল,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প্রোগ্রামের একটি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76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-129540" y="15446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762661" y="1501140"/>
            <a:ext cx="3571588" cy="10354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ডাটা ইনপুট</a:t>
            </a:r>
            <a:endParaRPr lang="en-US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05052" y="2109160"/>
            <a:ext cx="5029198" cy="3880837"/>
            <a:chOff x="-64260" y="43850"/>
            <a:chExt cx="1500665" cy="1296671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356869" y="405204"/>
              <a:ext cx="1079536" cy="386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36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প্রসেসিং</a:t>
              </a:r>
              <a:endParaRPr lang="en-U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336550" y="1004899"/>
              <a:ext cx="1099855" cy="335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36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আউটপুট</a:t>
              </a:r>
              <a:endParaRPr lang="en-U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784388" y="210375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06450" y="815669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/>
            </a:p>
          </p:txBody>
        </p:sp>
        <p:cxnSp>
          <p:nvCxnSpPr>
            <p:cNvPr id="27" name="Straight Connector 26"/>
            <p:cNvCxnSpPr>
              <a:endCxn id="28" idx="1"/>
            </p:cNvCxnSpPr>
            <p:nvPr/>
          </p:nvCxnSpPr>
          <p:spPr>
            <a:xfrm>
              <a:off x="-64260" y="59495"/>
              <a:ext cx="0" cy="10884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Left Arrow 27"/>
            <p:cNvSpPr/>
            <p:nvPr/>
          </p:nvSpPr>
          <p:spPr>
            <a:xfrm>
              <a:off x="-64260" y="1117600"/>
              <a:ext cx="365885" cy="607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-64260" y="43850"/>
              <a:ext cx="400810" cy="312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/>
            </a:p>
          </p:txBody>
        </p:sp>
      </p:grpSp>
      <p:sp>
        <p:nvSpPr>
          <p:cNvPr id="31" name="Flowchart: Connector 30"/>
          <p:cNvSpPr/>
          <p:nvPr/>
        </p:nvSpPr>
        <p:spPr>
          <a:xfrm>
            <a:off x="5040831" y="2307146"/>
            <a:ext cx="336906" cy="23602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Rectangle 2"/>
          <p:cNvSpPr/>
          <p:nvPr/>
        </p:nvSpPr>
        <p:spPr>
          <a:xfrm>
            <a:off x="3314700" y="276152"/>
            <a:ext cx="4000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ডেটা প্রসেসিং </a:t>
            </a:r>
            <a:r>
              <a:rPr lang="bn-BD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চক্র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958 L 0.01055 0.44514 L -0.24075 0.42153 L -0.24505 -0.03565 L -0.00026 -0.03958 Z " pathEditMode="relative" rAng="0" ptsTypes="AAAAA">
                                      <p:cBhvr>
                                        <p:cTn id="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6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4450" y="477456"/>
            <a:ext cx="9029700" cy="606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ডেটা প্রসেসিং </a:t>
            </a:r>
            <a:r>
              <a:rPr lang="bn-BD" sz="4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চক্রের বর্ণনা 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  <a:p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ডাটা ইনপুট : সাধারনত প্রয়োজনীয় ডাটা কম্পিউটারে ইনপুট </a:t>
            </a:r>
            <a:endParaRPr lang="bn-BD" sz="3600" dirty="0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               ডিভাইজের </a:t>
            </a:r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মাধ্যমে </a:t>
            </a:r>
            <a:r>
              <a:rPr lang="bn-BD" sz="36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ডাটা ইনপুট </a:t>
            </a:r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করা হয়।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প্রসেসিং : ইনপুটকৃত ডাটা কম্পিউটারের মাধ্যমে প্রসেসিং কার্য </a:t>
            </a:r>
            <a:endParaRPr lang="bn-BD" sz="3600" dirty="0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           সম্পন্ন </a:t>
            </a:r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হয়।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আউটপুট : প্রসেসিং</a:t>
            </a:r>
            <a:r>
              <a:rPr lang="bn-BD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কৃত</a:t>
            </a:r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ডাটা পরবর্তিতে আউটপুট হিসেবে </a:t>
            </a:r>
            <a:endParaRPr lang="bn-BD" sz="3600" dirty="0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            পাওয়া </a:t>
            </a:r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যায়।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তবে ডেটা প্রসেসিং চক্রে আউটপুট আবার ইনপুট হিসেবে ব্যবহৃত হয়ে থাকে।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9829" y="2686050"/>
            <a:ext cx="8422821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BD" sz="48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ডাটা </a:t>
            </a:r>
            <a:r>
              <a:rPr lang="bn-BD" sz="48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শব্দের অর্থ হচ্ছে ঊপাত্ত এবং </a:t>
            </a:r>
            <a:r>
              <a:rPr lang="bn-BD" sz="48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বেস শব্দের অর্থ হচ্ছে ঘাঁটি বা সমাবেশ। পরষ্পর সম্পর্কযুক্ত এক </a:t>
            </a:r>
            <a:r>
              <a:rPr lang="bn-BD" sz="48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বা একাধিক ডাটা টেবিল বা </a:t>
            </a:r>
            <a:r>
              <a:rPr lang="bn-BD" sz="48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ফাইলের সমষ্টি হচ্ছে ডাটাবেস।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4993" y="1072847"/>
            <a:ext cx="2622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ডাটাবেস</a:t>
            </a:r>
            <a:r>
              <a:rPr lang="bn-BD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850" y="1223963"/>
            <a:ext cx="108013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ডাটাবেস ম্যানেজমেন্ট সিস্টেম </a:t>
            </a:r>
            <a:r>
              <a:rPr lang="bn-BD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DBMS</a:t>
            </a:r>
            <a:r>
              <a:rPr lang="bn-BD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bn-BD" sz="4400" dirty="0" smtClean="0">
              <a:solidFill>
                <a:srgbClr val="FF00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bn-BD" sz="2800" dirty="0" smtClean="0">
              <a:solidFill>
                <a:srgbClr val="FF000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সফটওয়্যারের সাহায্যে ডাটাসমুহ সংরক্ষন করে প্রয়োজনানুসারে সাজানো বা কাজে লাগানো যায় তাকে ডাটাবেস সফটওয়্যার বলা হয়। ডাটাবেসের এই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সমুহ বা প্রোগ্রামের সমষ্টিকে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ডাটাবেস ম্যানেজমেন্ট সিস্টেম </a:t>
            </a:r>
            <a:r>
              <a:rPr lang="bn-BD" sz="4800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DBMS</a:t>
            </a:r>
            <a:r>
              <a:rPr lang="bn-BD" sz="4800" dirty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48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হয়।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02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335" y="580571"/>
            <a:ext cx="701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DBMS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প্রাথমিক কাজসমুহ </a:t>
            </a: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প্রয়োজন অনুযায়ী ডাটাবেস তৈরী করা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নতুন ডাটা/ রেকর্ড অন্তর্ভুক্ত করা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অপ্রয়োজনীয় ডাটা/ রেকর্ড বাদ দেওয়া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নির্দিষ্ট রেকর্ড অনুসন্ধান করা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ডাটা কুয়েরী করা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রিপোর্ট তৈরী ও প্রিন্ট করা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ডাটাবেস আপডেট করা ।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1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632" y="271582"/>
            <a:ext cx="9840685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রিলেশনাল ডাটাবেস ম্যানেজমেন্ট সিস্টেম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ডাটাবেসে একাধিক টেবিল থাকতে পারে। কোন একটি নির্দিষ্ট ফিল্ডের উপর ভিত্তি করে দুই বা ততোধিক টেবিলের মধ্যে সম্পর্ক স্থাপন করাকে রিলেশনশিপ বলা হয়। রিলেশন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করা টেবিল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প্রয়োজনীয় ডাটা নিয়ে আলদা ডাটা টেবিল তৈরী করা যায়। রিলেশন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ডাটা টেবিলের সমন্বয়ে গঠিত ডাটাবেসকে রিলেশনাল ডাটাবেস বলা হয়।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রিলেশন ডাটাবেস ম্যানেজমেন্ট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 সফটওয়্যার-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M.S.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SQL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Informix.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651" y="980104"/>
            <a:ext cx="8988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রিলেশনাল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ডাটাবেস ম্যানেজমেন্ট 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বৈশিষ্ট্য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20808" y="2224314"/>
            <a:ext cx="98860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সহজে টেবিল তৈরি করে ডাটা এন্ট্রি করা যায়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ডাটা টেবিলের সাথে অন্য এক বা একাধিক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ডাটা টেবিলের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সম্পর্ক তৈরি করা যায়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অসংখ্য ডাটার মধ্য থেকে প্রয়োজনীয় ডাটাকে খুঁজে বের করা যায়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সহজে নানা ফরমেটের রিপোর্ট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করা যায় ও প্রিন্ট করা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প্রয়োজনীয় তথ্য নিয়ে লেবেল তৈরি করা যায় ও প্রিন্ট করা যায়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এন্ট্রি ফর্ম তৈরি করা যায়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বিভিন্ন ধরনের চার্ট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সহজে এপ্লিকেশন সফটওয়্যার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7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6740" y="980104"/>
            <a:ext cx="9004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রিলেশনাল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ডাটাবেস ম্যানেজমেন্ট 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ব্যবহার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756740" y="1927283"/>
            <a:ext cx="8737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ব্যাংক ও বীমার গ্রাহকদের হিসাব-নিকাশ সংরক্ষন করা যায়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হাসপাতালে রোগীদের রেকর্ড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যায়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রেলওয়ের টিকিটিং ও সিডিউলিং করা যায়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এয়ার লাইন্সে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টিকিটিং ও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ফ্লাইটের সিডিউলিং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শিক্ষা প্রতিষ্ঠানে স্টুডেন্ট ইনফরমেশন সিস্টেম তৈরি করা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বৃহৎ প্রতিষ্ঠানের কর্মীদের রেকর্ড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সংরক্ষন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ইলেক্ট্রনিক কমার্সে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জনসংখা তথ্য সংরক্ষনে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কোন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ইনভেনটরি ম্যানেজমেন্ট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সিস্টেম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153" y="981636"/>
            <a:ext cx="89960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bn-BD" sz="6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  <a:p>
            <a:pPr algn="ctr"/>
            <a:endParaRPr lang="bn-BD" sz="4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তথ্য ও উপাত্তের মধ্য ৫ টি পার্থক্য লিখ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ডাটার শ্রেনি বিভাগ কর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ডাটাবেসের সংগা দাও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ডাটাবেস ম্যানেজমেন্ট সিস্টেম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DBMS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সফটওয়্যারের নাম বল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96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1270698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7190" eaLnBrk="1" hangingPunct="1">
              <a:buNone/>
              <a:defRPr/>
            </a:pP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2052660" y="1880263"/>
            <a:ext cx="64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385920" y="3861489"/>
            <a:ext cx="440401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তরিকুল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44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রামপাল,বাগেরহাট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০১৭১১৯৫৯১৫৪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ইমেইল</a:t>
            </a:r>
            <a:r>
              <a:rPr lang="en-US" sz="2000" b="1" dirty="0" smtClean="0">
                <a:solidFill>
                  <a:srgbClr val="00B0F0"/>
                </a:solidFill>
              </a:rPr>
              <a:t>- tarikcec@gmail.com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5" name="Picture 4" descr="I:\TARIK\TARIK\TARIK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0" y="1379519"/>
            <a:ext cx="1546147" cy="20574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5043" y="3604314"/>
            <a:ext cx="4099788" cy="230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05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5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২০-০৯-২০১৯</a:t>
            </a:r>
            <a:endParaRPr lang="en-US" sz="2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05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5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:\TARIK\TARIK\TARIK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833" y="1354495"/>
            <a:ext cx="1546147" cy="20574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35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694" y="469900"/>
            <a:ext cx="88214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  <a:p>
            <a:pPr algn="ctr"/>
            <a:endParaRPr lang="bn-BD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ডাটা </a:t>
            </a:r>
            <a:r>
              <a:rPr lang="bn-BD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চক্র বর্ণনা কর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DBMS </a:t>
            </a:r>
            <a:r>
              <a:rPr lang="bn-BD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 প্রাথমিক </a:t>
            </a:r>
            <a:r>
              <a:rPr lang="bn-BD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কাজসমুহ কি কি?</a:t>
            </a:r>
            <a:endParaRPr lang="bn-BD" sz="44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রিলেশনাল ডাটাবেসের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bn-BD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643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0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 সবাইকে</a:t>
            </a:r>
            <a:endParaRPr lang="en-US" sz="66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10" y="2097314"/>
            <a:ext cx="4385460" cy="4760686"/>
          </a:xfrm>
        </p:spPr>
      </p:pic>
    </p:spTree>
    <p:extLst>
      <p:ext uri="{BB962C8B-B14F-4D97-AF65-F5344CB8AC3E}">
        <p14:creationId xmlns:p14="http://schemas.microsoft.com/office/powerpoint/2010/main" val="134197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58" y="464856"/>
            <a:ext cx="85634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তথ্য ও উপাত্ত কি তা বলতে পারবে</a:t>
            </a:r>
          </a:p>
          <a:p>
            <a:r>
              <a:rPr lang="bn-BD" sz="3600" dirty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ডাটার শ্রেণি বিভাগ </a:t>
            </a:r>
            <a:r>
              <a:rPr lang="bn-BD" sz="3600" dirty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</a:p>
          <a:p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ডাটা প্রসেসিং চক্র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সহ দেখাতে পারবে</a:t>
            </a:r>
          </a:p>
          <a:p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DBMS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কাজ সম্পর্কে বলতে পারবে</a:t>
            </a:r>
          </a:p>
          <a:p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DBMS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ব্যবহার সম্পর্কে </a:t>
            </a:r>
            <a:r>
              <a:rPr lang="bn-BD" sz="3600" dirty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বলতে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</a:p>
          <a:p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রিলেশনাল ডাটাবেস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</a:t>
            </a:r>
            <a:r>
              <a:rPr lang="bn-BD" sz="3600" dirty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বলতে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57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46" y="394661"/>
            <a:ext cx="5044894" cy="1400530"/>
          </a:xfrm>
        </p:spPr>
        <p:txBody>
          <a:bodyPr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চিত্র ২ টি দেখি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85097" y="1611084"/>
            <a:ext cx="2246949" cy="5469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3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ডাটা ইনপুট</a:t>
            </a:r>
            <a:endParaRPr lang="en-US" sz="2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6994" y="1795191"/>
            <a:ext cx="2710107" cy="3186813"/>
            <a:chOff x="244047" y="35260"/>
            <a:chExt cx="808671" cy="1064783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56869" y="405204"/>
              <a:ext cx="695849" cy="193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36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প্রসেসিং</a:t>
              </a:r>
              <a:endParaRPr lang="en-U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56869" y="893360"/>
              <a:ext cx="695849" cy="2066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36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আউটপুট</a:t>
              </a:r>
              <a:endParaRPr lang="en-U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680444" y="190977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693844" y="655635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64851" y="35260"/>
              <a:ext cx="6271" cy="9726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eft Arrow 13"/>
            <p:cNvSpPr/>
            <p:nvPr/>
          </p:nvSpPr>
          <p:spPr>
            <a:xfrm>
              <a:off x="248379" y="1002522"/>
              <a:ext cx="96556" cy="4485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44047" y="59495"/>
              <a:ext cx="92503" cy="156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/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048505" y="2827591"/>
            <a:ext cx="1824174" cy="5452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নিউমেরিক ডাটা</a:t>
            </a:r>
            <a:endParaRPr lang="en-U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252855" y="2827591"/>
            <a:ext cx="2035807" cy="522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নন-নিউমেরিক ডাটা</a:t>
            </a:r>
            <a:endParaRPr lang="en-U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271654" y="2817467"/>
            <a:ext cx="1541144" cy="5219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বুলিয়ন ডাটা</a:t>
            </a:r>
            <a:endParaRPr lang="en-U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781424" y="2550275"/>
            <a:ext cx="60325" cy="189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993423" y="1795191"/>
            <a:ext cx="1541145" cy="475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2800" dirty="0" smtClean="0">
                <a:solidFill>
                  <a:schemeClr val="accent1"/>
                </a:solidFill>
              </a:rPr>
              <a:t>ডাটা</a:t>
            </a:r>
            <a:endParaRPr lang="en-US" sz="2800" dirty="0">
              <a:solidFill>
                <a:schemeClr val="accent1"/>
              </a:solidFill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690053" y="2496054"/>
            <a:ext cx="4307523" cy="321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063998" y="3339456"/>
            <a:ext cx="7923951" cy="1441909"/>
            <a:chOff x="2235200" y="3261627"/>
            <a:chExt cx="8011037" cy="1441909"/>
          </a:xfrm>
        </p:grpSpPr>
        <p:sp>
          <p:nvSpPr>
            <p:cNvPr id="28" name="Down Arrow 27"/>
            <p:cNvSpPr/>
            <p:nvPr/>
          </p:nvSpPr>
          <p:spPr>
            <a:xfrm>
              <a:off x="8007985" y="3261627"/>
              <a:ext cx="60325" cy="4616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2235200" y="4141788"/>
              <a:ext cx="1540190" cy="561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24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ইন্টিজার ডাটা</a:t>
              </a:r>
              <a:endPara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5996939" y="4109403"/>
              <a:ext cx="1463675" cy="546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20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ক্যারেক্টার ডাটা</a:t>
              </a:r>
              <a:endPara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7520259" y="4077653"/>
              <a:ext cx="1096101" cy="550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24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স্ট্রিং ডাটা</a:t>
              </a:r>
              <a:endPara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8765054" y="4089445"/>
              <a:ext cx="1481183" cy="503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24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অবজেক্ট ডাটা</a:t>
              </a:r>
              <a:endPara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2899410" y="3791903"/>
              <a:ext cx="1682115" cy="82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550660" y="3819843"/>
              <a:ext cx="2546350" cy="171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Down Arrow 34"/>
            <p:cNvSpPr/>
            <p:nvPr/>
          </p:nvSpPr>
          <p:spPr>
            <a:xfrm>
              <a:off x="2880360" y="3831273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9089390" y="3826828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4538345" y="3822383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6560820" y="3870643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Vrinda" panose="02000500000000020004" pitchFamily="2" charset="0"/>
                </a:rPr>
                <a:t> </a:t>
              </a:r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8007985" y="3843338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3684905" y="3348021"/>
              <a:ext cx="90485" cy="4127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3" name="Text Box 2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5734523" y="4195537"/>
            <a:ext cx="1991325" cy="510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n-BD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ফ্লোটিং পয়েন্ট ডাটা</a:t>
            </a:r>
            <a:endParaRPr lang="en-U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44" name="Down Arrow 43"/>
          <p:cNvSpPr/>
          <p:nvPr/>
        </p:nvSpPr>
        <p:spPr>
          <a:xfrm flipH="1">
            <a:off x="5690981" y="2574812"/>
            <a:ext cx="92075" cy="199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9944052" y="2550277"/>
            <a:ext cx="60325" cy="189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7774170" y="2267247"/>
            <a:ext cx="60325" cy="189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576802" y="5406964"/>
            <a:ext cx="1050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sz="3200" dirty="0"/>
          </a:p>
        </p:txBody>
      </p:sp>
      <p:sp>
        <p:nvSpPr>
          <p:cNvPr id="49" name="Rectangle 48"/>
          <p:cNvSpPr/>
          <p:nvPr/>
        </p:nvSpPr>
        <p:spPr>
          <a:xfrm>
            <a:off x="7164791" y="5116676"/>
            <a:ext cx="999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48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857" y="2510968"/>
            <a:ext cx="6154057" cy="316411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just">
              <a:buNone/>
            </a:pPr>
            <a:r>
              <a:rPr lang="bn-BD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ডাটাঃ  তথ্যের অন্তর্ভূক্ত  </a:t>
            </a:r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ক্ষুদ্র অংশ সমূহকে ডাটা বলে। </a:t>
            </a:r>
            <a:endParaRPr lang="en-US" sz="4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BD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যেমন–রহিম</a:t>
            </a:r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সেলিম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এর,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4300" dirty="0">
                <a:latin typeface="NikoshBAN" panose="02000000000000000000" pitchFamily="2" charset="0"/>
                <a:cs typeface="NikoshBAN" panose="02000000000000000000" pitchFamily="2" charset="0"/>
              </a:rPr>
              <a:t>, ২০, বয়স, বছর </a:t>
            </a:r>
            <a:r>
              <a:rPr lang="bn-BD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01371" y="976872"/>
            <a:ext cx="743131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চিত্রে আমরা ইনপুট ডাটা দেখেছি, তাহলে ডাটা কি?</a:t>
            </a: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(Data)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07554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749625"/>
            <a:ext cx="82586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সরবরাহকৃত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ডাটা প্রক্রিয়াকরনের পর যে ফলাফল পাওয়া যায় তাকে তথ্য বলে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সেলিমের বয়স ১৫ বছর।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5543" y="624114"/>
            <a:ext cx="8011885" cy="17126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চিত্রে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ইনপুটকৃত 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এর পর আউটপুট তথ্যে পরিনত হয়।</a:t>
            </a:r>
          </a:p>
          <a:p>
            <a:pPr algn="ctr"/>
            <a:endParaRPr lang="bn-BD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Inormation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Data)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BD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তৈরী </a:t>
            </a:r>
            <a:endParaRPr lang="en-US" sz="5400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06176" y="2291880"/>
            <a:ext cx="4256538" cy="24634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রহিম </a:t>
            </a:r>
            <a:r>
              <a:rPr lang="bn-B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২০, সেলিম, ১৫,</a:t>
            </a:r>
            <a:r>
              <a:rPr lang="bn-B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rPr>
              <a:t> </a:t>
            </a:r>
            <a:r>
              <a:rPr lang="bn-B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বয়স, শ্রেণি ০১, ০২, বয়স, রোল, ১৮, </a:t>
            </a:r>
            <a:r>
              <a:rPr lang="bn-BD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০৩, হাশিম</a:t>
            </a:r>
            <a:r>
              <a:rPr lang="bn-B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, নাম, একাদশ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83291"/>
              </p:ext>
            </p:extLst>
          </p:nvPr>
        </p:nvGraphicFramePr>
        <p:xfrm>
          <a:off x="5334000" y="2407129"/>
          <a:ext cx="5715000" cy="2348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341"/>
                <a:gridCol w="1278309"/>
                <a:gridCol w="1809750"/>
                <a:gridCol w="1371600"/>
              </a:tblGrid>
              <a:tr h="5870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রোল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বয়স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5870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রহিম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একাদশ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5870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সেলিম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একাদশ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5870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হাশিম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একাদশ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7257" y="5194006"/>
            <a:ext cx="1799772" cy="68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7085" y="5234349"/>
            <a:ext cx="1603829" cy="54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5711" y="5321566"/>
            <a:ext cx="278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FF00"/>
                </a:solidFill>
              </a:rPr>
              <a:t>চিত্র : উপাত্ত।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4914" y="5101981"/>
            <a:ext cx="259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solidFill>
                  <a:srgbClr val="FFFF00"/>
                </a:solidFill>
              </a:rPr>
              <a:t>চিত্র : </a:t>
            </a:r>
            <a:r>
              <a:rPr lang="bn-BD" dirty="0" smtClean="0">
                <a:solidFill>
                  <a:srgbClr val="FFFF00"/>
                </a:solidFill>
              </a:rPr>
              <a:t>তথ্য।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05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6852" y="3273579"/>
            <a:ext cx="1824174" cy="6652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নিউমেরিক ডাটা</a:t>
            </a:r>
            <a:endParaRPr lang="en-U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951657" y="3319159"/>
            <a:ext cx="2035807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নন-নিউমেরিক ডাটা</a:t>
            </a:r>
            <a:endParaRPr lang="en-U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80001" y="3333061"/>
            <a:ext cx="1541144" cy="5724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বুলিয়ন ডাটা</a:t>
            </a:r>
            <a:endParaRPr lang="en-U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821995" y="2550275"/>
            <a:ext cx="60325" cy="189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6274" y="4570229"/>
            <a:ext cx="1948622" cy="597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ফ্লোটিং পয়েন্ট ডাটা</a:t>
            </a:r>
            <a:endParaRPr lang="en-U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134323" y="2143103"/>
            <a:ext cx="1541145" cy="599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BD" sz="2800" dirty="0" smtClean="0">
                <a:solidFill>
                  <a:schemeClr val="accent1"/>
                </a:solidFill>
              </a:rPr>
              <a:t>ডাটা</a:t>
            </a:r>
            <a:endParaRPr lang="en-US" sz="2800" dirty="0">
              <a:solidFill>
                <a:schemeClr val="accent1"/>
              </a:solidFill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500000000020004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830059" y="3114663"/>
            <a:ext cx="60323" cy="188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Vrinda" panose="02000500000000020004" pitchFamily="2" charset="0"/>
              </a:rPr>
              <a:t> 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30624" y="3062102"/>
            <a:ext cx="4307523" cy="321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7984809" y="3087487"/>
            <a:ext cx="60323" cy="188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715067" y="3072937"/>
            <a:ext cx="60323" cy="188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322286" y="3997644"/>
            <a:ext cx="7923951" cy="1169443"/>
            <a:chOff x="2235200" y="3534093"/>
            <a:chExt cx="8011037" cy="1169443"/>
          </a:xfrm>
        </p:grpSpPr>
        <p:sp>
          <p:nvSpPr>
            <p:cNvPr id="13" name="Down Arrow 12"/>
            <p:cNvSpPr/>
            <p:nvPr/>
          </p:nvSpPr>
          <p:spPr>
            <a:xfrm>
              <a:off x="8007985" y="3534093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235200" y="4141788"/>
              <a:ext cx="1540190" cy="561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24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ইন্টিজার ডাটা</a:t>
              </a:r>
              <a:endPara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996939" y="4109403"/>
              <a:ext cx="1463675" cy="546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20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ক্যারেক্টার ডাটা</a:t>
              </a:r>
              <a:endPara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7520259" y="4077653"/>
              <a:ext cx="1096101" cy="550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24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স্ট্রিং ডাটা</a:t>
              </a:r>
              <a:endPara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8765054" y="4089445"/>
              <a:ext cx="1481183" cy="503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bn-BD" sz="24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NikoshBAN" panose="02000000000000000000" pitchFamily="2" charset="0"/>
                </a:rPr>
                <a:t>অবজেক্ট ডাটা</a:t>
              </a:r>
              <a:endParaRPr lang="en-US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899410" y="3791903"/>
              <a:ext cx="1682115" cy="82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550660" y="3819843"/>
              <a:ext cx="2546350" cy="171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own Arrow 19"/>
            <p:cNvSpPr/>
            <p:nvPr/>
          </p:nvSpPr>
          <p:spPr>
            <a:xfrm>
              <a:off x="2880360" y="3831273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9089390" y="3826828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4538345" y="3822383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6560820" y="3870643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Vrinda" panose="02000500000000020004" pitchFamily="2" charset="0"/>
                </a:rPr>
                <a:t> </a:t>
              </a: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8007985" y="3843338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3684905" y="3571558"/>
              <a:ext cx="60325" cy="1892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24115" y="161082"/>
            <a:ext cx="10218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চিত্রে আমরা বিভিন্ন প্রকার ডাটা দেখেছি সেগুলি আলোচনা করা যাক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45498" y="5726270"/>
            <a:ext cx="2501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ডাটার শ্রেণি বিভাগ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829439" y="2833481"/>
            <a:ext cx="60323" cy="188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1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26" grpId="0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43984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ছক থেকে দেখা বিভিন্ন প্রকার ডাটার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বর্ণনা-১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32064" y="1428864"/>
            <a:ext cx="1019175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 তিন প্রকার, যথা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নিউমেরিক ডাটা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বুলিয়ন ডাটা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নন-নিউমেরিক ডাটা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নিউমেরিক ডাটা : নিউমেরিক শব্দের অর্থ হচ্ছে সংখ্যা। যে সকল ডাটা দ্বারা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কোন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পরিমান বা সংখ্যা বোঝান হয় তাকে নিউমেরিক ডাটা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নিউমেরিক ডাটা দুই ভাগে বিভাক্ত, যথা-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*  ইন্টিজার টাইপ ডাটা বা পূর্ন সংখ্যার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*  ফ্লোটিং পয়েন্ট ডাটা বা ভগ্নাংশের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66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1171</TotalTime>
  <Words>925</Words>
  <Application>Microsoft Office PowerPoint</Application>
  <PresentationFormat>Widescreen</PresentationFormat>
  <Paragraphs>174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Kalpurush</vt:lpstr>
      <vt:lpstr>NikoshBAN</vt:lpstr>
      <vt:lpstr>Times New Roman</vt:lpstr>
      <vt:lpstr>Vrinda</vt:lpstr>
      <vt:lpstr>Wingdings 3</vt:lpstr>
      <vt:lpstr>Ion</vt:lpstr>
      <vt:lpstr>1_Office Theme</vt:lpstr>
      <vt:lpstr>1_Ion</vt:lpstr>
      <vt:lpstr>সবাইকে ফুলেল শুভেচ্ছা</vt:lpstr>
      <vt:lpstr>PowerPoint Presentation</vt:lpstr>
      <vt:lpstr>PowerPoint Presentation</vt:lpstr>
      <vt:lpstr>এসো চিত্র ২ টি দেখি</vt:lpstr>
      <vt:lpstr>PowerPoint Presentation</vt:lpstr>
      <vt:lpstr>PowerPoint Presentation</vt:lpstr>
      <vt:lpstr>উপাত্ত (Data) থেকে তথ্য তৈরী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সবাইকে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Dell</cp:lastModifiedBy>
  <cp:revision>165</cp:revision>
  <dcterms:created xsi:type="dcterms:W3CDTF">2014-06-20T17:20:23Z</dcterms:created>
  <dcterms:modified xsi:type="dcterms:W3CDTF">2020-02-22T16:12:27Z</dcterms:modified>
</cp:coreProperties>
</file>