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8" r:id="rId14"/>
    <p:sldId id="270" r:id="rId15"/>
    <p:sldId id="267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FF"/>
    <a:srgbClr val="FF0000"/>
    <a:srgbClr val="0BB51B"/>
    <a:srgbClr val="A50021"/>
    <a:srgbClr val="CC006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5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276EF-F2EF-4228-A4E2-305408A30835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A0313-AAB9-4E0E-B8FC-6CA9D7B08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88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A0313-AAB9-4E0E-B8FC-6CA9D7B0874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8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A0313-AAB9-4E0E-B8FC-6CA9D7B0874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81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28E9-58D5-4903-B1FC-39C03ADC9A44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9C0B721-45FF-4721-94F8-38C1FEF4F43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28E9-58D5-4903-B1FC-39C03ADC9A44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B721-45FF-4721-94F8-38C1FEF4F4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28E9-58D5-4903-B1FC-39C03ADC9A44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B721-45FF-4721-94F8-38C1FEF4F4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28E9-58D5-4903-B1FC-39C03ADC9A44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B721-45FF-4721-94F8-38C1FEF4F43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28E9-58D5-4903-B1FC-39C03ADC9A44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9C0B721-45FF-4721-94F8-38C1FEF4F43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28E9-58D5-4903-B1FC-39C03ADC9A44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B721-45FF-4721-94F8-38C1FEF4F43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28E9-58D5-4903-B1FC-39C03ADC9A44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B721-45FF-4721-94F8-38C1FEF4F43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28E9-58D5-4903-B1FC-39C03ADC9A44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B721-45FF-4721-94F8-38C1FEF4F4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28E9-58D5-4903-B1FC-39C03ADC9A44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B721-45FF-4721-94F8-38C1FEF4F4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28E9-58D5-4903-B1FC-39C03ADC9A44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B721-45FF-4721-94F8-38C1FEF4F43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28E9-58D5-4903-B1FC-39C03ADC9A44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9C0B721-45FF-4721-94F8-38C1FEF4F43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2EB28E9-58D5-4903-B1FC-39C03ADC9A44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9C0B721-45FF-4721-94F8-38C1FEF4F4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3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audio" Target="../media/audio3.wav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152400"/>
            <a:ext cx="8839200" cy="6553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81000" y="381000"/>
            <a:ext cx="8468095" cy="6248400"/>
            <a:chOff x="381000" y="762000"/>
            <a:chExt cx="8468095" cy="58674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762000"/>
              <a:ext cx="8468095" cy="5867400"/>
            </a:xfrm>
            <a:prstGeom prst="rect">
              <a:avLst/>
            </a:prstGeom>
          </p:spPr>
        </p:pic>
        <p:sp>
          <p:nvSpPr>
            <p:cNvPr id="5" name="Round Same Side Corner Rectangle 4"/>
            <p:cNvSpPr/>
            <p:nvPr/>
          </p:nvSpPr>
          <p:spPr>
            <a:xfrm>
              <a:off x="1066800" y="4572000"/>
              <a:ext cx="7086600" cy="1981200"/>
            </a:xfrm>
            <a:prstGeom prst="round2SameRect">
              <a:avLst/>
            </a:prstGeom>
            <a:solidFill>
              <a:schemeClr val="bg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Rounded Rectangle 10">
            <a:extLst>
              <a:ext uri="{FF2B5EF4-FFF2-40B4-BE49-F238E27FC236}">
                <a16:creationId xmlns="" xmlns:a16="http://schemas.microsoft.com/office/drawing/2014/main" id="{6D45ABC6-14CF-43A5-9F34-35D7922AA471}"/>
              </a:ext>
            </a:extLst>
          </p:cNvPr>
          <p:cNvSpPr/>
          <p:nvPr/>
        </p:nvSpPr>
        <p:spPr>
          <a:xfrm>
            <a:off x="289295" y="4438403"/>
            <a:ext cx="8534400" cy="1818733"/>
          </a:xfrm>
          <a:prstGeom prst="roundRect">
            <a:avLst>
              <a:gd name="adj" fmla="val 40129"/>
            </a:avLst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bn-IN" sz="6000" b="1" spc="151" dirty="0" smtClean="0">
                <a:ln w="11430"/>
                <a:solidFill>
                  <a:schemeClr val="tx1"/>
                </a:solidFill>
                <a:effectLst>
                  <a:glow rad="101600">
                    <a:srgbClr val="0F6AA9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শুভেচ্ছা </a:t>
            </a:r>
            <a:endParaRPr lang="en-US" sz="6000" b="1" spc="151" dirty="0">
              <a:ln w="11430"/>
              <a:solidFill>
                <a:schemeClr val="tx1"/>
              </a:solidFill>
              <a:effectLst>
                <a:glow rad="101600">
                  <a:srgbClr val="0F6AA9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0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voltage.wav"/>
          </p:stSnd>
        </p:sndAc>
      </p:transition>
    </mc:Choice>
    <mc:Fallback xmlns="">
      <p:transition spd="slow">
        <p:fade/>
        <p:sndAc>
          <p:stSnd>
            <p:snd r:embed="rId4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5184" y="457200"/>
                <a:ext cx="9018816" cy="5967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পাঠ্য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বইয়ের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নিয়মঃদশমিক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বিন্দুর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যতটি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অংক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থাকে</a:t>
                </a:r>
                <a:endPara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/>
                </a:endParaRPr>
              </a:p>
              <a:p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1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এ্রর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ডানে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ততটি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0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বসিয়ে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গুণ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করে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এবং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যতটি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</a:p>
              <a:p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অনাবৃত্ত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অংক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থাকে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1 </a:t>
                </a:r>
                <a:r>
                  <a:rPr lang="en-US" sz="28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এ্রর</a:t>
                </a: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 </a:t>
                </a:r>
                <a:r>
                  <a:rPr lang="en-US" sz="28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ডানে</a:t>
                </a: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 </a:t>
                </a:r>
                <a:r>
                  <a:rPr lang="en-US" sz="28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ততটি</a:t>
                </a: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0 </a:t>
                </a:r>
                <a:r>
                  <a:rPr lang="en-US" sz="28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বসিয়ে</a:t>
                </a: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গুণ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’</a:t>
                </a:r>
              </a:p>
              <a:p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28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করে</a:t>
                </a: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বিয়োগ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করলে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সাধারন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ভগ্নাংশে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প্রকাশ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হয়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।</a:t>
                </a:r>
              </a:p>
              <a:p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সমাধানঃ</a:t>
                </a:r>
                <a:endPara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/>
                </a:endParaRPr>
              </a:p>
              <a:p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6.2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e>
                    </m:acc>
                  </m:oMath>
                </a14:m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0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8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𝟗</m:t>
                        </m:r>
                      </m:e>
                    </m:acc>
                    <m:r>
                      <a:rPr lang="en-US" sz="28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10000=6.2309309309--------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10000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এবং</a:t>
                </a:r>
                <a:endPara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/>
                </a:endParaRPr>
              </a:p>
              <a:p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6.2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e>
                    </m:acc>
                  </m:oMath>
                </a14:m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0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800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𝟗</m:t>
                        </m:r>
                      </m:e>
                    </m:acc>
                    <m:r>
                      <a:rPr lang="en-US" sz="2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10=6.2309309309-</a:t>
                </a: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-------</a:t>
                </a:r>
                <a14:m>
                  <m:oMath xmlns:m="http://schemas.openxmlformats.org/officeDocument/2006/math">
                    <m:r>
                      <a:rPr lang="en-US" sz="28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10</a:t>
                </a:r>
              </a:p>
              <a:p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[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বিয়োগ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করে</a:t>
                </a: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]</a:t>
                </a:r>
              </a:p>
              <a:p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⇒ 6.2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e>
                    </m:acc>
                  </m:oMath>
                </a14:m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0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800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𝟗</m:t>
                        </m:r>
                      </m:e>
                    </m:acc>
                  </m:oMath>
                </a14:m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( 10000-10)=62309-62</a:t>
                </a:r>
              </a:p>
              <a:p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⇒      6.2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e>
                    </m:acc>
                  </m:oMath>
                </a14:m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0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800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𝟗</m:t>
                        </m:r>
                      </m:e>
                    </m:acc>
                  </m:oMath>
                </a14:m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NikoshBAN"/>
                          </a:rPr>
                          <m:t>62309</m:t>
                        </m:r>
                        <m:r>
                          <m:rPr>
                            <m:nor/>
                          </m:rPr>
                          <a:rPr lang="en-US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NikoshBAN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NikoshBAN"/>
                          </a:rPr>
                          <m:t>62 </m:t>
                        </m:r>
                      </m:num>
                      <m:den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𝟗𝟗𝟗𝟎</m:t>
                        </m:r>
                      </m:den>
                    </m:f>
                  </m:oMath>
                </a14:m>
                <a:endPara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/>
                </a:endParaRPr>
              </a:p>
              <a:p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𝟔𝟐𝟐𝟒𝟕</m:t>
                        </m:r>
                      </m:num>
                      <m:den>
                        <m: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𝟗𝟗𝟗𝟎</m:t>
                        </m:r>
                      </m:den>
                    </m:f>
                  </m:oMath>
                </a14:m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</a:p>
              <a:p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                     =6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𝟐𝟑𝟎𝟕</m:t>
                        </m:r>
                      </m:num>
                      <m:den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𝟗𝟗𝟗𝟎</m:t>
                        </m:r>
                      </m:den>
                    </m:f>
                  </m:oMath>
                </a14:m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=6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𝟕𝟔𝟗</m:t>
                        </m:r>
                      </m:num>
                      <m:den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𝟑𝟑𝟑𝟎</m:t>
                        </m:r>
                      </m:den>
                    </m:f>
                  </m:oMath>
                </a14:m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84" y="457200"/>
                <a:ext cx="9018816" cy="5967724"/>
              </a:xfrm>
              <a:prstGeom prst="rect">
                <a:avLst/>
              </a:prstGeom>
              <a:blipFill rotWithShape="1">
                <a:blip r:embed="rId3"/>
                <a:stretch>
                  <a:fillRect l="-1487" t="-1124" r="-1893" b="-1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9872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8706" y="381000"/>
            <a:ext cx="2390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একক</a:t>
            </a:r>
            <a:r>
              <a:rPr lang="en-US" sz="3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কাজ</a:t>
            </a:r>
            <a:endParaRPr lang="en-US" sz="32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616" y="1371600"/>
            <a:ext cx="2303399" cy="1534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2000" y="3696840"/>
                <a:ext cx="7688323" cy="6035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7.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GB" sz="3200" i="1" smtClean="0">
                            <a:solidFill>
                              <a:srgbClr val="0000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accPr>
                      <m:e>
                        <m:r>
                          <a:rPr lang="en-GB" sz="3200" b="0" i="1" smtClean="0">
                            <a:solidFill>
                              <a:srgbClr val="0000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3</m:t>
                        </m:r>
                      </m:e>
                    </m:acc>
                    <m:acc>
                      <m:accPr>
                        <m:chr m:val="̇"/>
                        <m:ctrlPr>
                          <a:rPr lang="en-GB" sz="3200" i="1" smtClean="0">
                            <a:solidFill>
                              <a:srgbClr val="0000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accPr>
                      <m:e>
                        <m:r>
                          <a:rPr lang="en-GB" sz="3200" b="0" i="1" smtClean="0">
                            <a:solidFill>
                              <a:srgbClr val="0000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e>
                    </m:acc>
                  </m:oMath>
                </a14:m>
                <a:r>
                  <a:rPr lang="en-US" sz="3200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÷</m:t>
                    </m:r>
                    <m:r>
                      <a:rPr lang="en-GB" sz="3200" b="0" i="1" dirty="0" smtClean="0"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0.2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i="1" dirty="0" smtClean="0">
                            <a:solidFill>
                              <a:srgbClr val="0000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accPr>
                      <m:e>
                        <m:r>
                          <a:rPr lang="en-GB" sz="3200" b="0" i="1" dirty="0" smtClean="0">
                            <a:solidFill>
                              <a:srgbClr val="0000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7</m:t>
                        </m:r>
                      </m:e>
                    </m:acc>
                  </m:oMath>
                </a14:m>
                <a:r>
                  <a:rPr lang="en-US" sz="3200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কে </a:t>
                </a:r>
                <a:r>
                  <a:rPr lang="en-US" sz="3200" dirty="0" err="1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সাধারন</a:t>
                </a:r>
                <a:r>
                  <a:rPr lang="en-US" sz="3200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3200" dirty="0" err="1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ভগ্নাংশে</a:t>
                </a:r>
                <a:r>
                  <a:rPr lang="en-US" sz="3200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3200" dirty="0" err="1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প্রকাশ</a:t>
                </a:r>
                <a:r>
                  <a:rPr lang="en-US" sz="3200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3200" dirty="0" err="1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কর</a:t>
                </a:r>
                <a:r>
                  <a:rPr lang="en-US" sz="3200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।</a:t>
                </a:r>
                <a:endParaRPr lang="en-US" sz="3200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696840"/>
                <a:ext cx="7688323" cy="603563"/>
              </a:xfrm>
              <a:prstGeom prst="rect">
                <a:avLst/>
              </a:prstGeom>
              <a:blipFill rotWithShape="1">
                <a:blip r:embed="rId3"/>
                <a:stretch>
                  <a:fillRect l="-2141" t="-17172" r="-2776" b="-40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8185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495908"/>
            <a:ext cx="6130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সমাধানটি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খাতার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সাথে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মিলিয়ে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দেখ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-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286000" y="1524000"/>
                <a:ext cx="4431791" cy="48324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600" b="1" dirty="0" smtClean="0">
                    <a:solidFill>
                      <a:srgbClr val="000066"/>
                    </a:solidFill>
                    <a:effectLst/>
                  </a:rPr>
                  <a:t>7.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GB" sz="3600" b="1" i="1">
                            <a:solidFill>
                              <a:srgbClr val="000066"/>
                            </a:solidFill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en-GB" sz="3600" b="1" i="1">
                            <a:solidFill>
                              <a:srgbClr val="000066"/>
                            </a:solidFill>
                            <a:effectLst/>
                            <a:latin typeface="Cambria Math"/>
                          </a:rPr>
                          <m:t>𝟑</m:t>
                        </m:r>
                      </m:e>
                    </m:acc>
                    <m:acc>
                      <m:accPr>
                        <m:chr m:val="̇"/>
                        <m:ctrlPr>
                          <a:rPr lang="en-GB" sz="3600" b="1" i="1">
                            <a:solidFill>
                              <a:srgbClr val="000066"/>
                            </a:solidFill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en-GB" sz="3600" b="1" i="1">
                            <a:solidFill>
                              <a:srgbClr val="000066"/>
                            </a:solidFill>
                            <a:effectLst/>
                            <a:latin typeface="Cambria Math"/>
                          </a:rPr>
                          <m:t>𝟐</m:t>
                        </m:r>
                      </m:e>
                    </m:acc>
                  </m:oMath>
                </a14:m>
                <a:r>
                  <a:rPr lang="en-US" sz="3600" b="1" dirty="0">
                    <a:solidFill>
                      <a:srgbClr val="000066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dirty="0">
                        <a:solidFill>
                          <a:srgbClr val="000066"/>
                        </a:solidFill>
                        <a:effectLst/>
                        <a:latin typeface="Cambria Math"/>
                        <a:ea typeface="Cambria Math"/>
                      </a:rPr>
                      <m:t>÷</m:t>
                    </m:r>
                    <m:r>
                      <a:rPr lang="en-GB" sz="3600" b="1" i="1" dirty="0">
                        <a:solidFill>
                          <a:srgbClr val="000066"/>
                        </a:solidFill>
                        <a:effectLst/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3600" b="1" dirty="0">
                    <a:solidFill>
                      <a:srgbClr val="000066"/>
                    </a:solidFill>
                    <a:effectLst/>
                  </a:rPr>
                  <a:t>0.2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600" b="1" i="1" dirty="0">
                            <a:solidFill>
                              <a:srgbClr val="000066"/>
                            </a:solidFill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en-GB" sz="3600" b="1" i="1" dirty="0">
                            <a:solidFill>
                              <a:srgbClr val="000066"/>
                            </a:solidFill>
                            <a:effectLst/>
                            <a:latin typeface="Cambria Math"/>
                          </a:rPr>
                          <m:t>𝟕</m:t>
                        </m:r>
                      </m:e>
                    </m:acc>
                  </m:oMath>
                </a14:m>
                <a:endParaRPr lang="en-US" sz="3600" b="1" dirty="0" smtClean="0">
                  <a:solidFill>
                    <a:srgbClr val="000066"/>
                  </a:solidFill>
                  <a:effectLst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1" i="1" smtClean="0">
                          <a:solidFill>
                            <a:srgbClr val="000066"/>
                          </a:solidFill>
                          <a:effectLst/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3600" b="1" i="1" smtClean="0">
                              <a:solidFill>
                                <a:srgbClr val="000066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3600" b="1" i="1" smtClean="0">
                              <a:solidFill>
                                <a:srgbClr val="000066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𝟕𝟑𝟐</m:t>
                          </m:r>
                          <m:r>
                            <a:rPr lang="en-GB" sz="3600" b="1" i="1" smtClean="0">
                              <a:solidFill>
                                <a:srgbClr val="000066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GB" sz="3600" b="1" i="1" smtClean="0">
                              <a:solidFill>
                                <a:srgbClr val="000066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𝟕</m:t>
                          </m:r>
                        </m:num>
                        <m:den>
                          <m:r>
                            <a:rPr lang="en-GB" sz="3600" b="1" i="1" smtClean="0">
                              <a:solidFill>
                                <a:srgbClr val="000066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𝟗𝟗</m:t>
                          </m:r>
                        </m:den>
                      </m:f>
                      <m:r>
                        <a:rPr lang="en-GB" sz="3600" b="1" i="1" smtClean="0">
                          <a:solidFill>
                            <a:srgbClr val="000066"/>
                          </a:solidFill>
                          <a:effectLst/>
                          <a:latin typeface="Cambria Math"/>
                          <a:ea typeface="Cambria Math"/>
                        </a:rPr>
                        <m:t>÷</m:t>
                      </m:r>
                      <m:f>
                        <m:fPr>
                          <m:ctrlPr>
                            <a:rPr lang="en-GB" sz="3600" b="1" i="1" smtClean="0">
                              <a:solidFill>
                                <a:srgbClr val="000066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3600" b="1" i="1" smtClean="0">
                              <a:solidFill>
                                <a:srgbClr val="000066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𝟐𝟕</m:t>
                          </m:r>
                          <m:r>
                            <a:rPr lang="en-GB" sz="3600" b="1" i="1" smtClean="0">
                              <a:solidFill>
                                <a:srgbClr val="000066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GB" sz="3600" b="1" i="1" smtClean="0">
                              <a:solidFill>
                                <a:srgbClr val="000066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GB" sz="3600" b="1" i="1" smtClean="0">
                              <a:solidFill>
                                <a:srgbClr val="000066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𝟗𝟎</m:t>
                          </m:r>
                        </m:den>
                      </m:f>
                    </m:oMath>
                  </m:oMathPara>
                </a14:m>
                <a:endParaRPr lang="en-GB" sz="3600" b="1" dirty="0" smtClean="0">
                  <a:solidFill>
                    <a:srgbClr val="000066"/>
                  </a:solidFill>
                  <a:effectLst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1" i="1" smtClean="0">
                          <a:solidFill>
                            <a:srgbClr val="000066"/>
                          </a:solidFill>
                          <a:effectLst/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3600" b="1" i="1" smtClean="0">
                              <a:solidFill>
                                <a:srgbClr val="000066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3600" b="1" i="1" smtClean="0">
                              <a:solidFill>
                                <a:srgbClr val="000066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𝟕𝟐𝟓</m:t>
                          </m:r>
                        </m:num>
                        <m:den>
                          <m:r>
                            <a:rPr lang="en-GB" sz="3600" b="1" i="1" smtClean="0">
                              <a:solidFill>
                                <a:srgbClr val="000066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𝟗𝟗</m:t>
                          </m:r>
                        </m:den>
                      </m:f>
                      <m:r>
                        <a:rPr lang="en-GB" sz="3600" b="1" i="1" smtClean="0">
                          <a:solidFill>
                            <a:srgbClr val="000066"/>
                          </a:solidFill>
                          <a:effectLst/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GB" sz="3600" b="1" i="1" smtClean="0">
                              <a:solidFill>
                                <a:srgbClr val="000066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3600" b="1" i="1" smtClean="0">
                              <a:solidFill>
                                <a:srgbClr val="000066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𝟗𝟎</m:t>
                          </m:r>
                        </m:num>
                        <m:den>
                          <m:r>
                            <a:rPr lang="en-GB" sz="3600" b="1" i="1" smtClean="0">
                              <a:solidFill>
                                <a:srgbClr val="000066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en-GB" sz="3600" b="1" dirty="0" smtClean="0">
                  <a:solidFill>
                    <a:srgbClr val="000066"/>
                  </a:solidFill>
                  <a:effectLst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1" i="1" smtClean="0">
                          <a:solidFill>
                            <a:srgbClr val="000066"/>
                          </a:solidFill>
                          <a:effectLst/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3600" b="1" i="1" smtClean="0">
                              <a:solidFill>
                                <a:srgbClr val="000066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3600" b="1" i="1" smtClean="0">
                              <a:solidFill>
                                <a:srgbClr val="000066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𝟐𝟗𝟎</m:t>
                          </m:r>
                        </m:num>
                        <m:den>
                          <m:r>
                            <a:rPr lang="en-GB" sz="3600" b="1" i="1" smtClean="0">
                              <a:solidFill>
                                <a:srgbClr val="000066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GB" sz="3600" b="1" dirty="0" smtClean="0">
                  <a:solidFill>
                    <a:srgbClr val="000066"/>
                  </a:solidFill>
                  <a:effectLst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1" i="1" smtClean="0">
                          <a:solidFill>
                            <a:srgbClr val="000066"/>
                          </a:solidFill>
                          <a:effectLst/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3600" b="1" i="1" smtClean="0">
                          <a:solidFill>
                            <a:srgbClr val="000066"/>
                          </a:solidFill>
                          <a:effectLst/>
                          <a:latin typeface="Cambria Math"/>
                          <a:ea typeface="Cambria Math"/>
                        </a:rPr>
                        <m:t>𝟐𝟔</m:t>
                      </m:r>
                      <m:f>
                        <m:fPr>
                          <m:ctrlPr>
                            <a:rPr lang="en-GB" sz="3600" b="1" i="1" smtClean="0">
                              <a:solidFill>
                                <a:srgbClr val="000066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3600" b="1" i="1" smtClean="0">
                              <a:solidFill>
                                <a:srgbClr val="000066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GB" sz="3600" b="1" i="1" smtClean="0">
                              <a:solidFill>
                                <a:srgbClr val="000066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GB" sz="3600" b="1" dirty="0">
                  <a:solidFill>
                    <a:srgbClr val="000066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1524000"/>
                <a:ext cx="4431791" cy="4832413"/>
              </a:xfrm>
              <a:prstGeom prst="rect">
                <a:avLst/>
              </a:prstGeom>
              <a:blipFill rotWithShape="1">
                <a:blip r:embed="rId3"/>
                <a:stretch>
                  <a:fillRect l="-4127" t="-1261" r="-3714" b="-6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9319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  <p:sndAc>
          <p:stSnd>
            <p:snd r:embed="rId2" name="arrow.wav"/>
          </p:stSnd>
        </p:sndAc>
      </p:transition>
    </mc:Choice>
    <mc:Fallback>
      <p:transition spd="slow">
        <p:fade/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14504"/>
            <a:ext cx="5715000" cy="30541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91891" y="4648200"/>
            <a:ext cx="8379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প্রমাণ</a:t>
            </a:r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GB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কর</a:t>
            </a:r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GB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যে</a:t>
            </a:r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, </a:t>
            </a:r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√3 </a:t>
            </a:r>
            <a:r>
              <a:rPr lang="en-GB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একটি</a:t>
            </a:r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 </a:t>
            </a:r>
            <a:r>
              <a:rPr lang="en-GB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অমূলদ</a:t>
            </a:r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 </a:t>
            </a:r>
            <a:r>
              <a:rPr lang="en-GB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সংখ্যা</a:t>
            </a:r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84129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500390"/>
            <a:ext cx="5713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তোমাদের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সমাধানটি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মিলিয়ে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দেখ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8258" y="1054986"/>
                <a:ext cx="9419951" cy="5486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প্রমাণঃ</a:t>
                </a:r>
                <a:r>
                  <a:rPr lang="en-GB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GB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√3 </a:t>
                </a:r>
                <a:r>
                  <a:rPr lang="en-GB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  <a:ea typeface="Cambria Math"/>
                  </a:rPr>
                  <a:t>একটি</a:t>
                </a:r>
                <a:r>
                  <a:rPr lang="en-GB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  <a:ea typeface="Cambria Math"/>
                  </a:rPr>
                  <a:t> </a:t>
                </a:r>
                <a:r>
                  <a:rPr lang="en-GB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  <a:ea typeface="Cambria Math"/>
                  </a:rPr>
                  <a:t>অমূলদ</a:t>
                </a:r>
                <a:r>
                  <a:rPr lang="en-GB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  <a:ea typeface="Cambria Math"/>
                  </a:rPr>
                  <a:t> </a:t>
                </a:r>
                <a:r>
                  <a:rPr lang="en-GB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  <a:ea typeface="Cambria Math"/>
                  </a:rPr>
                  <a:t>সংখ্যা</a:t>
                </a:r>
                <a:r>
                  <a:rPr lang="en-GB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  <a:ea typeface="Cambria Math"/>
                  </a:rPr>
                  <a:t>। </a:t>
                </a:r>
                <a:r>
                  <a:rPr lang="en-GB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  <a:ea typeface="Cambria Math"/>
                  </a:rPr>
                  <a:t>কারণ</a:t>
                </a:r>
                <a:r>
                  <a:rPr lang="en-GB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  <a:ea typeface="Cambria Math"/>
                  </a:rPr>
                  <a:t> </a:t>
                </a:r>
                <a:r>
                  <a:rPr lang="en-GB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  <a:ea typeface="Cambria Math"/>
                  </a:rPr>
                  <a:t>মূল</a:t>
                </a:r>
                <a:r>
                  <a:rPr lang="en-GB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  <a:ea typeface="Cambria Math"/>
                  </a:rPr>
                  <a:t> </a:t>
                </a:r>
                <a:r>
                  <a:rPr lang="en-GB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  <a:ea typeface="Cambria Math"/>
                  </a:rPr>
                  <a:t>চিহ্ন</a:t>
                </a:r>
                <a:r>
                  <a:rPr lang="en-GB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  <a:ea typeface="Cambria Math"/>
                  </a:rPr>
                  <a:t> (</a:t>
                </a:r>
                <a:r>
                  <a:rPr lang="en-GB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√)</a:t>
                </a:r>
              </a:p>
              <a:p>
                <a:r>
                  <a:rPr lang="en-GB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                </a:t>
                </a:r>
                <a:r>
                  <a:rPr lang="en-GB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যুক্ত</a:t>
                </a:r>
                <a:r>
                  <a:rPr lang="en-GB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 </a:t>
                </a:r>
                <a:r>
                  <a:rPr lang="en-GB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আছে,মুক্ত</a:t>
                </a:r>
                <a:r>
                  <a:rPr lang="en-GB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 </a:t>
                </a:r>
                <a:r>
                  <a:rPr lang="en-GB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করা</a:t>
                </a:r>
                <a:r>
                  <a:rPr lang="en-GB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 </a:t>
                </a:r>
                <a:r>
                  <a:rPr lang="en-GB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যায়</a:t>
                </a:r>
                <a:r>
                  <a:rPr lang="en-GB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 </a:t>
                </a:r>
                <a:r>
                  <a:rPr lang="en-GB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না</a:t>
                </a:r>
                <a:r>
                  <a:rPr lang="en-GB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।</a:t>
                </a:r>
              </a:p>
              <a:p>
                <a:r>
                  <a:rPr lang="en-GB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ধরি</a:t>
                </a:r>
                <a:r>
                  <a:rPr lang="en-GB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,</a:t>
                </a:r>
                <a:r>
                  <a:rPr lang="en-GB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 √3 </a:t>
                </a:r>
                <a:r>
                  <a:rPr lang="en-GB" sz="28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  <a:ea typeface="Cambria Math"/>
                  </a:rPr>
                  <a:t>একটি</a:t>
                </a:r>
                <a:r>
                  <a:rPr lang="en-GB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  <a:ea typeface="Cambria Math"/>
                  </a:rPr>
                  <a:t> </a:t>
                </a:r>
                <a:r>
                  <a:rPr lang="en-GB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  <a:ea typeface="Cambria Math"/>
                  </a:rPr>
                  <a:t>মূলদ</a:t>
                </a:r>
                <a:r>
                  <a:rPr lang="en-GB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  <a:ea typeface="Cambria Math"/>
                  </a:rPr>
                  <a:t> </a:t>
                </a:r>
                <a:r>
                  <a:rPr lang="en-GB" sz="28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  <a:ea typeface="Cambria Math"/>
                  </a:rPr>
                  <a:t>সংখ্যা</a:t>
                </a:r>
                <a:r>
                  <a:rPr lang="en-GB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 ।</a:t>
                </a:r>
              </a:p>
              <a:p>
                <a:r>
                  <a:rPr lang="en-GB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তাহলে</a:t>
                </a:r>
                <a:r>
                  <a:rPr lang="en-GB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, </a:t>
                </a:r>
                <a:r>
                  <a:rPr lang="en-GB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√3 </a:t>
                </a:r>
                <a14:m>
                  <m:oMath xmlns:m="http://schemas.openxmlformats.org/officeDocument/2006/math">
                    <m:r>
                      <a:rPr lang="en-GB" sz="28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GB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GB" sz="28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𝐩</m:t>
                        </m:r>
                      </m:num>
                      <m:den>
                        <m:r>
                          <a:rPr lang="en-GB" sz="28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𝐪</m:t>
                        </m:r>
                      </m:den>
                    </m:f>
                  </m:oMath>
                </a14:m>
                <a:r>
                  <a:rPr lang="en-GB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  [ p ও q </a:t>
                </a:r>
                <a:r>
                  <a:rPr lang="en-GB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পরস্পর</a:t>
                </a:r>
                <a:r>
                  <a:rPr lang="en-GB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 </a:t>
                </a:r>
                <a:r>
                  <a:rPr lang="en-GB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  <a:ea typeface="Cambria Math"/>
                  </a:rPr>
                  <a:t> </a:t>
                </a:r>
                <a:r>
                  <a:rPr lang="en-GB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  <a:ea typeface="Cambria Math"/>
                  </a:rPr>
                  <a:t>সহমৌলিক</a:t>
                </a:r>
                <a:r>
                  <a:rPr lang="en-GB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  <a:ea typeface="Cambria Math"/>
                  </a:rPr>
                  <a:t> </a:t>
                </a:r>
                <a:r>
                  <a:rPr lang="en-GB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  <a:ea typeface="Cambria Math"/>
                  </a:rPr>
                  <a:t>এবং</a:t>
                </a:r>
                <a:r>
                  <a:rPr lang="en-GB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  <a:ea typeface="Cambria Math"/>
                  </a:rPr>
                  <a:t> </a:t>
                </a:r>
                <a:r>
                  <a:rPr lang="en-GB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  <a:ea typeface="Cambria Math"/>
                  </a:rPr>
                  <a:t>p,q</a:t>
                </a:r>
                <a14:m>
                  <m:oMath xmlns:m="http://schemas.openxmlformats.org/officeDocument/2006/math">
                    <m:r>
                      <a:rPr lang="en-GB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&gt;</m:t>
                    </m:r>
                    <m:r>
                      <a:rPr lang="en-GB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𝟏</m:t>
                    </m:r>
                    <m:r>
                      <a:rPr lang="en-GB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]</m:t>
                    </m:r>
                  </m:oMath>
                </a14:m>
                <a:endParaRPr lang="en-GB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/>
                  <a:ea typeface="Cambria Math"/>
                </a:endParaRPr>
              </a:p>
              <a:p>
                <a:r>
                  <a:rPr lang="en-GB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⇒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GB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√</m:t>
                        </m:r>
                        <m:r>
                          <m:rPr>
                            <m:nor/>
                          </m:rPr>
                          <a:rPr lang="en-GB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3</m:t>
                        </m:r>
                        <m:r>
                          <a:rPr lang="en-GB" sz="28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en-GB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en-GB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GB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GB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( </m:t>
                        </m:r>
                        <m:f>
                          <m:fPr>
                            <m:ctrlPr>
                              <a:rPr lang="en-GB" sz="28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GB" sz="2800" b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𝐩</m:t>
                            </m:r>
                          </m:num>
                          <m:den>
                            <m:r>
                              <a:rPr lang="en-GB" sz="2800" b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𝐪</m:t>
                            </m:r>
                          </m:den>
                        </m:f>
                        <m:r>
                          <a:rPr lang="en-GB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 )</m:t>
                        </m:r>
                      </m:e>
                      <m:sup>
                        <m:r>
                          <a:rPr lang="en-GB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  [ </a:t>
                </a:r>
                <a:r>
                  <a:rPr lang="en-GB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  <a:ea typeface="Cambria Math"/>
                  </a:rPr>
                  <a:t>বর্গ</a:t>
                </a:r>
                <a:r>
                  <a:rPr lang="en-GB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  <a:ea typeface="Cambria Math"/>
                  </a:rPr>
                  <a:t> </a:t>
                </a:r>
                <a:r>
                  <a:rPr lang="en-GB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  <a:ea typeface="Cambria Math"/>
                  </a:rPr>
                  <a:t>করে</a:t>
                </a:r>
                <a:r>
                  <a:rPr lang="en-GB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  <a:ea typeface="Cambria Math"/>
                  </a:rPr>
                  <a:t> </a:t>
                </a:r>
                <a:r>
                  <a:rPr lang="en-GB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  <a:ea typeface="Cambria Math"/>
                  </a:rPr>
                  <a:t>]</a:t>
                </a:r>
              </a:p>
              <a:p>
                <a:r>
                  <a:rPr lang="en-GB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⇒      3 </a:t>
                </a:r>
                <a14:m>
                  <m:oMath xmlns:m="http://schemas.openxmlformats.org/officeDocument/2006/math">
                    <m:r>
                      <a:rPr lang="en-GB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GB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8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GB" sz="28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𝒑</m:t>
                            </m:r>
                          </m:e>
                          <m:sup>
                            <m:r>
                              <a:rPr lang="en-GB" sz="28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sz="28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GB" sz="28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𝒒</m:t>
                            </m:r>
                          </m:e>
                          <m:sup>
                            <m:r>
                              <a:rPr lang="en-GB" sz="28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 </a:t>
                </a:r>
                <a:r>
                  <a:rPr lang="en-GB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  </a:t>
                </a:r>
                <a:r>
                  <a:rPr lang="en-GB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⇒      </a:t>
                </a:r>
                <a:r>
                  <a:rPr lang="en-GB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3q </a:t>
                </a:r>
                <a14:m>
                  <m:oMath xmlns:m="http://schemas.openxmlformats.org/officeDocument/2006/math">
                    <m:r>
                      <a:rPr lang="en-GB" sz="28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GB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8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GB" sz="28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𝒑</m:t>
                            </m:r>
                          </m:e>
                          <m:sup>
                            <m:r>
                              <a:rPr lang="en-GB" sz="28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GB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𝒒</m:t>
                        </m:r>
                      </m:den>
                    </m:f>
                  </m:oMath>
                </a14:m>
                <a:r>
                  <a:rPr lang="en-GB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 </a:t>
                </a:r>
                <a:r>
                  <a:rPr lang="en-GB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  [ q </a:t>
                </a:r>
                <a:r>
                  <a:rPr lang="en-GB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দ্বারা</a:t>
                </a:r>
                <a:r>
                  <a:rPr lang="en-GB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 </a:t>
                </a:r>
                <a:r>
                  <a:rPr lang="en-GB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গুণ</a:t>
                </a:r>
                <a:r>
                  <a:rPr lang="en-GB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 </a:t>
                </a:r>
                <a:r>
                  <a:rPr lang="en-GB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করে</a:t>
                </a:r>
                <a:r>
                  <a:rPr lang="en-GB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 ]</a:t>
                </a:r>
              </a:p>
              <a:p>
                <a:r>
                  <a:rPr lang="en-GB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স্পষ্টত</a:t>
                </a:r>
                <a:r>
                  <a:rPr lang="en-GB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 3q </a:t>
                </a:r>
                <a:r>
                  <a:rPr lang="en-GB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পূর্ণসংখ্যা</a:t>
                </a:r>
                <a:r>
                  <a:rPr lang="en-GB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 </a:t>
                </a:r>
                <a:r>
                  <a:rPr lang="en-GB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কিন্তু</a:t>
                </a:r>
                <a:r>
                  <a:rPr lang="en-GB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8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GB" sz="28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𝒑</m:t>
                            </m:r>
                          </m:e>
                          <m:sup>
                            <m:r>
                              <a:rPr lang="en-GB" sz="28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GB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𝒒</m:t>
                        </m:r>
                      </m:den>
                    </m:f>
                  </m:oMath>
                </a14:m>
                <a:r>
                  <a:rPr lang="en-GB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 </a:t>
                </a:r>
                <a:r>
                  <a:rPr lang="en-GB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পূর্ণসংখ্যা</a:t>
                </a:r>
                <a:r>
                  <a:rPr lang="en-GB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 </a:t>
                </a:r>
                <a:r>
                  <a:rPr lang="en-GB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নয়</a:t>
                </a:r>
                <a:r>
                  <a:rPr lang="en-GB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 </a:t>
                </a:r>
                <a:r>
                  <a:rPr lang="en-GB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ভগ্নাংশ</a:t>
                </a:r>
                <a:r>
                  <a:rPr lang="en-GB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।</a:t>
                </a:r>
              </a:p>
              <a:p>
                <a14:m>
                  <m:oMath xmlns:m="http://schemas.openxmlformats.org/officeDocument/2006/math">
                    <m:r>
                      <a:rPr lang="en-GB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 ∴</m:t>
                    </m:r>
                  </m:oMath>
                </a14:m>
                <a:r>
                  <a:rPr lang="en-GB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 3q </a:t>
                </a:r>
                <a14:m>
                  <m:oMath xmlns:m="http://schemas.openxmlformats.org/officeDocument/2006/math">
                    <m:r>
                      <a:rPr lang="en-GB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≠</m:t>
                    </m:r>
                    <m:f>
                      <m:fPr>
                        <m:ctrlPr>
                          <a:rPr lang="en-GB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8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GB" sz="28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𝒑</m:t>
                            </m:r>
                          </m:e>
                          <m:sup>
                            <m:r>
                              <a:rPr lang="en-GB" sz="28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GB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𝒒</m:t>
                        </m:r>
                      </m:den>
                    </m:f>
                  </m:oMath>
                </a14:m>
                <a:r>
                  <a:rPr lang="en-GB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 </a:t>
                </a:r>
                <a:r>
                  <a:rPr lang="en-GB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অর্থা</a:t>
                </a:r>
                <a:r>
                  <a:rPr lang="en-GB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ৎ </a:t>
                </a:r>
                <a:r>
                  <a:rPr lang="en-GB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√3 </a:t>
                </a:r>
                <a:r>
                  <a:rPr lang="en-GB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কে</a:t>
                </a:r>
                <a:r>
                  <a:rPr lang="en-GB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GB" sz="2800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𝐩</m:t>
                        </m:r>
                      </m:num>
                      <m:den>
                        <m:r>
                          <a:rPr lang="en-GB" sz="2800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𝐪</m:t>
                        </m:r>
                      </m:den>
                    </m:f>
                  </m:oMath>
                </a14:m>
                <a:r>
                  <a:rPr lang="en-GB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 </a:t>
                </a:r>
                <a:r>
                  <a:rPr lang="en-GB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আকারে</a:t>
                </a:r>
                <a:r>
                  <a:rPr lang="en-GB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 </a:t>
                </a:r>
                <a:r>
                  <a:rPr lang="en-GB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প্রকাশ</a:t>
                </a:r>
                <a:r>
                  <a:rPr lang="en-GB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 </a:t>
                </a:r>
                <a:r>
                  <a:rPr lang="en-GB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করা</a:t>
                </a:r>
                <a:r>
                  <a:rPr lang="en-GB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 </a:t>
                </a:r>
                <a:r>
                  <a:rPr lang="en-GB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যায়</a:t>
                </a:r>
                <a:r>
                  <a:rPr lang="en-GB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 </a:t>
                </a:r>
                <a:r>
                  <a:rPr lang="en-GB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না</a:t>
                </a:r>
                <a:r>
                  <a:rPr lang="en-GB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।</a:t>
                </a:r>
              </a:p>
              <a:p>
                <a14:m>
                  <m:oMath xmlns:m="http://schemas.openxmlformats.org/officeDocument/2006/math">
                    <m:r>
                      <a:rPr lang="en-GB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  ∴</m:t>
                    </m:r>
                  </m:oMath>
                </a14:m>
                <a:r>
                  <a:rPr lang="en-GB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 </a:t>
                </a:r>
                <a:r>
                  <a:rPr lang="en-GB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√3 </a:t>
                </a:r>
                <a14:m>
                  <m:oMath xmlns:m="http://schemas.openxmlformats.org/officeDocument/2006/math">
                    <m:r>
                      <a:rPr lang="en-GB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≠</m:t>
                    </m:r>
                    <m:f>
                      <m:fPr>
                        <m:ctrlPr>
                          <a:rPr lang="en-GB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GB" sz="2800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𝐩</m:t>
                        </m:r>
                      </m:num>
                      <m:den>
                        <m:r>
                          <a:rPr lang="en-GB" sz="2800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𝐪</m:t>
                        </m:r>
                      </m:den>
                    </m:f>
                  </m:oMath>
                </a14:m>
                <a:r>
                  <a:rPr lang="en-GB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 </a:t>
                </a:r>
                <a:r>
                  <a:rPr lang="en-GB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। </a:t>
                </a:r>
                <a:r>
                  <a:rPr lang="en-GB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অতএব</a:t>
                </a:r>
                <a:r>
                  <a:rPr lang="en-GB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,</a:t>
                </a:r>
                <a:r>
                  <a:rPr lang="en-GB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 √3 </a:t>
                </a:r>
                <a:r>
                  <a:rPr lang="en-GB" sz="28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  <a:ea typeface="Cambria Math"/>
                  </a:rPr>
                  <a:t>একটি</a:t>
                </a:r>
                <a:r>
                  <a:rPr lang="en-GB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  <a:ea typeface="Cambria Math"/>
                  </a:rPr>
                  <a:t> </a:t>
                </a:r>
                <a:r>
                  <a:rPr lang="en-GB" sz="28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  <a:ea typeface="Cambria Math"/>
                  </a:rPr>
                  <a:t>অমূলদ</a:t>
                </a:r>
                <a:r>
                  <a:rPr lang="en-GB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  <a:ea typeface="Cambria Math"/>
                  </a:rPr>
                  <a:t> </a:t>
                </a:r>
                <a:r>
                  <a:rPr lang="en-GB" sz="28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  <a:ea typeface="Cambria Math"/>
                  </a:rPr>
                  <a:t>সংখ্যা</a:t>
                </a:r>
                <a:r>
                  <a:rPr lang="en-GB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  <a:ea typeface="Cambria Math"/>
                  </a:rPr>
                  <a:t>। </a:t>
                </a:r>
                <a:r>
                  <a:rPr lang="en-GB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  <a:ea typeface="Cambria Math"/>
                  </a:rPr>
                  <a:t>[ </a:t>
                </a:r>
                <a:r>
                  <a:rPr lang="en-GB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  <a:ea typeface="Cambria Math"/>
                  </a:rPr>
                  <a:t>প্রমাণিত</a:t>
                </a:r>
                <a:r>
                  <a:rPr lang="en-GB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  <a:ea typeface="Cambria Math"/>
                  </a:rPr>
                  <a:t> ]</a:t>
                </a:r>
                <a:endParaRPr lang="en-GB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58" y="1054986"/>
                <a:ext cx="9419951" cy="5486887"/>
              </a:xfrm>
              <a:prstGeom prst="rect">
                <a:avLst/>
              </a:prstGeom>
              <a:blipFill rotWithShape="1">
                <a:blip r:embed="rId2"/>
                <a:stretch>
                  <a:fillRect l="-1358" t="-1333" r="-1617" b="-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333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25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74932"/>
            <a:ext cx="8077200" cy="28588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276600" y="228600"/>
            <a:ext cx="2542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দলীয়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6280" y="4038600"/>
                <a:ext cx="8863324" cy="20908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ক. </a:t>
                </a:r>
                <a:r>
                  <a:rPr lang="en-US" sz="32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সরল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32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কর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;</a:t>
                </a:r>
              </a:p>
              <a:p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( 0.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e>
                    </m:acc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0.8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  <m:r>
                          <a:rPr lang="en-US" sz="32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</m:e>
                    </m:acc>
                    <m:r>
                      <a:rPr lang="en-US" sz="32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) </m:t>
                    </m:r>
                    <m:r>
                      <a:rPr lang="en-US" sz="32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÷ </m:t>
                    </m:r>
                  </m:oMath>
                </a14:m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( 0.5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.</m:t>
                    </m:r>
                    <m:acc>
                      <m:accPr>
                        <m:chr m:val="̇"/>
                        <m:ctrlP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</m:t>
                        </m:r>
                      </m:e>
                    </m:acc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)</m:t>
                    </m:r>
                  </m:oMath>
                </a14:m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32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sz="32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32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𝟑</m:t>
                    </m:r>
                    <m:acc>
                      <m:accPr>
                        <m:chr m:val="̇"/>
                        <m:ctrlPr>
                          <a:rPr lang="en-US" sz="32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32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𝟓</m:t>
                        </m:r>
                      </m:e>
                    </m:acc>
                  </m:oMath>
                </a14:m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÷</m:t>
                    </m:r>
                    <m:r>
                      <a:rPr lang="en-US" sz="32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sz="32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32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𝟎</m:t>
                    </m:r>
                    <m:acc>
                      <m:accPr>
                        <m:chr m:val="̇"/>
                        <m:ctrlPr>
                          <a:rPr lang="en-US" sz="32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32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𝟖</m:t>
                        </m:r>
                      </m:e>
                    </m:acc>
                  </m:oMath>
                </a14:m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/>
                </a:endParaRPr>
              </a:p>
              <a:p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খ. 0.31এবং 0.12 </a:t>
                </a:r>
                <a:r>
                  <a:rPr lang="en-US" sz="32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এর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32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মধ্যে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32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দুইটি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32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অমূলদ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32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সংখ্যা</a:t>
                </a:r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/>
                </a:endParaRPr>
              </a:p>
              <a:p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    </a:t>
                </a:r>
                <a:r>
                  <a:rPr lang="en-US" sz="32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নির্ণয়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32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কর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।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80" y="4038600"/>
                <a:ext cx="8863324" cy="2090893"/>
              </a:xfrm>
              <a:prstGeom prst="rect">
                <a:avLst/>
              </a:prstGeom>
              <a:blipFill rotWithShape="1">
                <a:blip r:embed="rId3"/>
                <a:stretch>
                  <a:fillRect l="-1857" t="-4386" r="-2476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486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500390"/>
            <a:ext cx="5713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তোমাদের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সমাধানটি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মিলিয়ে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দেখ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3400" y="1202724"/>
                <a:ext cx="8319585" cy="50320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u="sng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ক. </a:t>
                </a:r>
                <a:r>
                  <a:rPr lang="en-US" sz="3200" u="sng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সমাধানঃ</a:t>
                </a:r>
                <a:endParaRPr lang="en-US" sz="3200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/>
                </a:endParaRPr>
              </a:p>
              <a:p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( 0.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e>
                    </m:acc>
                    <m:r>
                      <a:rPr lang="en-US" sz="3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0.8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  <m:r>
                          <a:rPr lang="en-US" sz="3200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</m:e>
                    </m:acc>
                    <m:r>
                      <a:rPr lang="en-US" sz="32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) </m:t>
                    </m:r>
                    <m:r>
                      <a:rPr lang="en-US" sz="32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÷ </m:t>
                    </m:r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( 0.5</a:t>
                </a:r>
                <a14:m>
                  <m:oMath xmlns:m="http://schemas.openxmlformats.org/officeDocument/2006/math">
                    <m:r>
                      <a:rPr lang="en-US" sz="3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3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sz="3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.</m:t>
                    </m:r>
                    <m:acc>
                      <m:accPr>
                        <m:chr m:val="̇"/>
                        <m:ctrlP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</m:t>
                        </m:r>
                      </m:e>
                    </m:acc>
                    <m:r>
                      <a:rPr lang="en-US" sz="3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)</m:t>
                    </m:r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32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sz="32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32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𝟑</m:t>
                    </m:r>
                    <m:acc>
                      <m:accPr>
                        <m:chr m:val="̇"/>
                        <m:ctrlPr>
                          <a:rPr lang="en-US" sz="3200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3200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𝟓</m:t>
                        </m:r>
                      </m:e>
                    </m:acc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÷</m:t>
                    </m:r>
                    <m:r>
                      <a:rPr lang="en-US" sz="32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sz="32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32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𝟎</m:t>
                    </m:r>
                    <m:acc>
                      <m:accPr>
                        <m:chr m:val="̇"/>
                        <m:ctrlPr>
                          <a:rPr lang="en-US" sz="3200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3200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𝟖</m:t>
                        </m:r>
                      </m:e>
                    </m:acc>
                  </m:oMath>
                </a14:m>
                <a:endPara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/>
                </a:endParaRPr>
              </a:p>
              <a:p>
                <a:r>
                  <a:rPr lang="en-US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=(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US" sz="40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40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𝟖𝟑</m:t>
                        </m:r>
                        <m:r>
                          <a:rPr lang="en-US" sz="40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40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𝟖</m:t>
                        </m:r>
                      </m:num>
                      <m:den>
                        <m:r>
                          <a:rPr lang="en-US" sz="40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𝟗𝟎</m:t>
                        </m:r>
                      </m:den>
                    </m:f>
                  </m:oMath>
                </a14:m>
                <a:r>
                  <a:rPr lang="en-US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)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÷</m:t>
                    </m:r>
                  </m:oMath>
                </a14:m>
                <a:r>
                  <a:rPr lang="en-US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𝟏𝟎</m:t>
                        </m:r>
                      </m:den>
                    </m:f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𝟗</m:t>
                        </m:r>
                      </m:den>
                    </m:f>
                    <m:r>
                      <a:rPr lang="en-US" sz="40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𝟑𝟓</m:t>
                        </m:r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𝟗𝟎</m:t>
                        </m:r>
                      </m:den>
                    </m:f>
                  </m:oMath>
                </a14:m>
                <a:r>
                  <a:rPr lang="en-US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÷ </m:t>
                    </m:r>
                    <m:f>
                      <m:fPr>
                        <m:ctrlPr>
                          <a:rPr lang="en-US" sz="40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40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𝟖</m:t>
                        </m:r>
                      </m:num>
                      <m:den>
                        <m:r>
                          <a:rPr lang="en-US" sz="40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𝟗𝟎</m:t>
                        </m:r>
                      </m:den>
                    </m:f>
                  </m:oMath>
                </a14:m>
                <a:endPara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/>
                </a:endParaRPr>
              </a:p>
              <a:p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=(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US" sz="4000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40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𝟕𝟓</m:t>
                        </m:r>
                      </m:num>
                      <m:den>
                        <m:r>
                          <a:rPr lang="en-US" sz="40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𝟗𝟎</m:t>
                        </m:r>
                      </m:den>
                    </m:f>
                  </m:oMath>
                </a14:m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) </a:t>
                </a:r>
                <a14:m>
                  <m:oMath xmlns:m="http://schemas.openxmlformats.org/officeDocument/2006/math">
                    <m:r>
                      <a:rPr lang="en-U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÷</m:t>
                    </m:r>
                  </m:oMath>
                </a14:m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𝟗</m:t>
                        </m:r>
                        <m:r>
                          <a:rPr lang="en-U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𝟎</m:t>
                        </m:r>
                      </m:den>
                    </m:f>
                    <m:r>
                      <a:rPr lang="en-U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𝟑</m:t>
                        </m:r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𝟐</m:t>
                        </m:r>
                      </m:num>
                      <m:den>
                        <m:r>
                          <a:rPr lang="en-U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𝟗𝟎</m:t>
                        </m:r>
                      </m:den>
                    </m:f>
                  </m:oMath>
                </a14:m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4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  <m:f>
                      <m:fPr>
                        <m:ctrlPr>
                          <a:rPr lang="en-US" sz="4000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40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𝟗𝟎</m:t>
                        </m:r>
                      </m:num>
                      <m:den>
                        <m:r>
                          <a:rPr lang="en-US" sz="40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𝟖</m:t>
                        </m:r>
                      </m:den>
                    </m:f>
                  </m:oMath>
                </a14:m>
                <a:endPara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/>
                </a:endParaRPr>
              </a:p>
              <a:p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=(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40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sz="4000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𝟓</m:t>
                        </m:r>
                      </m:num>
                      <m:den>
                        <m:r>
                          <a:rPr lang="en-US" sz="4000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𝟗𝟎</m:t>
                        </m:r>
                      </m:den>
                    </m:f>
                  </m:oMath>
                </a14:m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𝟗𝟎</m:t>
                        </m:r>
                      </m:num>
                      <m:den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𝟓</m:t>
                        </m:r>
                      </m:den>
                    </m:f>
                    <m:r>
                      <a:rPr lang="en-U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𝟑𝟐</m:t>
                        </m:r>
                      </m:num>
                      <m:den>
                        <m:r>
                          <a:rPr lang="en-U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𝟗𝟎</m:t>
                        </m:r>
                      </m:den>
                    </m:f>
                  </m:oMath>
                </a14:m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 </m:t>
                    </m:r>
                    <m:f>
                      <m:fPr>
                        <m:ctrlPr>
                          <a:rPr lang="en-US" sz="4000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4000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𝟗𝟎</m:t>
                        </m:r>
                      </m:num>
                      <m:den>
                        <m:r>
                          <a:rPr lang="en-US" sz="4000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𝟖</m:t>
                        </m:r>
                      </m:den>
                    </m:f>
                  </m:oMath>
                </a14:m>
                <a:endPara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/>
                </a:endParaRPr>
              </a:p>
              <a:p>
                <a:r>
                  <a:rPr lang="en-US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= 5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+</m:t>
                    </m:r>
                  </m:oMath>
                </a14:m>
                <a:r>
                  <a:rPr lang="en-US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4</a:t>
                </a:r>
              </a:p>
              <a:p>
                <a:r>
                  <a:rPr lang="en-US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=9 .</a:t>
                </a:r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202724"/>
                <a:ext cx="8319585" cy="5032083"/>
              </a:xfrm>
              <a:prstGeom prst="rect">
                <a:avLst/>
              </a:prstGeom>
              <a:blipFill rotWithShape="1">
                <a:blip r:embed="rId3"/>
                <a:stretch>
                  <a:fillRect l="-2713" t="-1695" r="-3886" b="-4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944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25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500390"/>
            <a:ext cx="5713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তোমাদের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সমাধানটি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মিলিয়ে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দেখ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52400" y="1199346"/>
                <a:ext cx="8991564" cy="50167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u="sng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খ. </a:t>
                </a:r>
                <a:r>
                  <a:rPr lang="en-US" sz="3200" u="sng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সমাধানঃ</a:t>
                </a:r>
                <a:endParaRPr lang="en-US" sz="3200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/>
                </a:endParaRPr>
              </a:p>
              <a:p>
                <a:r>
                  <a:rPr lang="en-US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             </a:t>
                </a:r>
                <a:r>
                  <a:rPr lang="en-US" sz="32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ধরি</a:t>
                </a:r>
                <a:r>
                  <a:rPr lang="en-US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, </a:t>
                </a:r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0.31এবং 0.12 </a:t>
                </a:r>
                <a:r>
                  <a:rPr lang="en-US" sz="3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এর</a:t>
                </a:r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3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মধ্যে</a:t>
                </a:r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32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দুইটি</a:t>
                </a:r>
                <a:endPara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/>
                </a:endParaRPr>
              </a:p>
              <a:p>
                <a:r>
                  <a:rPr lang="en-US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        </a:t>
                </a:r>
                <a:r>
                  <a:rPr lang="en-US" sz="32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অমূলদ</a:t>
                </a:r>
                <a:r>
                  <a:rPr lang="en-US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32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সংখ্যা</a:t>
                </a:r>
                <a:r>
                  <a:rPr lang="en-US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a ও b ।</a:t>
                </a:r>
              </a:p>
              <a:p>
                <a:r>
                  <a:rPr lang="en-US" sz="32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তাহলে</a:t>
                </a:r>
                <a:r>
                  <a:rPr lang="en-US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, a = 0.13013001300013-----</a:t>
                </a:r>
                <a14:m>
                  <m:oMath xmlns:m="http://schemas.openxmlformats.org/officeDocument/2006/math">
                    <m:r>
                      <a:rPr lang="en-US" sz="32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&lt;</m:t>
                    </m:r>
                  </m:oMath>
                </a14:m>
                <a:r>
                  <a:rPr lang="en-US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0.12</a:t>
                </a:r>
              </a:p>
              <a:p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32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এবং</a:t>
                </a:r>
                <a:r>
                  <a:rPr lang="en-US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    b=0.202002000200002---- </a:t>
                </a:r>
                <a14:m>
                  <m:oMath xmlns:m="http://schemas.openxmlformats.org/officeDocument/2006/math">
                    <m:r>
                      <a:rPr lang="en-US" sz="32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&lt;</m:t>
                    </m:r>
                  </m:oMath>
                </a14:m>
                <a:r>
                  <a:rPr lang="en-US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0.31</a:t>
                </a:r>
              </a:p>
              <a:p>
                <a:r>
                  <a:rPr lang="en-US" sz="32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স্পষ্টত</a:t>
                </a:r>
                <a:r>
                  <a:rPr lang="en-US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0.12</a:t>
                </a:r>
                <a14:m>
                  <m:oMath xmlns:m="http://schemas.openxmlformats.org/officeDocument/2006/math">
                    <m:r>
                      <a:rPr lang="en-US" sz="32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&lt;</m:t>
                    </m:r>
                  </m:oMath>
                </a14:m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0.13013001-</a:t>
                </a:r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--</a:t>
                </a:r>
                <a14:m>
                  <m:oMath xmlns:m="http://schemas.openxmlformats.org/officeDocument/2006/math"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&lt;</m:t>
                    </m:r>
                  </m:oMath>
                </a14:m>
                <a:r>
                  <a:rPr lang="en-US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0.202002--- </a:t>
                </a:r>
                <a14:m>
                  <m:oMath xmlns:m="http://schemas.openxmlformats.org/officeDocument/2006/math"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&lt;</m:t>
                    </m:r>
                  </m:oMath>
                </a14:m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0.31</a:t>
                </a:r>
              </a:p>
              <a:p>
                <a:r>
                  <a:rPr lang="en-US" sz="32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অর্থা</a:t>
                </a:r>
                <a:r>
                  <a:rPr lang="en-US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ৎ  0.12 </a:t>
                </a:r>
                <a14:m>
                  <m:oMath xmlns:m="http://schemas.openxmlformats.org/officeDocument/2006/math">
                    <m:r>
                      <a:rPr lang="en-US" sz="32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&lt;</m:t>
                    </m:r>
                  </m:oMath>
                </a14:m>
                <a:r>
                  <a:rPr lang="en-US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a </a:t>
                </a:r>
                <a14:m>
                  <m:oMath xmlns:m="http://schemas.openxmlformats.org/officeDocument/2006/math">
                    <m:r>
                      <a:rPr lang="en-US" sz="32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&lt;</m:t>
                    </m:r>
                  </m:oMath>
                </a14:m>
                <a:r>
                  <a:rPr lang="en-US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b </a:t>
                </a:r>
                <a14:m>
                  <m:oMath xmlns:m="http://schemas.openxmlformats.org/officeDocument/2006/math">
                    <m:r>
                      <a:rPr lang="en-US" sz="32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&lt;</m:t>
                    </m:r>
                  </m:oMath>
                </a14:m>
                <a:r>
                  <a:rPr lang="en-US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0.31</a:t>
                </a:r>
              </a:p>
              <a:p>
                <a:r>
                  <a:rPr lang="en-US" sz="32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এখানে</a:t>
                </a:r>
                <a:r>
                  <a:rPr lang="en-US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a ও b</a:t>
                </a:r>
                <a:r>
                  <a:rPr lang="en-US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  </a:t>
                </a:r>
                <a:r>
                  <a:rPr lang="en-US" sz="32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অসীম</a:t>
                </a:r>
                <a:r>
                  <a:rPr lang="en-US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32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অনাবৃত্ত</a:t>
                </a:r>
                <a:r>
                  <a:rPr lang="en-US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32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দশমিক</a:t>
                </a:r>
                <a:r>
                  <a:rPr lang="en-US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32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ভগ্নাংশ</a:t>
                </a:r>
                <a:r>
                  <a:rPr lang="en-US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। </a:t>
                </a:r>
              </a:p>
              <a:p>
                <a14:m>
                  <m:oMath xmlns:m="http://schemas.openxmlformats.org/officeDocument/2006/math">
                    <m:r>
                      <a:rPr lang="en-US" sz="32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∴</m:t>
                    </m:r>
                  </m:oMath>
                </a14:m>
                <a:r>
                  <a:rPr lang="en-US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32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নির্ণেয়</a:t>
                </a:r>
                <a:r>
                  <a:rPr lang="en-US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3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অমূলদ</a:t>
                </a:r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3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সংখ্যা</a:t>
                </a:r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a =0.13013001300013-----</a:t>
                </a:r>
              </a:p>
              <a:p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                         </a:t>
                </a:r>
                <a:r>
                  <a:rPr lang="en-US" sz="32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এবং</a:t>
                </a:r>
                <a:r>
                  <a:rPr lang="en-US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b=0.202002000200002----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199346"/>
                <a:ext cx="8991564" cy="5016758"/>
              </a:xfrm>
              <a:prstGeom prst="rect">
                <a:avLst/>
              </a:prstGeom>
              <a:blipFill rotWithShape="1">
                <a:blip r:embed="rId3"/>
                <a:stretch>
                  <a:fillRect l="-1831" t="-1701" r="-3186" b="-3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49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152400"/>
            <a:ext cx="17347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মূল্যায়ন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990600"/>
                <a:ext cx="8163069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a ও b </a:t>
                </a:r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দুইটি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পূর্ণসংখ্যা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হলে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এর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সাথে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নিচের</a:t>
                </a:r>
                <a:endPara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/>
                </a:endParaRPr>
              </a:p>
              <a:p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কোনটি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যোগ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করলে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পূর্ণসংখ্যা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হবে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?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990600"/>
                <a:ext cx="8163069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1568" t="-7051" r="-2166" b="-2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lowchart: Document 5"/>
          <p:cNvSpPr/>
          <p:nvPr/>
        </p:nvSpPr>
        <p:spPr>
          <a:xfrm>
            <a:off x="658906" y="2169976"/>
            <a:ext cx="1524000" cy="776716"/>
          </a:xfrm>
          <a:prstGeom prst="flowChartDocumen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ক. -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lowchart: Document 8"/>
          <p:cNvSpPr/>
          <p:nvPr/>
        </p:nvSpPr>
        <p:spPr>
          <a:xfrm>
            <a:off x="2743200" y="2169976"/>
            <a:ext cx="1524000" cy="776716"/>
          </a:xfrm>
          <a:prstGeom prst="flowChartDocumen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খ.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Flowchart: Document 9"/>
              <p:cNvSpPr/>
              <p:nvPr/>
            </p:nvSpPr>
            <p:spPr>
              <a:xfrm>
                <a:off x="6934200" y="2169976"/>
                <a:ext cx="1981200" cy="776716"/>
              </a:xfrm>
              <a:prstGeom prst="flowChartDocumen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ঘ.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𝒃</m:t>
                        </m:r>
                      </m:e>
                      <m:sup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Flowchart: Document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2169976"/>
                <a:ext cx="1981200" cy="776716"/>
              </a:xfrm>
              <a:prstGeom prst="flowChartDocument">
                <a:avLst/>
              </a:prstGeom>
              <a:blipFill rotWithShape="1">
                <a:blip r:embed="rId5"/>
                <a:stretch>
                  <a:fillRect t="-10938" r="-3058" b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lowchart: Document 11"/>
          <p:cNvSpPr/>
          <p:nvPr/>
        </p:nvSpPr>
        <p:spPr>
          <a:xfrm>
            <a:off x="5029200" y="2169976"/>
            <a:ext cx="1524000" cy="776716"/>
          </a:xfrm>
          <a:prstGeom prst="flowChartDocumen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গ. 2ab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val 12"/>
          <p:cNvSpPr/>
          <p:nvPr/>
        </p:nvSpPr>
        <p:spPr>
          <a:xfrm>
            <a:off x="5181600" y="2210317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58906" y="3581400"/>
                <a:ext cx="8019311" cy="667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2.       0.6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6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accPr>
                      <m:e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e>
                    </m:acc>
                  </m:oMath>
                </a14:m>
                <a:r>
                  <a:rPr lang="en-US" sz="36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3600" b="1" dirty="0" err="1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এর</a:t>
                </a:r>
                <a:r>
                  <a:rPr lang="en-US" sz="36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3600" b="1" dirty="0" err="1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সামান্য</a:t>
                </a:r>
                <a:r>
                  <a:rPr lang="en-US" sz="36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3600" b="1" dirty="0" err="1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ভগ্নাংশ</a:t>
                </a:r>
                <a:r>
                  <a:rPr lang="en-US" sz="36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3600" b="1" dirty="0" err="1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কোনটি</a:t>
                </a:r>
                <a:r>
                  <a:rPr lang="en-US" sz="36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?</a:t>
                </a:r>
                <a:endParaRPr lang="en-US" sz="36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906" y="3581400"/>
                <a:ext cx="8019311" cy="667427"/>
              </a:xfrm>
              <a:prstGeom prst="rect">
                <a:avLst/>
              </a:prstGeom>
              <a:blipFill rotWithShape="1">
                <a:blip r:embed="rId6"/>
                <a:stretch>
                  <a:fillRect l="-2432" t="-18349" r="-3116" b="-41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649941" y="4572000"/>
                <a:ext cx="1524000" cy="99060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ক.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𝟐𝟎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𝟑𝟑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941" y="4572000"/>
                <a:ext cx="1524000" cy="990600"/>
              </a:xfrm>
              <a:prstGeom prst="roundRect">
                <a:avLst/>
              </a:prstGeom>
              <a:blipFill rotWithShape="1">
                <a:blip r:embed="rId7"/>
                <a:stretch>
                  <a:fillRect r="-7540"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2978875" y="4572000"/>
                <a:ext cx="1524000" cy="99060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খ.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𝟏𝟖</m:t>
                        </m:r>
                      </m:den>
                    </m:f>
                  </m:oMath>
                </a14:m>
                <a:r>
                  <a:rPr lang="en-US" sz="32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en-US" sz="32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8875" y="4572000"/>
                <a:ext cx="1524000" cy="990600"/>
              </a:xfrm>
              <a:prstGeom prst="roundRect">
                <a:avLst/>
              </a:prstGeom>
              <a:blipFill rotWithShape="1">
                <a:blip r:embed="rId8"/>
                <a:stretch>
                  <a:fillRect r="-11111"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>
              <a:xfrm>
                <a:off x="7162800" y="4572000"/>
                <a:ext cx="1524000" cy="981635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ঘ 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4572000"/>
                <a:ext cx="1524000" cy="981635"/>
              </a:xfrm>
              <a:prstGeom prst="roundRect">
                <a:avLst/>
              </a:prstGeom>
              <a:blipFill rotWithShape="1">
                <a:blip r:embed="rId9"/>
                <a:stretch>
                  <a:fillRect r="-2381" b="-7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/>
              <p:cNvSpPr/>
              <p:nvPr/>
            </p:nvSpPr>
            <p:spPr>
              <a:xfrm>
                <a:off x="5020235" y="4572000"/>
                <a:ext cx="1524000" cy="981635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গ 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𝟔𝟏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𝟏𝟎𝟎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235" y="4572000"/>
                <a:ext cx="1524000" cy="981635"/>
              </a:xfrm>
              <a:prstGeom prst="roundRect">
                <a:avLst/>
              </a:prstGeom>
              <a:blipFill rotWithShape="1">
                <a:blip r:embed="rId10"/>
                <a:stretch>
                  <a:fillRect l="-6349" r="-13889" b="-7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/>
          <p:cNvSpPr/>
          <p:nvPr/>
        </p:nvSpPr>
        <p:spPr>
          <a:xfrm>
            <a:off x="3131275" y="4762500"/>
            <a:ext cx="609600" cy="609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2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3" name="camera.wav"/>
          </p:stSnd>
        </p:sndAc>
      </p:transition>
    </mc:Choice>
    <mc:Fallback xmlns="">
      <p:transition spd="slow">
        <p:fade/>
        <p:sndAc>
          <p:stSnd>
            <p:snd r:embed="rId11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6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6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6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6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2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6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6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9" grpId="0" animBg="1"/>
      <p:bldP spid="10" grpId="0" animBg="1"/>
      <p:bldP spid="12" grpId="0" animBg="1"/>
      <p:bldP spid="13" grpId="0" animBg="1"/>
      <p:bldP spid="3" grpId="0"/>
      <p:bldP spid="5" grpId="0" animBg="1"/>
      <p:bldP spid="11" grpId="0" animBg="1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533400"/>
            <a:ext cx="44454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BB5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3 .</a:t>
            </a:r>
            <a:r>
              <a:rPr lang="en-US" sz="3200" dirty="0" err="1" smtClean="0">
                <a:solidFill>
                  <a:srgbClr val="0BB5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বাস্তব</a:t>
            </a:r>
            <a:r>
              <a:rPr lang="en-US" sz="3200" dirty="0" smtClean="0">
                <a:solidFill>
                  <a:srgbClr val="0BB5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3200" dirty="0" err="1" smtClean="0">
                <a:solidFill>
                  <a:srgbClr val="0BB5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সংখ্যার</a:t>
            </a:r>
            <a:r>
              <a:rPr lang="en-US" sz="3200" dirty="0" smtClean="0">
                <a:solidFill>
                  <a:srgbClr val="0BB5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3200" dirty="0" err="1" smtClean="0">
                <a:solidFill>
                  <a:srgbClr val="0BB5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ক্ষেত্রে</a:t>
            </a:r>
            <a:r>
              <a:rPr lang="en-US" sz="3200" dirty="0" smtClean="0">
                <a:solidFill>
                  <a:srgbClr val="0BB5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--</a:t>
            </a:r>
            <a:endParaRPr lang="en-US" sz="3200" dirty="0">
              <a:solidFill>
                <a:srgbClr val="0BB5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1600200"/>
            <a:ext cx="59634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00050" indent="-400050">
              <a:buFont typeface="+mj-lt"/>
              <a:buAutoNum type="romanLcPeriod"/>
            </a:pPr>
            <a:r>
              <a:rPr lang="en-US" sz="3200" b="1" dirty="0" smtClean="0">
                <a:solidFill>
                  <a:srgbClr val="0BB5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   √49 </a:t>
            </a:r>
            <a:r>
              <a:rPr lang="en-US" sz="3200" b="1" dirty="0" err="1" smtClean="0">
                <a:solidFill>
                  <a:srgbClr val="0BB5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Cambria Math"/>
              </a:rPr>
              <a:t>একটি</a:t>
            </a:r>
            <a:r>
              <a:rPr lang="en-US" sz="3200" b="1" dirty="0" smtClean="0">
                <a:solidFill>
                  <a:srgbClr val="0BB5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Cambria Math"/>
              </a:rPr>
              <a:t> </a:t>
            </a:r>
            <a:r>
              <a:rPr lang="en-US" sz="3200" b="1" dirty="0" err="1" smtClean="0">
                <a:solidFill>
                  <a:srgbClr val="0BB5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Cambria Math"/>
              </a:rPr>
              <a:t>মৌলিক</a:t>
            </a:r>
            <a:r>
              <a:rPr lang="en-US" sz="3200" b="1" dirty="0" smtClean="0">
                <a:solidFill>
                  <a:srgbClr val="0BB5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Cambria Math"/>
              </a:rPr>
              <a:t> </a:t>
            </a:r>
            <a:r>
              <a:rPr lang="en-US" sz="3200" b="1" dirty="0" err="1" smtClean="0">
                <a:solidFill>
                  <a:srgbClr val="0BB5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Cambria Math"/>
              </a:rPr>
              <a:t>সংখ্যা</a:t>
            </a:r>
            <a:endParaRPr lang="en-US" sz="3200" b="1" dirty="0" smtClean="0">
              <a:solidFill>
                <a:srgbClr val="0BB5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ea typeface="Cambria Math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3200" b="1" dirty="0" smtClean="0">
                <a:solidFill>
                  <a:srgbClr val="0BB5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Cambria Math"/>
              </a:rPr>
              <a:t>    0.03 </a:t>
            </a:r>
            <a:r>
              <a:rPr lang="en-US" sz="3200" b="1" dirty="0" err="1" smtClean="0">
                <a:solidFill>
                  <a:srgbClr val="0BB5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Cambria Math"/>
              </a:rPr>
              <a:t>একটি</a:t>
            </a:r>
            <a:r>
              <a:rPr lang="en-US" sz="3200" b="1" dirty="0" smtClean="0">
                <a:solidFill>
                  <a:srgbClr val="0BB5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Cambria Math"/>
              </a:rPr>
              <a:t> </a:t>
            </a:r>
            <a:r>
              <a:rPr lang="en-US" sz="3200" b="1" dirty="0" err="1" smtClean="0">
                <a:solidFill>
                  <a:srgbClr val="0BB5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Cambria Math"/>
              </a:rPr>
              <a:t>প্রকৃত</a:t>
            </a:r>
            <a:r>
              <a:rPr lang="en-US" sz="3200" b="1" dirty="0" smtClean="0">
                <a:solidFill>
                  <a:srgbClr val="0BB5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Cambria Math"/>
              </a:rPr>
              <a:t> </a:t>
            </a:r>
            <a:r>
              <a:rPr lang="en-US" sz="3200" b="1" dirty="0" err="1" smtClean="0">
                <a:solidFill>
                  <a:srgbClr val="0BB5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Cambria Math"/>
              </a:rPr>
              <a:t>ভগ্নাংশ</a:t>
            </a:r>
            <a:endParaRPr lang="en-US" sz="3200" b="1" dirty="0" smtClean="0">
              <a:solidFill>
                <a:srgbClr val="0BB5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ea typeface="Cambria Math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3200" b="1" dirty="0" smtClean="0">
                <a:solidFill>
                  <a:srgbClr val="0BB5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Cambria Math"/>
              </a:rPr>
              <a:t>   2+</a:t>
            </a:r>
            <a:r>
              <a:rPr lang="en-US" sz="3200" b="1" dirty="0" smtClean="0">
                <a:solidFill>
                  <a:srgbClr val="0BB5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√2</a:t>
            </a:r>
            <a:r>
              <a:rPr lang="en-US" sz="3200" b="1" dirty="0" smtClean="0">
                <a:solidFill>
                  <a:srgbClr val="0BB5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Cambria Math"/>
              </a:rPr>
              <a:t> </a:t>
            </a:r>
            <a:r>
              <a:rPr lang="en-US" sz="3200" b="1" dirty="0" err="1" smtClean="0">
                <a:solidFill>
                  <a:srgbClr val="0BB5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Cambria Math"/>
              </a:rPr>
              <a:t>একটি</a:t>
            </a:r>
            <a:r>
              <a:rPr lang="en-US" sz="3200" b="1" dirty="0" smtClean="0">
                <a:solidFill>
                  <a:srgbClr val="0BB5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Cambria Math"/>
              </a:rPr>
              <a:t> </a:t>
            </a:r>
            <a:r>
              <a:rPr lang="en-US" sz="3200" b="1" dirty="0" err="1" smtClean="0">
                <a:solidFill>
                  <a:srgbClr val="0BB5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Cambria Math"/>
              </a:rPr>
              <a:t>অমূলদ</a:t>
            </a:r>
            <a:r>
              <a:rPr lang="en-US" sz="3200" b="1" dirty="0" smtClean="0">
                <a:solidFill>
                  <a:srgbClr val="0BB5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Cambria Math"/>
              </a:rPr>
              <a:t> </a:t>
            </a:r>
            <a:r>
              <a:rPr lang="en-US" sz="3200" b="1" dirty="0" err="1" smtClean="0">
                <a:solidFill>
                  <a:srgbClr val="0BB5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Cambria Math"/>
              </a:rPr>
              <a:t>সংখ্যা</a:t>
            </a:r>
            <a:endParaRPr lang="en-US" sz="3200" b="1" dirty="0">
              <a:solidFill>
                <a:srgbClr val="0BB5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358588" y="3760694"/>
            <a:ext cx="1752600" cy="762000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BB5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ক ) i , ii</a:t>
            </a:r>
            <a:endParaRPr lang="en-US" sz="2800" b="1" dirty="0">
              <a:solidFill>
                <a:srgbClr val="0BB5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2603724" y="3760694"/>
            <a:ext cx="1752600" cy="762000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BB5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খ ) i, iii</a:t>
            </a:r>
            <a:endParaRPr lang="en-US" sz="2800" b="1" dirty="0">
              <a:solidFill>
                <a:srgbClr val="0BB5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4648200" y="3787588"/>
            <a:ext cx="1752600" cy="762000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BB5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গ ) ii , iii</a:t>
            </a:r>
            <a:endParaRPr lang="en-US" sz="2800" b="1" dirty="0">
              <a:solidFill>
                <a:srgbClr val="0BB5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7010400" y="3818964"/>
            <a:ext cx="1752600" cy="762000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BB5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ঘ ) </a:t>
            </a:r>
            <a:r>
              <a:rPr lang="en-US" sz="2800" b="1" dirty="0" err="1" smtClean="0">
                <a:solidFill>
                  <a:srgbClr val="0BB5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i,ii,iii</a:t>
            </a:r>
            <a:endParaRPr lang="en-US" sz="2800" b="1" dirty="0">
              <a:solidFill>
                <a:srgbClr val="0BB5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093675" y="3939988"/>
            <a:ext cx="609600" cy="609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2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6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6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00" y="622299"/>
            <a:ext cx="2971800" cy="27432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09600" y="3339737"/>
            <a:ext cx="3757612" cy="2174954"/>
          </a:xfrm>
          <a:prstGeom prst="round1Rect">
            <a:avLst/>
          </a:prstGeom>
          <a:noFill/>
          <a:ln cmpd="thinThick">
            <a:solidFill>
              <a:srgbClr val="FFFF00"/>
            </a:solidFill>
            <a:prstDash val="sysDot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3600" b="1" dirty="0" err="1" smtClean="0">
                <a:ln w="3175"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3600" b="1" dirty="0" smtClean="0">
                <a:ln w="3175"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3175"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ওয়াহেদ</a:t>
            </a:r>
            <a:endParaRPr lang="en-US" sz="3600" b="1" dirty="0" smtClean="0">
              <a:ln w="3175"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rgbClr val="0070C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ts val="3400"/>
              </a:lnSpc>
            </a:pPr>
            <a:r>
              <a:rPr lang="en-US" sz="2000" b="1" dirty="0" err="1" smtClean="0">
                <a:ln w="3175">
                  <a:noFill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নবাবগঞ্জ</a:t>
            </a:r>
            <a:r>
              <a:rPr lang="bn-IN" sz="2000" b="1" dirty="0" smtClean="0">
                <a:ln w="3175">
                  <a:noFill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ln w="3175">
                  <a:noFill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2000" b="1" dirty="0" smtClean="0">
                <a:ln w="3175">
                  <a:noFill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রকারি </a:t>
            </a:r>
            <a:r>
              <a:rPr lang="en-US" sz="2000" b="1" dirty="0" err="1" smtClean="0">
                <a:ln w="3175">
                  <a:noFill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বহুমূখী</a:t>
            </a:r>
            <a:r>
              <a:rPr lang="en-US" sz="2000" b="1" dirty="0" smtClean="0">
                <a:ln w="3175">
                  <a:noFill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lnSpc>
                <a:spcPts val="3400"/>
              </a:lnSpc>
            </a:pPr>
            <a:r>
              <a:rPr lang="en-US" sz="2000" b="1" dirty="0" err="1" smtClean="0">
                <a:ln w="3175">
                  <a:noFill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পাইলট</a:t>
            </a:r>
            <a:r>
              <a:rPr lang="en-US" sz="2000" b="1" dirty="0" smtClean="0">
                <a:ln w="3175">
                  <a:noFill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 w="3175">
                  <a:noFill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bn-IN" sz="2000" b="1" dirty="0" smtClean="0">
                <a:ln w="3175">
                  <a:noFill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বিদ্যালয়</a:t>
            </a:r>
            <a:r>
              <a:rPr lang="en-US" sz="2000" b="1" dirty="0" smtClean="0">
                <a:ln w="3175">
                  <a:noFill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000" b="1" dirty="0" err="1" smtClean="0">
                <a:ln w="3175">
                  <a:noFill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নবাবগঞ্জ,দিনাজপুর</a:t>
            </a:r>
            <a:r>
              <a:rPr lang="en-US" sz="2000" b="1" dirty="0" smtClean="0">
                <a:ln w="3175">
                  <a:noFill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400" b="1" dirty="0" smtClean="0">
              <a:ln w="3175">
                <a:noFill/>
              </a:ln>
              <a:solidFill>
                <a:srgbClr val="FF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ts val="3400"/>
              </a:lnSpc>
            </a:pPr>
            <a:r>
              <a:rPr lang="bn-IN" sz="2000" b="1" dirty="0" smtClean="0">
                <a:ln w="3175">
                  <a:noFill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000" b="1" dirty="0" smtClean="0">
                <a:ln w="3175">
                  <a:noFill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 w="3175">
                  <a:noFill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bn-IN" sz="2000" b="1" dirty="0" smtClean="0">
                <a:ln w="3175">
                  <a:noFill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  <a:r>
              <a:rPr lang="en-US" sz="2000" b="1" dirty="0" smtClean="0">
                <a:ln w="3175">
                  <a:noFill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1100" b="1" dirty="0" smtClean="0">
                <a:ln w="3175">
                  <a:noFill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E-mail : aw075681@gmail,com, মোবাঃ০১৭২৪৫৪৫২৫৮।</a:t>
            </a:r>
            <a:endParaRPr lang="en-US" sz="500" b="1" dirty="0">
              <a:ln w="3175">
                <a:solidFill>
                  <a:schemeClr val="bg2">
                    <a:lumMod val="20000"/>
                    <a:lumOff val="80000"/>
                  </a:schemeClr>
                </a:solidFill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4648200" y="3352800"/>
            <a:ext cx="4495800" cy="2492823"/>
          </a:xfrm>
          <a:prstGeom prst="round2DiagRect">
            <a:avLst/>
          </a:prstGeom>
          <a:noFill/>
          <a:ln w="19050"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bn-IN" sz="2800" b="1" dirty="0" smtClean="0">
                <a:ln/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 : </a:t>
            </a:r>
            <a:r>
              <a:rPr lang="en-US" sz="2800" b="1" dirty="0" smtClean="0">
                <a:ln/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৯/১০</a:t>
            </a:r>
            <a:r>
              <a:rPr lang="bn-IN" sz="2800" b="1" dirty="0" smtClean="0">
                <a:ln/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ম, </a:t>
            </a:r>
            <a:r>
              <a:rPr lang="bn-IN" sz="2800" b="1" dirty="0">
                <a:ln/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 : </a:t>
            </a:r>
            <a:r>
              <a:rPr lang="bn-IN" sz="2800" b="1" dirty="0" smtClean="0">
                <a:ln/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 মিনিট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bn-IN" sz="3200" b="1" dirty="0" smtClean="0">
                <a:ln/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 :  </a:t>
            </a:r>
            <a:r>
              <a:rPr lang="en-US" sz="3200" b="1" dirty="0" err="1" smtClean="0">
                <a:ln/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উচ্চতর</a:t>
            </a:r>
            <a:r>
              <a:rPr lang="en-US" sz="3200" b="1" dirty="0" smtClean="0">
                <a:ln/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n/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bn-IN" sz="3200" b="1" dirty="0" smtClean="0">
                <a:ln/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পাঠ : </a:t>
            </a:r>
            <a:r>
              <a:rPr lang="en-US" sz="3200" b="1" dirty="0" err="1" smtClean="0">
                <a:ln/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দ্বিঘাত</a:t>
            </a:r>
            <a:r>
              <a:rPr lang="en-US" sz="3200" b="1" dirty="0" smtClean="0">
                <a:ln/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endParaRPr lang="en-US" sz="3200" b="1" dirty="0">
              <a:ln/>
              <a:solidFill>
                <a:srgbClr val="0070C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b="1" dirty="0" err="1" smtClean="0">
                <a:ln/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তাং</a:t>
            </a:r>
            <a:r>
              <a:rPr lang="en-US" sz="3200" b="1" dirty="0" smtClean="0">
                <a:ln/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200" b="1" dirty="0">
                <a:ln/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200" b="1" dirty="0" smtClean="0">
                <a:ln/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3200" b="1" dirty="0" smtClean="0">
                <a:ln/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bn-IN" sz="3200" b="1" dirty="0" smtClean="0">
                <a:ln/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3200" b="1" dirty="0" smtClean="0">
                <a:ln/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/২০১৯ ।</a:t>
            </a:r>
            <a:endParaRPr lang="bn-IN" sz="3200" b="1" dirty="0" smtClean="0">
              <a:ln/>
              <a:solidFill>
                <a:srgbClr val="0070C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2511" y="804679"/>
            <a:ext cx="16754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25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voltage.wav"/>
          </p:stSnd>
        </p:sndAc>
      </p:transition>
    </mc:Choice>
    <mc:Fallback xmlns="">
      <p:transition spd="slow">
        <p:fade/>
        <p:sndAc>
          <p:stSnd>
            <p:snd r:embed="rId4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85800" y="685800"/>
                <a:ext cx="7992957" cy="11991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4. 3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A5002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A5002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A5002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</a:t>
                </a:r>
                <a:r>
                  <a:rPr lang="en-US" sz="2800" b="1" dirty="0" err="1" smtClean="0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এর</a:t>
                </a:r>
                <a:r>
                  <a:rPr lang="en-US" sz="2800" b="1" dirty="0" smtClean="0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2800" b="1" dirty="0" err="1" smtClean="0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আবৃত</a:t>
                </a:r>
                <a:r>
                  <a:rPr lang="en-US" sz="2800" b="1" dirty="0" smtClean="0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2800" b="1" dirty="0" err="1" smtClean="0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দশমিক</a:t>
                </a:r>
                <a:r>
                  <a:rPr lang="en-US" sz="2800" b="1" dirty="0" smtClean="0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2800" b="1" dirty="0" err="1" smtClean="0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ভগ্নাংশ</a:t>
                </a:r>
                <a:r>
                  <a:rPr lang="en-US" sz="2800" b="1" dirty="0" smtClean="0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2800" b="1" dirty="0" err="1" smtClean="0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নিচের</a:t>
                </a:r>
                <a:r>
                  <a:rPr lang="en-US" sz="2800" b="1" dirty="0" smtClean="0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2800" b="1" dirty="0" err="1" smtClean="0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কোনটি</a:t>
                </a:r>
                <a:r>
                  <a:rPr lang="en-US" sz="2800" b="1" dirty="0" smtClean="0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?</a:t>
                </a:r>
              </a:p>
              <a:p>
                <a:r>
                  <a:rPr lang="en-US" sz="2800" b="1" dirty="0" smtClean="0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ক ) 0.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800" b="1" i="1" smtClean="0">
                            <a:solidFill>
                              <a:srgbClr val="A5002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rgbClr val="A5002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e>
                    </m:acc>
                    <m:acc>
                      <m:accPr>
                        <m:chr m:val="̇"/>
                        <m:ctrlPr>
                          <a:rPr lang="en-US" sz="2800" b="1" i="1" smtClean="0">
                            <a:solidFill>
                              <a:srgbClr val="A5002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rgbClr val="A5002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𝟔</m:t>
                        </m:r>
                      </m:e>
                    </m:acc>
                  </m:oMath>
                </a14:m>
                <a:r>
                  <a:rPr lang="en-US" sz="2800" b="1" dirty="0" smtClean="0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 খ ) 0.</a:t>
                </a:r>
                <a:r>
                  <a:rPr lang="en-US" sz="2800" b="1" dirty="0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800" b="1" i="1">
                            <a:solidFill>
                              <a:srgbClr val="A5002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rgbClr val="A5002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𝟔</m:t>
                        </m:r>
                      </m:e>
                    </m:acc>
                    <m:acc>
                      <m:accPr>
                        <m:chr m:val="̇"/>
                        <m:ctrlPr>
                          <a:rPr lang="en-US" sz="2800" b="1" i="1">
                            <a:solidFill>
                              <a:srgbClr val="A5002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rgbClr val="A5002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e>
                    </m:acc>
                  </m:oMath>
                </a14:m>
                <a:r>
                  <a:rPr lang="en-US" sz="2800" b="1" dirty="0" smtClean="0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গ ) 3.</a:t>
                </a:r>
                <a:r>
                  <a:rPr lang="en-US" sz="2800" b="1" dirty="0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800" b="1" i="1">
                            <a:solidFill>
                              <a:srgbClr val="A5002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1" i="1">
                            <a:solidFill>
                              <a:srgbClr val="A5002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𝟔</m:t>
                        </m:r>
                      </m:e>
                    </m:acc>
                  </m:oMath>
                </a14:m>
                <a:r>
                  <a:rPr lang="en-US" sz="2800" b="1" dirty="0" smtClean="0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ঘ )  3.</a:t>
                </a:r>
                <a:r>
                  <a:rPr lang="en-US" sz="2800" b="1" dirty="0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800" b="1" i="1">
                            <a:solidFill>
                              <a:srgbClr val="A5002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rgbClr val="A5002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𝟓</m:t>
                        </m:r>
                      </m:e>
                    </m:acc>
                    <m:acc>
                      <m:accPr>
                        <m:chr m:val="̇"/>
                        <m:ctrlPr>
                          <a:rPr lang="en-US" sz="2800" b="1" i="1">
                            <a:solidFill>
                              <a:srgbClr val="A5002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rgbClr val="A5002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e>
                    </m:acc>
                  </m:oMath>
                </a14:m>
                <a:endParaRPr lang="en-US" sz="2800" b="1" dirty="0">
                  <a:solidFill>
                    <a:srgbClr val="A500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685800"/>
                <a:ext cx="7992957" cy="1199111"/>
              </a:xfrm>
              <a:prstGeom prst="rect">
                <a:avLst/>
              </a:prstGeom>
              <a:blipFill rotWithShape="1">
                <a:blip r:embed="rId2"/>
                <a:stretch>
                  <a:fillRect l="-1678" r="-2288" b="-14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4589929" y="1285355"/>
            <a:ext cx="609600" cy="609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021934" y="2118689"/>
                <a:ext cx="5320687" cy="23659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514350" indent="-514350">
                  <a:buAutoNum type="arabicPeriod" startAt="5"/>
                </a:pP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 = 0.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𝟒</m:t>
                        </m:r>
                      </m:e>
                    </m:acc>
                  </m:oMath>
                </a14:m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32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এবং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y = 0.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𝟖</m:t>
                        </m:r>
                      </m:e>
                    </m:acc>
                  </m:oMath>
                </a14:m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হলে-</a:t>
                </a:r>
              </a:p>
              <a:p>
                <a:pPr marL="571500" indent="-571500">
                  <a:buFont typeface="+mj-lt"/>
                  <a:buAutoNum type="romanLcPeriod"/>
                </a:pP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 +y =</a:t>
                </a: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1.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e>
                    </m:acc>
                  </m:oMath>
                </a14:m>
                <a:endPara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571500" indent="-571500">
                  <a:buFont typeface="+mj-lt"/>
                  <a:buAutoNum type="romanLcPeriod"/>
                </a:pP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Xy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𝟑𝟐</m:t>
                        </m:r>
                      </m:num>
                      <m:den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𝟖𝟏</m:t>
                        </m:r>
                      </m:den>
                    </m:f>
                  </m:oMath>
                </a14:m>
                <a:endPara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571500" indent="-571500">
                  <a:buFont typeface="+mj-lt"/>
                  <a:buAutoNum type="romanL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𝒙</m:t>
                        </m:r>
                      </m:num>
                      <m:den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𝒚</m:t>
                        </m:r>
                      </m:den>
                    </m:f>
                  </m:oMath>
                </a14:m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= 0.5</a:t>
                </a: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1934" y="2118689"/>
                <a:ext cx="5320687" cy="2365904"/>
              </a:xfrm>
              <a:prstGeom prst="rect">
                <a:avLst/>
              </a:prstGeom>
              <a:blipFill rotWithShape="1">
                <a:blip r:embed="rId3"/>
                <a:stretch>
                  <a:fillRect l="-2867" t="-4381" r="-4472" b="-2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xplosion 1 5"/>
          <p:cNvSpPr/>
          <p:nvPr/>
        </p:nvSpPr>
        <p:spPr>
          <a:xfrm>
            <a:off x="152400" y="4724400"/>
            <a:ext cx="2133600" cy="1447800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 ) </a:t>
            </a:r>
            <a:r>
              <a:rPr lang="en-US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i,ii</a:t>
            </a: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Explosion 1 6"/>
          <p:cNvSpPr/>
          <p:nvPr/>
        </p:nvSpPr>
        <p:spPr>
          <a:xfrm>
            <a:off x="7010400" y="4280647"/>
            <a:ext cx="2133600" cy="1447800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ঘ)</a:t>
            </a:r>
            <a:r>
              <a:rPr lang="en-US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i,ii,iii</a:t>
            </a: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xplosion 1 7"/>
          <p:cNvSpPr/>
          <p:nvPr/>
        </p:nvSpPr>
        <p:spPr>
          <a:xfrm>
            <a:off x="2510118" y="4572000"/>
            <a:ext cx="2133600" cy="1447800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খ ) </a:t>
            </a:r>
            <a:r>
              <a:rPr lang="en-US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i,iii</a:t>
            </a: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4691243" y="4484593"/>
            <a:ext cx="2133600" cy="1447800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গ) </a:t>
            </a:r>
            <a:r>
              <a:rPr lang="en-US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ii,iii</a:t>
            </a: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7239000" y="4658326"/>
            <a:ext cx="609600" cy="609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8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4611" y="33647"/>
            <a:ext cx="32720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914400"/>
            <a:ext cx="4495800" cy="2590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34564" y="3962400"/>
                <a:ext cx="7592143" cy="20963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v"/>
                </a:pPr>
                <a:r>
                  <a:rPr lang="en-US" sz="3200" b="1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42.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b="1" i="1" smtClean="0">
                            <a:solidFill>
                              <a:srgbClr val="0000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1" i="1" smtClean="0">
                            <a:solidFill>
                              <a:srgbClr val="0000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e>
                    </m:acc>
                    <m:acc>
                      <m:accPr>
                        <m:chr m:val="̇"/>
                        <m:ctrlPr>
                          <a:rPr lang="en-US" sz="3200" b="1" i="1" smtClean="0">
                            <a:solidFill>
                              <a:srgbClr val="0000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1" i="1" smtClean="0">
                            <a:solidFill>
                              <a:srgbClr val="0000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𝟖</m:t>
                        </m:r>
                      </m:e>
                    </m:acc>
                  </m:oMath>
                </a14:m>
                <a:r>
                  <a:rPr lang="en-US" sz="3200" b="1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3200" b="1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00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00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00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𝟒𝟓</m:t>
                        </m:r>
                      </m:den>
                    </m:f>
                  </m:oMath>
                </a14:m>
                <a:r>
                  <a:rPr lang="en-US" sz="3200" b="1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3200" b="1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3200" b="1" dirty="0" err="1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দুইটি</a:t>
                </a:r>
                <a:r>
                  <a:rPr lang="en-US" sz="3200" b="1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3200" b="1" dirty="0" err="1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ভগ্নাংশ</a:t>
                </a:r>
                <a:r>
                  <a:rPr lang="en-US" sz="3200" b="1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3200" b="1" dirty="0" err="1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সংখ্যা</a:t>
                </a:r>
                <a:r>
                  <a:rPr lang="en-US" sz="3200" b="1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।</a:t>
                </a:r>
              </a:p>
              <a:p>
                <a:r>
                  <a:rPr lang="en-US" sz="2800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ক. </a:t>
                </a:r>
                <a:r>
                  <a:rPr lang="en-US" sz="2800" dirty="0" err="1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প্রদত্ত</a:t>
                </a:r>
                <a:r>
                  <a:rPr lang="en-US" sz="2800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2800" dirty="0" err="1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ভগ্নাংশ</a:t>
                </a:r>
                <a:r>
                  <a:rPr lang="en-US" sz="2800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2800" dirty="0" err="1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দুটি</a:t>
                </a:r>
                <a:r>
                  <a:rPr lang="en-US" sz="2800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2800" dirty="0" err="1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কোন</a:t>
                </a:r>
                <a:r>
                  <a:rPr lang="en-US" sz="2800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2800" dirty="0" err="1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ধরণের</a:t>
                </a:r>
                <a:r>
                  <a:rPr lang="en-US" sz="2800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2800" dirty="0" err="1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এবং</a:t>
                </a:r>
                <a:r>
                  <a:rPr lang="en-US" sz="2800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2800" dirty="0" err="1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কেন</a:t>
                </a:r>
                <a:r>
                  <a:rPr lang="en-US" sz="2800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?   2</a:t>
                </a:r>
              </a:p>
              <a:p>
                <a:r>
                  <a:rPr lang="en-US" sz="2800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খ ২য় </a:t>
                </a:r>
                <a:r>
                  <a:rPr lang="en-US" sz="2800" dirty="0" err="1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ভগ্নাংশটিকে</a:t>
                </a:r>
                <a:r>
                  <a:rPr lang="en-US" sz="2800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2800" dirty="0" err="1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দশমিক</a:t>
                </a:r>
                <a:r>
                  <a:rPr lang="en-US" sz="2800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2800" dirty="0" err="1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ভগ্নাংশে</a:t>
                </a:r>
                <a:r>
                  <a:rPr lang="en-US" sz="2800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2800" dirty="0" err="1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প্রকাশ</a:t>
                </a:r>
                <a:r>
                  <a:rPr lang="en-US" sz="2800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2800" dirty="0" err="1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কর</a:t>
                </a:r>
                <a:r>
                  <a:rPr lang="en-US" sz="2800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। 4</a:t>
                </a:r>
              </a:p>
              <a:p>
                <a:r>
                  <a:rPr lang="en-US" sz="2800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গ ১ম </a:t>
                </a:r>
                <a:r>
                  <a:rPr lang="en-US" sz="2800" dirty="0" err="1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ভগ্নাংশটিকে</a:t>
                </a:r>
                <a:r>
                  <a:rPr lang="en-US" sz="2800" dirty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2800" dirty="0" err="1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সামান্য</a:t>
                </a:r>
                <a:r>
                  <a:rPr lang="en-US" sz="2800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2800" dirty="0" err="1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ভগ্নাংশে</a:t>
                </a:r>
                <a:r>
                  <a:rPr lang="en-US" sz="2800" dirty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2800" dirty="0" err="1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প্রকাশ</a:t>
                </a:r>
                <a:r>
                  <a:rPr lang="en-US" sz="2800" dirty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2800" dirty="0" err="1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কর</a:t>
                </a:r>
                <a:r>
                  <a:rPr lang="en-US" sz="2800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।  4</a:t>
                </a:r>
                <a:endParaRPr lang="en-US" sz="2800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564" y="3962400"/>
                <a:ext cx="7592143" cy="2096343"/>
              </a:xfrm>
              <a:prstGeom prst="rect">
                <a:avLst/>
              </a:prstGeom>
              <a:blipFill rotWithShape="1">
                <a:blip r:embed="rId3"/>
                <a:stretch>
                  <a:fillRect l="-1846" r="-2729" b="-9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840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7747"/>
            <a:ext cx="88392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5715000"/>
            <a:ext cx="7122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আগামীতে আবার দেখা হবে--</a:t>
            </a:r>
            <a:endParaRPr lang="en-US" sz="4000" b="1" dirty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805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-19086" y="2438400"/>
                <a:ext cx="9172704" cy="3664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৮ম </a:t>
                </a:r>
                <a:r>
                  <a:rPr lang="en-US" sz="36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শ্রেণিতে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36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আমরা</a:t>
                </a:r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36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জেনেছি</a:t>
                </a:r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-</a:t>
                </a:r>
              </a:p>
              <a:p>
                <a:pPr marL="457200" indent="-457200">
                  <a:buFont typeface="Wingdings" pitchFamily="2" charset="2"/>
                  <a:buChar char="Ø"/>
                </a:pPr>
                <a:r>
                  <a:rPr lang="en-US" sz="36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স্বাভাবিক</a:t>
                </a:r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36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সংখ্যা</a:t>
                </a:r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   N={ 1,2,3,4,5,-------}</a:t>
                </a:r>
              </a:p>
              <a:p>
                <a:pPr marL="457200" indent="-457200">
                  <a:buFont typeface="Wingdings" pitchFamily="2" charset="2"/>
                  <a:buChar char="Ø"/>
                </a:pPr>
                <a:r>
                  <a:rPr lang="en-GB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GB" sz="36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অঋনাত্নক</a:t>
                </a:r>
                <a:r>
                  <a:rPr lang="en-GB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GB" sz="36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সংখ্যা</a:t>
                </a:r>
                <a:r>
                  <a:rPr lang="en-GB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W={ 0,1,2,4,5.------}</a:t>
                </a:r>
              </a:p>
              <a:p>
                <a:pPr marL="457200" indent="-457200">
                  <a:buFont typeface="Wingdings" pitchFamily="2" charset="2"/>
                  <a:buChar char="Ø"/>
                </a:pPr>
                <a:r>
                  <a:rPr lang="en-GB" sz="36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পূর্ণসংখ্যা</a:t>
                </a:r>
                <a:r>
                  <a:rPr lang="en-GB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       Z={ 0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,</m:t>
                    </m:r>
                    <m:r>
                      <a:rPr lang="en-GB" sz="36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±</m:t>
                    </m:r>
                    <m:r>
                      <a:rPr lang="en-US" sz="36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36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GB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GB" sz="36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± </m:t>
                    </m:r>
                  </m:oMath>
                </a14:m>
                <a:r>
                  <a:rPr lang="en-GB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2,</a:t>
                </a:r>
                <a:r>
                  <a:rPr lang="en-GB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GB" sz="36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± </m:t>
                    </m:r>
                  </m:oMath>
                </a14:m>
                <a:r>
                  <a:rPr lang="en-GB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3,</a:t>
                </a:r>
                <a:r>
                  <a:rPr lang="en-GB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GB" sz="36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± </m:t>
                    </m:r>
                  </m:oMath>
                </a14:m>
                <a:r>
                  <a:rPr lang="en-GB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4,-----}</a:t>
                </a:r>
              </a:p>
              <a:p>
                <a:pPr marL="457200" indent="-457200">
                  <a:buFont typeface="Wingdings" pitchFamily="2" charset="2"/>
                  <a:buChar char="Ø"/>
                </a:pPr>
                <a:r>
                  <a:rPr lang="en-GB" sz="36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মূলদ</a:t>
                </a:r>
                <a:r>
                  <a:rPr lang="en-GB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GB" sz="36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সংখ্যা</a:t>
                </a:r>
                <a:r>
                  <a:rPr lang="en-GB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Q={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𝑝</m:t>
                        </m:r>
                      </m:num>
                      <m:den>
                        <m:r>
                          <a:rPr lang="en-US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GB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, </a:t>
                </a:r>
                <a:r>
                  <a:rPr lang="en-GB" sz="36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p,q</a:t>
                </a:r>
                <a14:m>
                  <m:oMath xmlns:m="http://schemas.openxmlformats.org/officeDocument/2006/math">
                    <m:r>
                      <a:rPr lang="en-GB" sz="36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GB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Z </a:t>
                </a:r>
                <a:r>
                  <a:rPr lang="en-GB" sz="36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এবং</a:t>
                </a:r>
                <a:r>
                  <a:rPr lang="en-GB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q</a:t>
                </a:r>
                <a14:m>
                  <m:oMath xmlns:m="http://schemas.openxmlformats.org/officeDocument/2006/math">
                    <m:r>
                      <a:rPr lang="en-GB" sz="36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sz="36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GB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}</a:t>
                </a:r>
              </a:p>
              <a:p>
                <a:pPr marL="457200" indent="-45720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GB" sz="36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∴</m:t>
                    </m:r>
                    <m:r>
                      <a:rPr lang="en-US" sz="36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     </m:t>
                    </m:r>
                  </m:oMath>
                </a14:m>
                <a:r>
                  <a:rPr lang="en-GB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N</a:t>
                </a:r>
                <a:r>
                  <a:rPr lang="el-GR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"/>
                  </a:rPr>
                  <a:t>⊂</a:t>
                </a:r>
                <a:r>
                  <a:rPr lang="en-GB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W</a:t>
                </a:r>
                <a:r>
                  <a:rPr lang="el-GR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"/>
                  </a:rPr>
                  <a:t>⊂</a:t>
                </a:r>
                <a:r>
                  <a:rPr lang="en-GB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Z</a:t>
                </a:r>
                <a:r>
                  <a:rPr lang="el-GR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"/>
                  </a:rPr>
                  <a:t>⊂</a:t>
                </a:r>
                <a:r>
                  <a:rPr lang="en-GB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Q</a:t>
                </a:r>
                <a:r>
                  <a:rPr lang="el-GR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"/>
                  </a:rPr>
                  <a:t>⊂</a:t>
                </a:r>
                <a:r>
                  <a:rPr lang="en-GB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R</a:t>
                </a:r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(</a:t>
                </a:r>
                <a:r>
                  <a:rPr lang="en-US" sz="36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বাস্তব</a:t>
                </a:r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 </a:t>
                </a:r>
                <a:r>
                  <a:rPr lang="en-US" sz="36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সংখ্যা</a:t>
                </a:r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)</a:t>
                </a:r>
                <a:endParaRPr lang="en-GB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086" y="2438400"/>
                <a:ext cx="9172704" cy="3664529"/>
              </a:xfrm>
              <a:prstGeom prst="rect">
                <a:avLst/>
              </a:prstGeom>
              <a:blipFill rotWithShape="1">
                <a:blip r:embed="rId3"/>
                <a:stretch>
                  <a:fillRect l="-2126" t="-2662" r="-2791" b="-6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Pentagon 2"/>
          <p:cNvSpPr/>
          <p:nvPr/>
        </p:nvSpPr>
        <p:spPr>
          <a:xfrm>
            <a:off x="1981200" y="609600"/>
            <a:ext cx="5105400" cy="893064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পূর্ব</a:t>
            </a:r>
            <a:r>
              <a:rPr lang="en-GB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জ্ঞান</a:t>
            </a:r>
            <a:r>
              <a:rPr lang="en-GB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যাচাই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928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voltage.wav"/>
          </p:stSnd>
        </p:sndAc>
      </p:transition>
    </mc:Choice>
    <mc:Fallback xmlns="">
      <p:transition spd="slow">
        <p:fade/>
        <p:sndAc>
          <p:stSnd>
            <p:snd r:embed="rId4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762000" y="4419600"/>
            <a:ext cx="7772400" cy="1676400"/>
          </a:xfrm>
          <a:prstGeom prst="ribbon">
            <a:avLst>
              <a:gd name="adj1" fmla="val 9209"/>
              <a:gd name="adj2" fmla="val 7320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5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endParaRPr lang="en-US" sz="54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Explosion 1 2"/>
          <p:cNvSpPr/>
          <p:nvPr/>
        </p:nvSpPr>
        <p:spPr>
          <a:xfrm>
            <a:off x="990600" y="304800"/>
            <a:ext cx="7543800" cy="3429000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IN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36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667000"/>
            <a:ext cx="7807036" cy="1066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b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ব্যাখ্যা করতে </a:t>
            </a:r>
            <a:r>
              <a:rPr lang="b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49036" y="1574470"/>
            <a:ext cx="7162800" cy="76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শিক্ষার্থীরা---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3886200"/>
            <a:ext cx="7807036" cy="12360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আবৃত্ত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অনাবৃত্ত</a:t>
            </a:r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দশমিক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5410200"/>
            <a:ext cx="8458200" cy="990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মূলদ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অমূলদ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</a:t>
            </a:r>
          </a:p>
        </p:txBody>
      </p:sp>
      <p:sp>
        <p:nvSpPr>
          <p:cNvPr id="6" name="Flowchart: Document 5"/>
          <p:cNvSpPr/>
          <p:nvPr/>
        </p:nvSpPr>
        <p:spPr>
          <a:xfrm>
            <a:off x="1905000" y="228600"/>
            <a:ext cx="3733800" cy="1066800"/>
          </a:xfrm>
          <a:prstGeom prst="flowChartDocumen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শিখনফল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420484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3124200" y="263236"/>
            <a:ext cx="3048000" cy="914400"/>
          </a:xfrm>
          <a:prstGeom prst="wedgeRoundRect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বাস্তব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সংখ্যা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057400"/>
            <a:ext cx="847058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স্বাভাবিক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সংখ্যা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,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GB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অঋনাত্নক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সংখ্যা্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‌,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পূর্ণসংখ্যা্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‌</a:t>
            </a:r>
          </a:p>
          <a:p>
            <a:r>
              <a:rPr lang="en-GB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মূলদ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সংখ্যা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এবং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অমূলদ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GB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সংখ্যা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হলো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বাস্তব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সংখ্যা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।</a:t>
            </a:r>
          </a:p>
          <a:p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অমূলদ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সংখ্যার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বৈশিষ্ট্য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২টি-</a:t>
            </a:r>
          </a:p>
          <a:p>
            <a:pPr marL="514350" indent="-514350">
              <a:buAutoNum type="arabicParenR"/>
            </a:pPr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মূলচিহ্ন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মুক্ত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করা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যায়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না,যুক্ত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থাকে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।</a:t>
            </a:r>
          </a:p>
          <a:p>
            <a:pPr marL="514350" indent="-514350">
              <a:buAutoNum type="arabicParenR"/>
            </a:pPr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অসীম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অনাবৃত্ত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দশমিক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ভগ্নাংশ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421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8991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0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04800" y="152400"/>
                <a:ext cx="8610600" cy="65532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32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দেখলাম</a:t>
                </a:r>
                <a:r>
                  <a:rPr lang="en-US" sz="3200" b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, </a:t>
                </a:r>
                <a:r>
                  <a:rPr lang="en-US" sz="32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দশমিক</a:t>
                </a:r>
                <a:r>
                  <a:rPr 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32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ভগ্নাংশ</a:t>
                </a:r>
                <a:r>
                  <a:rPr 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32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তিন</a:t>
                </a:r>
                <a:r>
                  <a:rPr 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32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প্রকার</a:t>
                </a:r>
                <a:r>
                  <a:rPr 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-</a:t>
                </a:r>
              </a:p>
              <a:p>
                <a:pPr marL="742950" indent="-742950" algn="ctr">
                  <a:buAutoNum type="arabicPeriod"/>
                </a:pPr>
                <a:r>
                  <a:rPr lang="en-US" sz="32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সসীম</a:t>
                </a:r>
                <a:r>
                  <a:rPr 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2.45 </a:t>
                </a:r>
                <a:r>
                  <a:rPr lang="en-US" sz="32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যা</a:t>
                </a:r>
                <a:r>
                  <a:rPr 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32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মূলদ</a:t>
                </a:r>
                <a:endParaRPr lang="en-US" sz="3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/>
                </a:endParaRPr>
              </a:p>
              <a:p>
                <a:pPr marL="742950" indent="-742950" algn="ctr">
                  <a:buAutoNum type="arabicPeriod"/>
                </a:pPr>
                <a:r>
                  <a:rPr lang="en-US" sz="32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অসীম</a:t>
                </a:r>
                <a:r>
                  <a:rPr 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32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আবৃত্ত</a:t>
                </a:r>
                <a:r>
                  <a:rPr 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1.3333---=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.</m:t>
                        </m:r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.</m:t>
                        </m:r>
                      </m:sup>
                    </m:sSup>
                  </m:oMath>
                </a14:m>
                <a:r>
                  <a:rPr 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32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যা</a:t>
                </a:r>
                <a:r>
                  <a:rPr 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32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মূলদ</a:t>
                </a:r>
                <a:endParaRPr lang="en-US" sz="3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/>
                </a:endParaRPr>
              </a:p>
              <a:p>
                <a:pPr marL="742950" indent="-742950" algn="ctr">
                  <a:buFontTx/>
                  <a:buAutoNum type="arabicPeriod"/>
                </a:pPr>
                <a:r>
                  <a:rPr lang="en-US" sz="3200" b="1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অসীম</a:t>
                </a:r>
                <a:r>
                  <a:rPr lang="en-US" sz="3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32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অনাবৃত্ত</a:t>
                </a:r>
                <a:r>
                  <a:rPr 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1.14285--- </a:t>
                </a:r>
                <a:r>
                  <a:rPr lang="en-US" sz="3200" b="1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যা</a:t>
                </a:r>
                <a:r>
                  <a:rPr lang="en-US" sz="3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32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অমূলদ</a:t>
                </a:r>
                <a:endParaRPr 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/>
                </a:endParaRPr>
              </a:p>
              <a:p>
                <a:pPr algn="ctr"/>
                <a:r>
                  <a:rPr lang="en-US" sz="32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আবৃত্ত</a:t>
                </a:r>
                <a:r>
                  <a:rPr 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32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দশমিক</a:t>
                </a:r>
                <a:r>
                  <a:rPr 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32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ভগ্নাংশকে</a:t>
                </a:r>
                <a:r>
                  <a:rPr lang="en-US" sz="3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32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নিচের</a:t>
                </a:r>
                <a:r>
                  <a:rPr lang="en-US" sz="3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endParaRPr lang="en-US" sz="3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/>
                </a:endParaRPr>
              </a:p>
              <a:p>
                <a:pPr algn="ctr"/>
                <a:r>
                  <a:rPr lang="en-US" sz="32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কৌশলে</a:t>
                </a:r>
                <a:r>
                  <a:rPr 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32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সহজেই</a:t>
                </a:r>
                <a:r>
                  <a:rPr 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32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সাধারন</a:t>
                </a:r>
                <a:r>
                  <a:rPr 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32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ভগ্নাংশে</a:t>
                </a:r>
                <a:endParaRPr lang="en-US" sz="3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/>
                </a:endParaRPr>
              </a:p>
              <a:p>
                <a:pPr algn="ctr"/>
                <a:r>
                  <a:rPr lang="en-US" sz="32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প্রকাশ</a:t>
                </a:r>
                <a:r>
                  <a:rPr 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32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করা</a:t>
                </a:r>
                <a:r>
                  <a:rPr 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32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যায়</a:t>
                </a:r>
                <a:r>
                  <a:rPr 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।</a:t>
                </a:r>
              </a:p>
              <a:p>
                <a:pPr algn="ctr"/>
                <a:r>
                  <a:rPr lang="en-US" sz="32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দশমিক</a:t>
                </a:r>
                <a:r>
                  <a:rPr 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32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বিন্দুর</a:t>
                </a:r>
                <a:r>
                  <a:rPr 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32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পর</a:t>
                </a:r>
                <a:r>
                  <a:rPr 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-</a:t>
                </a:r>
              </a:p>
              <a:p>
                <a:pPr algn="ctr"/>
                <a:r>
                  <a:rPr lang="en-US" sz="32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যত</a:t>
                </a:r>
                <a:r>
                  <a:rPr 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32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ঘোমটা</a:t>
                </a:r>
                <a:r>
                  <a:rPr 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32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তত</a:t>
                </a:r>
                <a:r>
                  <a:rPr 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 9 </a:t>
                </a:r>
              </a:p>
              <a:p>
                <a:pPr algn="ctr"/>
                <a:r>
                  <a:rPr lang="en-US" sz="32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যত</a:t>
                </a:r>
                <a:r>
                  <a:rPr 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32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ন্যাংটা</a:t>
                </a:r>
                <a:r>
                  <a:rPr 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32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তত</a:t>
                </a:r>
                <a:r>
                  <a:rPr 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 0</a:t>
                </a:r>
              </a:p>
              <a:p>
                <a:pPr algn="ctr"/>
                <a:r>
                  <a:rPr lang="en-US" sz="32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সমস্ত</a:t>
                </a:r>
                <a:r>
                  <a:rPr 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32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পরিবার</a:t>
                </a:r>
                <a:r>
                  <a:rPr 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32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থেকে</a:t>
                </a:r>
                <a:r>
                  <a:rPr 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32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বাদ</a:t>
                </a:r>
                <a:r>
                  <a:rPr 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32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বেপর্দা</a:t>
                </a:r>
                <a:r>
                  <a:rPr 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। </a:t>
                </a:r>
              </a:p>
              <a:p>
                <a:pPr marL="742950" indent="-742950" algn="ctr">
                  <a:buAutoNum type="arabicPeriod"/>
                </a:pPr>
                <a:endParaRPr 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52400"/>
                <a:ext cx="8610600" cy="65532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887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2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81000" y="304800"/>
                <a:ext cx="8458200" cy="5867400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ঘোমটা  </a:t>
                </a:r>
                <a:r>
                  <a:rPr lang="en-US" sz="32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অর্থ</a:t>
                </a:r>
                <a:r>
                  <a:rPr 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32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আবৃত্ত</a:t>
                </a:r>
                <a:r>
                  <a:rPr 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</a:p>
              <a:p>
                <a:pPr algn="ctr"/>
                <a:r>
                  <a:rPr lang="en-US" sz="32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ন্যাংটা</a:t>
                </a:r>
                <a:r>
                  <a:rPr 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32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অর্থ</a:t>
                </a:r>
                <a:r>
                  <a:rPr 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32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আবৃত্ত</a:t>
                </a:r>
                <a:r>
                  <a:rPr 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32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নয়</a:t>
                </a:r>
                <a:endParaRPr lang="en-US" sz="3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r>
                  <a:rPr lang="en-US" sz="32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পরিবার</a:t>
                </a:r>
                <a:r>
                  <a:rPr 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32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অর্থ</a:t>
                </a:r>
                <a:r>
                  <a:rPr 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32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সমস্ত</a:t>
                </a:r>
                <a:r>
                  <a:rPr 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32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সংখ্যা</a:t>
                </a:r>
                <a:endParaRPr lang="en-US" sz="3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r>
                  <a:rPr lang="en-US" sz="32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বেপর্দা</a:t>
                </a:r>
                <a:r>
                  <a:rPr 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32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অর্থ</a:t>
                </a:r>
                <a:r>
                  <a:rPr 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32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যে</a:t>
                </a:r>
                <a:r>
                  <a:rPr 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32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সকল</a:t>
                </a:r>
                <a:r>
                  <a:rPr 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32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অংক</a:t>
                </a:r>
                <a:r>
                  <a:rPr 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32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আবৃত্ত</a:t>
                </a:r>
                <a:r>
                  <a:rPr 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32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নয়</a:t>
                </a:r>
                <a:r>
                  <a:rPr 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।</a:t>
                </a:r>
              </a:p>
              <a:p>
                <a:pPr algn="ctr"/>
                <a:r>
                  <a:rPr 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6.2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e>
                    </m:acc>
                  </m:oMath>
                </a14:m>
                <a:r>
                  <a:rPr 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b="1" i="1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1" i="1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𝟗</m:t>
                        </m:r>
                      </m:e>
                    </m:acc>
                  </m:oMath>
                </a14:m>
                <a:r>
                  <a:rPr 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𝟔𝟐𝟑𝟎𝟗</m:t>
                        </m:r>
                        <m:r>
                          <a:rPr lang="en-US" sz="3200" b="1" i="1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r>
                          <a:rPr lang="en-US" sz="3200" b="1" i="1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𝟔𝟐</m:t>
                        </m:r>
                      </m:num>
                      <m:den>
                        <m:r>
                          <a:rPr lang="en-US" sz="3200" b="1" i="1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𝟗𝟗𝟗𝟎</m:t>
                        </m:r>
                      </m:den>
                    </m:f>
                  </m:oMath>
                </a14:m>
                <a:endParaRPr lang="en-US" sz="3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r>
                  <a:rPr lang="en-US" sz="3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𝟔𝟐</m:t>
                        </m:r>
                        <m:r>
                          <a:rPr lang="en-US" sz="3200" b="1" i="1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𝟐𝟒𝟕</m:t>
                        </m:r>
                      </m:num>
                      <m:den>
                        <m:r>
                          <a:rPr lang="en-US" sz="3200" b="1" i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𝟗𝟗𝟗𝟎</m:t>
                        </m:r>
                      </m:den>
                    </m:f>
                  </m:oMath>
                </a14:m>
                <a:endParaRPr lang="en-US" sz="3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r>
                  <a:rPr 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  6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𝟐𝟑𝟎𝟕</m:t>
                        </m:r>
                      </m:num>
                      <m:den>
                        <m:r>
                          <a:rPr lang="en-US" sz="3200" b="1" i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𝟗𝟗𝟗𝟎</m:t>
                        </m:r>
                      </m:den>
                    </m:f>
                  </m:oMath>
                </a14:m>
                <a:endParaRPr lang="en-US" sz="3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r>
                  <a:rPr lang="en-US" sz="3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  6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𝟕</m:t>
                        </m:r>
                        <m:r>
                          <a:rPr lang="en-US" sz="3200" b="1" i="1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𝟔𝟗</m:t>
                        </m:r>
                      </m:num>
                      <m:den>
                        <m:r>
                          <a:rPr lang="en-US" sz="3200" b="1" i="1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𝟑𝟑𝟑</m:t>
                        </m:r>
                        <m:r>
                          <a:rPr lang="en-US" sz="3200" b="1" i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𝟎</m:t>
                        </m:r>
                      </m:den>
                    </m:f>
                  </m:oMath>
                </a14:m>
                <a:endParaRPr lang="en-US" sz="3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endParaRPr 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04800"/>
                <a:ext cx="8458200" cy="58674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425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921</TotalTime>
  <Words>1187</Words>
  <Application>Microsoft Office PowerPoint</Application>
  <PresentationFormat>On-screen Show (4:3)</PresentationFormat>
  <Paragraphs>143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WAHED SELINA</dc:creator>
  <cp:lastModifiedBy>WON</cp:lastModifiedBy>
  <cp:revision>99</cp:revision>
  <dcterms:created xsi:type="dcterms:W3CDTF">2019-10-03T12:17:34Z</dcterms:created>
  <dcterms:modified xsi:type="dcterms:W3CDTF">2020-02-24T09:11:47Z</dcterms:modified>
</cp:coreProperties>
</file>