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sldIdLst>
    <p:sldId id="257" r:id="rId2"/>
    <p:sldId id="284" r:id="rId3"/>
    <p:sldId id="259" r:id="rId4"/>
    <p:sldId id="261" r:id="rId5"/>
    <p:sldId id="275" r:id="rId6"/>
    <p:sldId id="260" r:id="rId7"/>
    <p:sldId id="262" r:id="rId8"/>
    <p:sldId id="263" r:id="rId9"/>
    <p:sldId id="265" r:id="rId10"/>
    <p:sldId id="276" r:id="rId11"/>
    <p:sldId id="280" r:id="rId12"/>
    <p:sldId id="277" r:id="rId13"/>
    <p:sldId id="278" r:id="rId14"/>
    <p:sldId id="279" r:id="rId15"/>
    <p:sldId id="267" r:id="rId16"/>
    <p:sldId id="269" r:id="rId17"/>
    <p:sldId id="281" r:id="rId18"/>
    <p:sldId id="28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CC00"/>
    <a:srgbClr val="000099"/>
    <a:srgbClr val="FF2121"/>
    <a:srgbClr val="CC3399"/>
    <a:srgbClr val="B149A2"/>
    <a:srgbClr val="000000"/>
    <a:srgbClr val="AB4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98CC4-FF1D-4BF9-80F9-C01D60D88DC3}" type="datetimeFigureOut">
              <a:rPr lang="en-US" smtClean="0"/>
              <a:t>02/24/2020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AF13F-9AEB-4A71-9204-3D7341D90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34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এক্ষেত্রে 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তবে সরাসরি কোনো কিছু বলে না দিয়ে তাদেরকে সহায়তা করলে ভালো হয়।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18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q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 মহোদয় ব্ল্যাকবোর্ডে নিউরনের উদ্দীপনা বহনের প্রবাহচিত্র এঁকে দেখাবেন 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155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96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209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92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6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8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6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2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4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9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6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8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4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67" y="158958"/>
            <a:ext cx="871667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15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115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15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2600"/>
            <a:ext cx="5711416" cy="3886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191067" y="5867400"/>
            <a:ext cx="8802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 </a:t>
            </a:r>
            <a:r>
              <a:rPr lang="bn-BD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24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8686800" cy="409342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নিউরন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যথাঃক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কোষদেহ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খ)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প্রলম্বিত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কোষদেহ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কোষদেহ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নিউরনের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কোষদেহ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গোলাকার,ডিম্বাকার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নক্ষত্রাকার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কোষদেহ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আবরণী,সাইটোপ্লাজম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সেন্ট্রিওল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না।তাই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বিভাজিত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98918"/>
            <a:ext cx="2743200" cy="227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4695065"/>
            <a:ext cx="14478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কোষদেহ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560618" y="4219700"/>
            <a:ext cx="0" cy="2430482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60618" y="4198918"/>
            <a:ext cx="630382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81400" y="6650182"/>
            <a:ext cx="762000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Arrow 10"/>
          <p:cNvSpPr/>
          <p:nvPr/>
        </p:nvSpPr>
        <p:spPr>
          <a:xfrm>
            <a:off x="3058391" y="4878036"/>
            <a:ext cx="436418" cy="261610"/>
          </a:xfrm>
          <a:prstGeom prst="leftArrow">
            <a:avLst/>
          </a:prstGeom>
          <a:solidFill>
            <a:srgbClr val="00B05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4033159"/>
            <a:ext cx="17526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ডেনড্রাইট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>
            <a:endCxn id="18" idx="1"/>
          </p:cNvCxnSpPr>
          <p:nvPr/>
        </p:nvCxnSpPr>
        <p:spPr>
          <a:xfrm>
            <a:off x="5105400" y="4860929"/>
            <a:ext cx="1447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53200" y="4599319"/>
            <a:ext cx="18288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প্লাজমামেমব্রেন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146963" y="5291517"/>
            <a:ext cx="145472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01690" y="5031671"/>
            <a:ext cx="1524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4600" y="5434941"/>
            <a:ext cx="20574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সাইটোপ্লাজম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9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11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26" y="1371600"/>
            <a:ext cx="2064774" cy="425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594852"/>
            <a:ext cx="48006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কোষটি কোথায় পাওয়া যায়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592394"/>
            <a:ext cx="35052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কোষটির নাম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594852"/>
            <a:ext cx="41148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কোষটির কয়টি অংশ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Bracket 5"/>
          <p:cNvSpPr/>
          <p:nvPr/>
        </p:nvSpPr>
        <p:spPr>
          <a:xfrm>
            <a:off x="5181600" y="1600200"/>
            <a:ext cx="381000" cy="1295400"/>
          </a:xfrm>
          <a:prstGeom prst="rightBracket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ket 11"/>
          <p:cNvSpPr/>
          <p:nvPr/>
        </p:nvSpPr>
        <p:spPr>
          <a:xfrm>
            <a:off x="5188974" y="3048000"/>
            <a:ext cx="373626" cy="2286000"/>
          </a:xfrm>
          <a:prstGeom prst="rightBracket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67" b="62274"/>
          <a:stretch/>
        </p:blipFill>
        <p:spPr bwMode="auto">
          <a:xfrm>
            <a:off x="3592460" y="1600200"/>
            <a:ext cx="1779640" cy="12179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72150" y="1955512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কোষদেহ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594852"/>
            <a:ext cx="4160274" cy="58477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নিউরনের প্রধান অংশ কোনটি ? 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6649" y="3898611"/>
            <a:ext cx="192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প্রলম্বিত অংশ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6811" y="5690546"/>
            <a:ext cx="1455789" cy="584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কোষদেহ  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1"/>
          <a:stretch/>
        </p:blipFill>
        <p:spPr bwMode="auto">
          <a:xfrm>
            <a:off x="1600200" y="1257300"/>
            <a:ext cx="5791200" cy="4229100"/>
          </a:xfrm>
          <a:prstGeom prst="rect">
            <a:avLst/>
          </a:prstGeom>
          <a:solidFill>
            <a:srgbClr val="00B050"/>
          </a:solidFill>
          <a:extLst/>
        </p:spPr>
      </p:pic>
      <p:sp>
        <p:nvSpPr>
          <p:cNvPr id="18" name="TextBox 17"/>
          <p:cNvSpPr txBox="1"/>
          <p:nvPr/>
        </p:nvSpPr>
        <p:spPr>
          <a:xfrm>
            <a:off x="1226574" y="381000"/>
            <a:ext cx="6858000" cy="58477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চিত্রের সব কোষদেহগুলো কী একই আকৃতির ? 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0" y="5518355"/>
            <a:ext cx="1600200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নক্ষত্রাকার  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2400" y="5613053"/>
            <a:ext cx="1600200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ডিম্বাকার  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57900" y="5627801"/>
            <a:ext cx="1447800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গোলাকার  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12" grpId="0" animBg="1"/>
      <p:bldP spid="12" grpId="1" animBg="1"/>
      <p:bldP spid="7" grpId="0"/>
      <p:bldP spid="7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458200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প্রলম্বিত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কোষদেহ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প্রশাখাকে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প্রলম্বিত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প্রলম্বিত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যথা-১)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অ্যাক্সন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২)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ডেনড্রন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3657600" cy="452431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অ্যাক্সনঃ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কোষদেহ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অ্যাক্সন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অ্যাক্সনের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কোষদেহ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হয়।সাধারণত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নিউরণে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একটিমাত্র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অ্যাক্সন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33795" y="2540024"/>
            <a:ext cx="52032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791200" y="2895600"/>
            <a:ext cx="8382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591299" y="2847563"/>
            <a:ext cx="38101" cy="2867437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24499" y="5715000"/>
            <a:ext cx="10668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Arrow 14"/>
          <p:cNvSpPr/>
          <p:nvPr/>
        </p:nvSpPr>
        <p:spPr>
          <a:xfrm>
            <a:off x="6684818" y="3558231"/>
            <a:ext cx="727364" cy="433182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13073" y="3432338"/>
            <a:ext cx="1447800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অ্যাক্সন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5521899" y="3139950"/>
            <a:ext cx="1333501" cy="228600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0" y="2847563"/>
            <a:ext cx="2479964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র‌্যানভিয়ারের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5349582" y="4061189"/>
            <a:ext cx="1771650" cy="392921"/>
          </a:xfrm>
          <a:prstGeom prst="lef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8500" y="4117102"/>
            <a:ext cx="1981200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মায়োলিন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সিথ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02824" y="3018723"/>
            <a:ext cx="438149" cy="386359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4050797"/>
            <a:ext cx="568897" cy="40331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710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5" grpId="1" animBg="1"/>
      <p:bldP spid="18" grpId="0" animBg="1"/>
      <p:bldP spid="18" grpId="1" animBg="1"/>
      <p:bldP spid="20" grpId="0" animBg="1"/>
      <p:bldP spid="20" grpId="1" animBg="1"/>
      <p:bldP spid="6" grpId="0" animBg="1"/>
      <p:bldP spid="8" grpId="0" animBg="1"/>
      <p:bldP spid="8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5181600"/>
            <a:ext cx="3962400" cy="76944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সাইন্যাপস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neuron_culture_800p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6299"/>
            <a:ext cx="6308014" cy="49991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495800" y="1066800"/>
            <a:ext cx="381000" cy="381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29200" y="2057400"/>
            <a:ext cx="381000" cy="381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00400" y="3048000"/>
            <a:ext cx="381000" cy="381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33800" y="3560620"/>
            <a:ext cx="381000" cy="3255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58000" y="1219200"/>
            <a:ext cx="381000" cy="381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62600" y="3276600"/>
            <a:ext cx="381000" cy="381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00200" y="457200"/>
            <a:ext cx="381000" cy="381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1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14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2" name="Picture 6" descr="C:\Users\User\Desktop\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2971800" cy="485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81200" y="591235"/>
            <a:ext cx="52578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চিহ্নিত অংশগুলো কোথা থেকে উৎপন্ন হয়েছে ?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Brace 4"/>
          <p:cNvSpPr/>
          <p:nvPr/>
        </p:nvSpPr>
        <p:spPr>
          <a:xfrm rot="20665332">
            <a:off x="4800600" y="1681316"/>
            <a:ext cx="738648" cy="15240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3" name="Picture 7" descr="C:\Users\User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47" y="1905000"/>
            <a:ext cx="5429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Brace 12"/>
          <p:cNvSpPr/>
          <p:nvPr/>
        </p:nvSpPr>
        <p:spPr>
          <a:xfrm rot="19815127">
            <a:off x="4236173" y="3605471"/>
            <a:ext cx="548321" cy="1699203"/>
          </a:xfrm>
          <a:prstGeom prst="rightBrace">
            <a:avLst>
              <a:gd name="adj1" fmla="val 8333"/>
              <a:gd name="adj2" fmla="val 49783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7" descr="C:\Users\User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2" y="3889272"/>
            <a:ext cx="5429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80632" y="593787"/>
            <a:ext cx="5563167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কোষদেহ থেকে উৎপন্ন শাখা-প্রশাখাকে কী বলে?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56619" y="622567"/>
            <a:ext cx="54102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 কত ধরনের প্রলম্বিত অংশ দেখতে পাচ্ছ  ?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0924" y="5962824"/>
            <a:ext cx="17526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প্রলম্বিত অংশ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Brace 17"/>
          <p:cNvSpPr/>
          <p:nvPr/>
        </p:nvSpPr>
        <p:spPr>
          <a:xfrm rot="19815127">
            <a:off x="4003648" y="3087018"/>
            <a:ext cx="622549" cy="2356980"/>
          </a:xfrm>
          <a:prstGeom prst="rightBrace">
            <a:avLst>
              <a:gd name="adj1" fmla="val 8333"/>
              <a:gd name="adj2" fmla="val 49783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75155" y="659437"/>
            <a:ext cx="372535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চিহ্নিত অংশটি দেখতে কীসের মত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95454" y="650478"/>
            <a:ext cx="282815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চিহ্নিত অংশটির নাম কী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7" descr="C:\Users\User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19" y="3692427"/>
            <a:ext cx="5429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689477" y="659437"/>
            <a:ext cx="439712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একটি নিউরনে কয়টি অ্যাক্সন দেখতে পাচ্ছ 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78135" y="680127"/>
            <a:ext cx="5226566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 অংশটি কার চারিদিক থেকে উৎপন্ন হয়েছে   ?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95454" y="624595"/>
            <a:ext cx="304477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উৎপন্ন শাখা-প্রশাখার নাম কী?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ight Brace 24"/>
          <p:cNvSpPr/>
          <p:nvPr/>
        </p:nvSpPr>
        <p:spPr>
          <a:xfrm rot="19815127">
            <a:off x="4699497" y="1375749"/>
            <a:ext cx="622549" cy="1810976"/>
          </a:xfrm>
          <a:prstGeom prst="rightBrace">
            <a:avLst>
              <a:gd name="adj1" fmla="val 8333"/>
              <a:gd name="adj2" fmla="val 49783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7" descr="C:\Users\User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7390">
            <a:off x="5443537" y="1528762"/>
            <a:ext cx="5429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153669" y="5937905"/>
            <a:ext cx="3468739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উৎপন্ন শাখা প্রশাখার নাম 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ডেনড্রন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77520" y="5937905"/>
            <a:ext cx="4369389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ডেনড্রন থেকে উৎপন্ন শাখার নাম </a:t>
            </a:r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ডেনড্রাইট </a:t>
            </a:r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5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9070">
            <a:off x="1278561" y="422087"/>
            <a:ext cx="2191672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06927">
            <a:off x="4887911" y="2477843"/>
            <a:ext cx="2183918" cy="43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>
            <a:off x="3908323" y="3711864"/>
            <a:ext cx="511277" cy="48981"/>
          </a:xfrm>
          <a:custGeom>
            <a:avLst/>
            <a:gdLst>
              <a:gd name="connsiteX0" fmla="*/ 0 w 238721"/>
              <a:gd name="connsiteY0" fmla="*/ 34226 h 48981"/>
              <a:gd name="connsiteX1" fmla="*/ 206477 w 238721"/>
              <a:gd name="connsiteY1" fmla="*/ 19478 h 48981"/>
              <a:gd name="connsiteX2" fmla="*/ 162232 w 238721"/>
              <a:gd name="connsiteY2" fmla="*/ 4730 h 48981"/>
              <a:gd name="connsiteX3" fmla="*/ 206477 w 238721"/>
              <a:gd name="connsiteY3" fmla="*/ 34226 h 48981"/>
              <a:gd name="connsiteX4" fmla="*/ 132735 w 238721"/>
              <a:gd name="connsiteY4" fmla="*/ 48975 h 48981"/>
              <a:gd name="connsiteX5" fmla="*/ 235974 w 238721"/>
              <a:gd name="connsiteY5" fmla="*/ 34226 h 48981"/>
              <a:gd name="connsiteX6" fmla="*/ 191729 w 238721"/>
              <a:gd name="connsiteY6" fmla="*/ 19478 h 48981"/>
              <a:gd name="connsiteX7" fmla="*/ 221225 w 238721"/>
              <a:gd name="connsiteY7" fmla="*/ 34226 h 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721" h="48981">
                <a:moveTo>
                  <a:pt x="0" y="34226"/>
                </a:moveTo>
                <a:cubicBezTo>
                  <a:pt x="68826" y="29310"/>
                  <a:pt x="138589" y="31821"/>
                  <a:pt x="206477" y="19478"/>
                </a:cubicBezTo>
                <a:cubicBezTo>
                  <a:pt x="221772" y="16697"/>
                  <a:pt x="162232" y="-10816"/>
                  <a:pt x="162232" y="4730"/>
                </a:cubicBezTo>
                <a:cubicBezTo>
                  <a:pt x="162232" y="22455"/>
                  <a:pt x="191729" y="24394"/>
                  <a:pt x="206477" y="34226"/>
                </a:cubicBezTo>
                <a:cubicBezTo>
                  <a:pt x="181896" y="39142"/>
                  <a:pt x="107668" y="48975"/>
                  <a:pt x="132735" y="48975"/>
                </a:cubicBezTo>
                <a:cubicBezTo>
                  <a:pt x="167497" y="48975"/>
                  <a:pt x="204882" y="49772"/>
                  <a:pt x="235974" y="34226"/>
                </a:cubicBezTo>
                <a:cubicBezTo>
                  <a:pt x="249879" y="27274"/>
                  <a:pt x="207275" y="19478"/>
                  <a:pt x="191729" y="19478"/>
                </a:cubicBezTo>
                <a:cubicBezTo>
                  <a:pt x="180736" y="19478"/>
                  <a:pt x="211393" y="29310"/>
                  <a:pt x="221225" y="34226"/>
                </a:cubicBezTo>
              </a:path>
            </a:pathLst>
          </a:custGeom>
          <a:ln w="38100">
            <a:solidFill>
              <a:srgbClr val="DFC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908322" y="3886200"/>
            <a:ext cx="511277" cy="48981"/>
          </a:xfrm>
          <a:custGeom>
            <a:avLst/>
            <a:gdLst>
              <a:gd name="connsiteX0" fmla="*/ 0 w 238721"/>
              <a:gd name="connsiteY0" fmla="*/ 34226 h 48981"/>
              <a:gd name="connsiteX1" fmla="*/ 206477 w 238721"/>
              <a:gd name="connsiteY1" fmla="*/ 19478 h 48981"/>
              <a:gd name="connsiteX2" fmla="*/ 162232 w 238721"/>
              <a:gd name="connsiteY2" fmla="*/ 4730 h 48981"/>
              <a:gd name="connsiteX3" fmla="*/ 206477 w 238721"/>
              <a:gd name="connsiteY3" fmla="*/ 34226 h 48981"/>
              <a:gd name="connsiteX4" fmla="*/ 132735 w 238721"/>
              <a:gd name="connsiteY4" fmla="*/ 48975 h 48981"/>
              <a:gd name="connsiteX5" fmla="*/ 235974 w 238721"/>
              <a:gd name="connsiteY5" fmla="*/ 34226 h 48981"/>
              <a:gd name="connsiteX6" fmla="*/ 191729 w 238721"/>
              <a:gd name="connsiteY6" fmla="*/ 19478 h 48981"/>
              <a:gd name="connsiteX7" fmla="*/ 221225 w 238721"/>
              <a:gd name="connsiteY7" fmla="*/ 34226 h 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721" h="48981">
                <a:moveTo>
                  <a:pt x="0" y="34226"/>
                </a:moveTo>
                <a:cubicBezTo>
                  <a:pt x="68826" y="29310"/>
                  <a:pt x="138589" y="31821"/>
                  <a:pt x="206477" y="19478"/>
                </a:cubicBezTo>
                <a:cubicBezTo>
                  <a:pt x="221772" y="16697"/>
                  <a:pt x="162232" y="-10816"/>
                  <a:pt x="162232" y="4730"/>
                </a:cubicBezTo>
                <a:cubicBezTo>
                  <a:pt x="162232" y="22455"/>
                  <a:pt x="191729" y="24394"/>
                  <a:pt x="206477" y="34226"/>
                </a:cubicBezTo>
                <a:cubicBezTo>
                  <a:pt x="181896" y="39142"/>
                  <a:pt x="107668" y="48975"/>
                  <a:pt x="132735" y="48975"/>
                </a:cubicBezTo>
                <a:cubicBezTo>
                  <a:pt x="167497" y="48975"/>
                  <a:pt x="204882" y="49772"/>
                  <a:pt x="235974" y="34226"/>
                </a:cubicBezTo>
                <a:cubicBezTo>
                  <a:pt x="249879" y="27274"/>
                  <a:pt x="207275" y="19478"/>
                  <a:pt x="191729" y="19478"/>
                </a:cubicBezTo>
                <a:cubicBezTo>
                  <a:pt x="180736" y="19478"/>
                  <a:pt x="211393" y="29310"/>
                  <a:pt x="221225" y="34226"/>
                </a:cubicBezTo>
              </a:path>
            </a:pathLst>
          </a:custGeom>
          <a:ln w="38100">
            <a:solidFill>
              <a:srgbClr val="DFC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975319" y="3657600"/>
            <a:ext cx="533400" cy="457200"/>
          </a:xfrm>
          <a:prstGeom prst="rect">
            <a:avLst/>
          </a:prstGeom>
          <a:noFill/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586977" y="533400"/>
            <a:ext cx="2392893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কী দেখছ 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20760" y="5501148"/>
            <a:ext cx="54864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দুটি ভিন্ন স্নায়ুকোষের মিলনস্থল 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সিন্যাপস 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2" descr="C:\Users\User\Desktop\nurve\neuro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456247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C:\Users\User\Desktop\nurve\neuro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63" y="2815428"/>
            <a:ext cx="4562475" cy="3276600"/>
          </a:xfrm>
          <a:prstGeom prst="rect">
            <a:avLst/>
          </a:prstGeom>
          <a:solidFill>
            <a:schemeClr val="accent6">
              <a:lumMod val="50000"/>
            </a:schemeClr>
          </a:solidFill>
          <a:extLst/>
        </p:spPr>
      </p:pic>
      <p:pic>
        <p:nvPicPr>
          <p:cNvPr id="47" name="Picture 2" descr="C:\Users\User\Desktop\nurve\neuro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4324">
            <a:off x="-1049691" y="1541345"/>
            <a:ext cx="5126313" cy="3276600"/>
          </a:xfrm>
          <a:prstGeom prst="rect">
            <a:avLst/>
          </a:prstGeom>
          <a:solidFill>
            <a:schemeClr val="accent6">
              <a:lumMod val="50000"/>
            </a:schemeClr>
          </a:solidFill>
          <a:extLst/>
        </p:spPr>
      </p:pic>
      <p:sp>
        <p:nvSpPr>
          <p:cNvPr id="48" name="TextBox 47"/>
          <p:cNvSpPr txBox="1"/>
          <p:nvPr/>
        </p:nvSpPr>
        <p:spPr>
          <a:xfrm>
            <a:off x="462990" y="5349236"/>
            <a:ext cx="548640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সিন্যাপস এর মাধ্যমেই স্নায়ু তাড়না এক স্নায়ুকোষ থেকে অন্য স্নায়ুকোষে যায়  ।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1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5" grpId="0" animBg="1"/>
      <p:bldP spid="5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6" grpId="0" animBg="1"/>
      <p:bldP spid="6" grpId="1" animBg="1"/>
      <p:bldP spid="18" grpId="0" animBg="1"/>
      <p:bldP spid="18" grpId="1" animBg="1"/>
      <p:bldP spid="18" grpId="2" animBg="1"/>
      <p:bldP spid="7" grpId="0" animBg="1"/>
      <p:bldP spid="7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8" grpId="0" animBg="1"/>
      <p:bldP spid="28" grpId="1" animBg="1"/>
      <p:bldP spid="30" grpId="0" animBg="1"/>
      <p:bldP spid="30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2" grpId="2" animBg="1"/>
      <p:bldP spid="43" grpId="0" animBg="1"/>
      <p:bldP spid="44" grpId="0" animBg="1"/>
      <p:bldP spid="44" grpId="1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4564" y="27660600"/>
            <a:ext cx="8698173" cy="1371600"/>
          </a:xfrm>
          <a:solidFill>
            <a:srgbClr val="CC3399"/>
          </a:solidFill>
        </p:spPr>
        <p:txBody>
          <a:bodyPr>
            <a:normAutofit/>
          </a:bodyPr>
          <a:lstStyle/>
          <a:p>
            <a:pPr algn="ctr"/>
            <a:r>
              <a:rPr lang="bn-BD" sz="66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স্নায়ুকোষ বা নিউরনের কাজঃ</a:t>
            </a:r>
            <a:endParaRPr lang="en-US" sz="66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371600"/>
            <a:ext cx="8839200" cy="563231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উদ্দীপনা বহন করা।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প্রাণিদেহের ভিতরের ও ভিতরের পরিবেশের সাথে সংযোগ রক্ষা করা।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প্রাণিদেহের বিভিন্ন অঙ্গের মধ্যে কাজের সমন্বয় সাধন করা।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মস্তিষ্কে স্মৃতিধারণ করা।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 করা ও বিভিন্ন কাজের নির্দেশ দেওয়া এবং পরিচালনা করা। </a:t>
            </a:r>
          </a:p>
          <a:p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76200"/>
            <a:ext cx="8610600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স্নায়ুকোষ বা নিউরনের কাজঃ 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1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152400"/>
            <a:ext cx="8786884" cy="186204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115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716" y="2133600"/>
            <a:ext cx="8786884" cy="203132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ক-দলঃ</a:t>
            </a:r>
          </a:p>
          <a:p>
            <a:pPr algn="ctr"/>
            <a:r>
              <a:rPr lang="bn-BD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স্নায়ু তন্ত্রের কাজ গুলো লিখ।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534" y="4506036"/>
            <a:ext cx="8786884" cy="286232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খ-দলঃ</a:t>
            </a:r>
          </a:p>
          <a:p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স্নায়ুকোষ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নিউরনের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চিহ্নিতকরণসহ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40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17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782" y="304800"/>
            <a:ext cx="1905000" cy="7694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1" name="Picture 5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11117"/>
            <a:ext cx="2203653" cy="4429124"/>
          </a:xfrm>
          <a:prstGeom prst="rect">
            <a:avLst/>
          </a:prstGeom>
          <a:solidFill>
            <a:schemeClr val="accent4">
              <a:lumMod val="75000"/>
            </a:schemeClr>
          </a:solidFill>
          <a:extLst/>
        </p:spPr>
      </p:pic>
      <p:sp>
        <p:nvSpPr>
          <p:cNvPr id="6" name="TextBox 5"/>
          <p:cNvSpPr txBox="1"/>
          <p:nvPr/>
        </p:nvSpPr>
        <p:spPr>
          <a:xfrm>
            <a:off x="3083640" y="2971800"/>
            <a:ext cx="5721147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কোষটি কোথায় দেখতে পাওয়া যায় ?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295032" y="2971800"/>
            <a:ext cx="5104174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অংশটি কী কী আকৃতির হতে পারে ?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3278443" y="2679412"/>
            <a:ext cx="5331539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কোন অংশটি সবচেয়ে লম্বা?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2961963" y="2387025"/>
            <a:ext cx="548151" cy="5847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A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>
            <a:stCxn id="11" idx="3"/>
          </p:cNvCxnSpPr>
          <p:nvPr/>
        </p:nvCxnSpPr>
        <p:spPr>
          <a:xfrm flipH="1">
            <a:off x="1940026" y="2679413"/>
            <a:ext cx="102193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flipH="1">
            <a:off x="3535303" y="3501396"/>
            <a:ext cx="1798079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কোষদেহ 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6285881" y="3501395"/>
            <a:ext cx="1798079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ডেনড্রাইট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3535303" y="4355368"/>
            <a:ext cx="1798078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ডেনড্রন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6285881" y="4309321"/>
            <a:ext cx="1839866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অ্যাক্সন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3799545" y="1273052"/>
            <a:ext cx="2541032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2 . </a:t>
            </a:r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কোষটি-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3480623" y="4766316"/>
            <a:ext cx="1798079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.I</a:t>
            </a:r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,II</a:t>
            </a:r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6935423" y="4763622"/>
            <a:ext cx="1798079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.I ,III</a:t>
            </a:r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3526093" y="5499067"/>
            <a:ext cx="1798078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II, III</a:t>
            </a:r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6893636" y="5487111"/>
            <a:ext cx="1839866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I,II ,III</a:t>
            </a:r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799545" y="1908190"/>
            <a:ext cx="2907892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উদ্দীপনা বহন করে  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3784798" y="2534264"/>
            <a:ext cx="3665614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স্নায়ুতন্ত্রের গঠন ওকাজের একক  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3757757" y="3258490"/>
            <a:ext cx="3365092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মানবদেহের দীর্ঘতম কোষ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3494745" y="3966864"/>
            <a:ext cx="244825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3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 animBg="1"/>
      <p:bldP spid="13" grpId="1" animBg="1"/>
      <p:bldP spid="14" grpId="0" animBg="1"/>
      <p:bldP spid="14" grpId="1" animBg="1"/>
      <p:bldP spid="11" grpId="0" animBg="1"/>
      <p:bldP spid="11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3" grpId="2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6553200" cy="714041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কাজঃ</a:t>
            </a:r>
          </a:p>
          <a:p>
            <a:endParaRPr lang="bn-BD" sz="54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54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54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54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কোষটি অংকন ক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এবং এর ২ টি প্রধান   কাজ বর্ণনা কর।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neuron 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05000"/>
            <a:ext cx="579782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4767352"/>
            <a:ext cx="8382000" cy="186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15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BD" sz="115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115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57400"/>
            <a:ext cx="4648200" cy="309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876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809298"/>
            <a:ext cx="4886325" cy="204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AvRv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</a:t>
            </a:r>
            <a:endParaRPr lang="bn-BD" sz="371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knx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vjq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241678"/>
            <a:ext cx="5114925" cy="44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7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8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133600"/>
            <a:ext cx="815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শ্রেণীঃ অষ্টম </a:t>
            </a:r>
          </a:p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বিজ্ঞান </a:t>
            </a:r>
          </a:p>
          <a:p>
            <a:pPr algn="ctr"/>
            <a:r>
              <a:rPr lang="bn-BD" sz="4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অধ্যায়ঃ পঞ্চম (সমন্বয় ও নিঃসরণ)</a:t>
            </a:r>
          </a:p>
          <a:p>
            <a:pPr algn="ctr"/>
            <a:r>
              <a:rPr lang="bn-BD" sz="4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পাঠঃ ৪ ও ৫  </a:t>
            </a:r>
          </a:p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9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2133600" y="457200"/>
            <a:ext cx="4953000" cy="1143000"/>
          </a:xfrm>
          <a:prstGeom prst="plaqu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শিখণফল </a:t>
            </a:r>
            <a:endParaRPr lang="en-US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941237" y="2349603"/>
            <a:ext cx="1209719" cy="622197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920496" y="3347949"/>
            <a:ext cx="1251203" cy="614451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840045" y="4648200"/>
            <a:ext cx="1289302" cy="609600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99" y="2340114"/>
            <a:ext cx="59055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স্নায়ু তন্ত্র কী তা বলতে পারবে।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2546" y="3219271"/>
            <a:ext cx="5891853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স্নায়ুতন্ত্রের অংশগুলো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এবং এর বিভিন্ন অংশ সনাক্ত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0032" y="4495800"/>
            <a:ext cx="5361467" cy="144655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স্নায়ুকোষ বা নিউরনের কাজ কী তা ব্যাখ্যা করতে পারবে । </a:t>
            </a:r>
          </a:p>
        </p:txBody>
      </p:sp>
    </p:spTree>
    <p:extLst>
      <p:ext uri="{BB962C8B-B14F-4D97-AF65-F5344CB8AC3E}">
        <p14:creationId xmlns:p14="http://schemas.microsoft.com/office/powerpoint/2010/main" val="284498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11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7924800" y="3429000"/>
            <a:ext cx="457200" cy="228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rain-neuron.gif"/>
          <p:cNvPicPr>
            <a:picLocks noChangeAspect="1"/>
          </p:cNvPicPr>
          <p:nvPr/>
        </p:nvPicPr>
        <p:blipFill>
          <a:blip r:embed="rId2"/>
          <a:srcRect r="4889"/>
          <a:stretch>
            <a:fillRect/>
          </a:stretch>
        </p:blipFill>
        <p:spPr>
          <a:xfrm>
            <a:off x="457200" y="381000"/>
            <a:ext cx="8153400" cy="6139322"/>
          </a:xfrm>
          <a:prstGeom prst="rect">
            <a:avLst/>
          </a:prstGeom>
          <a:ln>
            <a:solidFill>
              <a:srgbClr val="00482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724400" y="533400"/>
            <a:ext cx="3429000" cy="381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81800" y="1219200"/>
            <a:ext cx="1447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0" y="1143000"/>
            <a:ext cx="12192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ডেনড্রাইট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1905000"/>
            <a:ext cx="685800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22199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4200" y="2209800"/>
            <a:ext cx="1066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0" y="2286000"/>
            <a:ext cx="18288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সাইটোপ্লাজম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76654" y="3048000"/>
            <a:ext cx="1219200" cy="685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58000" y="3048000"/>
            <a:ext cx="1828800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মায়োলিন সিথ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14800" y="2362200"/>
            <a:ext cx="228600" cy="152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4019550" y="2359674"/>
            <a:ext cx="1588" cy="419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3352800" y="2057400"/>
            <a:ext cx="3276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58000" y="1915180"/>
            <a:ext cx="16002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19200" y="5181600"/>
            <a:ext cx="685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600200" y="5638800"/>
            <a:ext cx="990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219200" y="5065693"/>
            <a:ext cx="83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400" y="5791200"/>
            <a:ext cx="20574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র‌্যানভিয়ারের পর্ব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00" y="838200"/>
            <a:ext cx="381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934200" y="3505200"/>
            <a:ext cx="990600" cy="152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5524500" y="3467100"/>
            <a:ext cx="6172200" cy="1588"/>
          </a:xfrm>
          <a:prstGeom prst="line">
            <a:avLst/>
          </a:prstGeom>
          <a:ln w="57150">
            <a:solidFill>
              <a:srgbClr val="0048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924800" y="609600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153400" y="1219200"/>
            <a:ext cx="401782" cy="304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001000" y="2611582"/>
            <a:ext cx="228600" cy="228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537854" y="2057400"/>
            <a:ext cx="152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54182" y="2230582"/>
            <a:ext cx="13716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কোষদেহ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56164" y="5715000"/>
            <a:ext cx="1524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870363" y="5105400"/>
            <a:ext cx="131617" cy="609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219200" y="5105400"/>
            <a:ext cx="8382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আক্সন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13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 animBg="1"/>
      <p:bldP spid="15" grpId="0" animBg="1"/>
      <p:bldP spid="23" grpId="0" animBg="1"/>
      <p:bldP spid="26" grpId="0"/>
      <p:bldP spid="27" grpId="0" animBg="1"/>
      <p:bldP spid="35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24000" y="1143000"/>
            <a:ext cx="5715000" cy="16764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033380" y="2822944"/>
            <a:ext cx="2696240" cy="137160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685800" y="4098850"/>
            <a:ext cx="7924800" cy="2149549"/>
          </a:xfrm>
          <a:prstGeom prst="left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স্নায়ুকোষ বা নিউরন 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Program Files\Microsoft Office\MEDIA\OFFICE14\Bullets\BD10253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22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92" y="762000"/>
            <a:ext cx="3264408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1Righ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7099" y="1409702"/>
            <a:ext cx="6553202" cy="4343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127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62200"/>
            <a:ext cx="8839200" cy="452431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প্রাণিদেহের যে তন্ত্র দেহের বিভিন্ন অঙ্গের সংযোগ রক্ষা করে , বিভিন্ন জৈবিক কার্যাবলীর সমন্বয় সাধন করে এবং উদ্দীপনায় সাড়া দিয়ে উপযুক্ত প্রতিবেদন সৃষ্টি করার মাধ্যমে পরিবেশের সাথে সম্পর্ক রক্ষা করে তাকে স্নায়ু তন্ত্র বলে। </a:t>
            </a:r>
            <a:endParaRPr lang="en-US" sz="48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28800" y="533400"/>
            <a:ext cx="4648200" cy="15696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স্নায়ু তন্ত্র 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68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2057400" y="3902122"/>
            <a:ext cx="5029200" cy="990600"/>
          </a:xfrm>
          <a:prstGeom prst="plaqu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স্নায়ুকোষ বা নিউরন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421" y="5257800"/>
            <a:ext cx="8814179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“স্নায়ুতন্ত্রের গঠন ও কার্যকরী একককে স্নায়ুকোষ বা নিউরন বলে”। নিউরন মানবদেহের দীর্ঘতম কোষ 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brain-neuron.gif"/>
          <p:cNvPicPr>
            <a:picLocks noChangeAspect="1"/>
          </p:cNvPicPr>
          <p:nvPr/>
        </p:nvPicPr>
        <p:blipFill>
          <a:blip r:embed="rId2"/>
          <a:srcRect r="4889"/>
          <a:stretch>
            <a:fillRect/>
          </a:stretch>
        </p:blipFill>
        <p:spPr>
          <a:xfrm>
            <a:off x="456406" y="354445"/>
            <a:ext cx="8153400" cy="3182599"/>
          </a:xfrm>
          <a:prstGeom prst="rect">
            <a:avLst/>
          </a:prstGeom>
          <a:solidFill>
            <a:srgbClr val="00B050"/>
          </a:solidFill>
          <a:ln>
            <a:solidFill>
              <a:srgbClr val="004821"/>
            </a:solidFill>
          </a:ln>
        </p:spPr>
      </p:pic>
    </p:spTree>
    <p:extLst>
      <p:ext uri="{BB962C8B-B14F-4D97-AF65-F5344CB8AC3E}">
        <p14:creationId xmlns:p14="http://schemas.microsoft.com/office/powerpoint/2010/main" val="26929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977</TotalTime>
  <Words>592</Words>
  <Application>Microsoft Office PowerPoint</Application>
  <PresentationFormat>On-screen Show (4:3)</PresentationFormat>
  <Paragraphs>113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NikoshBAN</vt:lpstr>
      <vt:lpstr>SutonnyMJ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স্নায়ুকোষ বা নিউরনের কাজঃ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abul</dc:title>
  <dc:creator>abul;SRDL ABUL KALAM</dc:creator>
  <cp:lastModifiedBy>SRDL ABUL KALAM</cp:lastModifiedBy>
  <cp:revision>124</cp:revision>
  <dcterms:created xsi:type="dcterms:W3CDTF">2006-08-16T00:00:00Z</dcterms:created>
  <dcterms:modified xsi:type="dcterms:W3CDTF">2020-02-24T05:35:35Z</dcterms:modified>
</cp:coreProperties>
</file>