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9" r:id="rId4"/>
    <p:sldId id="265" r:id="rId5"/>
    <p:sldId id="261" r:id="rId6"/>
    <p:sldId id="262" r:id="rId7"/>
    <p:sldId id="266" r:id="rId8"/>
    <p:sldId id="267" r:id="rId9"/>
    <p:sldId id="275" r:id="rId10"/>
    <p:sldId id="268" r:id="rId11"/>
    <p:sldId id="271" r:id="rId12"/>
    <p:sldId id="264" r:id="rId13"/>
    <p:sldId id="277" r:id="rId14"/>
    <p:sldId id="278" r:id="rId15"/>
    <p:sldId id="27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i-[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A207-8FA0-49CB-BF0A-C718D1078B91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2C5-DFEF-4D8B-9812-29807C4CD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6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91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2C5-DFEF-4D8B-9812-29807C4CDC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52612"/>
            <a:ext cx="6629400" cy="5005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6477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ক্লাসে 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14400"/>
            <a:ext cx="19050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14400"/>
            <a:ext cx="2600710" cy="2114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14400"/>
            <a:ext cx="3352800" cy="2154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46" y="3352800"/>
            <a:ext cx="2219853" cy="29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743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ভিডিওঃ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www.youtube.com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: right circular cone </a:t>
            </a:r>
            <a:r>
              <a:rPr lang="en-US" dirty="0" err="1" smtClean="0"/>
              <a:t>লিখতে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09600"/>
            <a:ext cx="37338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এসো ভিডিও টা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1150"/>
            <a:ext cx="8229600" cy="5257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bn-BD" sz="2000" b="1" dirty="0" smtClean="0"/>
              <a:t>কোনো সমকোণী ত্রিভূজের সমকোণসংলগ্ন একটি বাহুকে অক্ষ(</a:t>
            </a:r>
            <a:r>
              <a:rPr lang="en-US" sz="2000" b="1" dirty="0" smtClean="0"/>
              <a:t>axis)</a:t>
            </a:r>
            <a:r>
              <a:rPr lang="bn-BD" sz="2000" b="1" dirty="0" smtClean="0"/>
              <a:t>ধরে এর চতুর্দিকে ত্রিভূজটিকে একবার ঘুরিয়ে আনলে যে ঘনবস্তু উৎপন্ন হয়, একে সমবৃত্তভূমিক কোনক বলা হয়।</a:t>
            </a:r>
            <a:endParaRPr lang="en-US" sz="2000" b="1" dirty="0" smtClean="0"/>
          </a:p>
          <a:p>
            <a:pPr marL="109728" indent="0">
              <a:buNone/>
            </a:pPr>
            <a:endParaRPr lang="bn-BD" sz="2800" b="0" dirty="0" smtClean="0">
              <a:ea typeface="Cambria Mat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800"/>
            <a:ext cx="2057400" cy="1143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</a:rPr>
              <a:t>সংজ্ঞা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67000"/>
            <a:ext cx="1123950" cy="1419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7250" y="3276600"/>
                <a:ext cx="4724400" cy="32274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/>
                  <a:t>কোনকের উচ্চতা = </a:t>
                </a:r>
                <a:r>
                  <a:rPr lang="en-US" sz="3200" b="1" dirty="0" smtClean="0"/>
                  <a:t>h</a:t>
                </a:r>
              </a:p>
              <a:p>
                <a:r>
                  <a:rPr lang="bn-BD" sz="3200" b="1" dirty="0" smtClean="0"/>
                  <a:t>ভূমির ব্যাসার্ধ </a:t>
                </a:r>
                <a:r>
                  <a:rPr lang="en-US" sz="3200" b="1" dirty="0" smtClean="0"/>
                  <a:t>= r</a:t>
                </a:r>
              </a:p>
              <a:p>
                <a:r>
                  <a:rPr lang="bn-BD" sz="3200" b="1" dirty="0" smtClean="0"/>
                  <a:t>এবং হেলানো উচ্চতা = </a:t>
                </a:r>
                <a:r>
                  <a:rPr lang="en-US" sz="3200" b="1" dirty="0" smtClean="0"/>
                  <a:t>l </a:t>
                </a:r>
                <a:r>
                  <a:rPr lang="bn-BD" sz="3200" b="1" dirty="0" smtClean="0"/>
                  <a:t>হলে</a:t>
                </a:r>
                <a:endParaRPr lang="en-US" sz="3200" b="1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𝒍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sz="3200" b="1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200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bn-BD" sz="3200" b="1" dirty="0" smtClean="0"/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𝜾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𝒉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200" b="1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dirty="0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3276600"/>
                <a:ext cx="4724400" cy="3227422"/>
              </a:xfrm>
              <a:prstGeom prst="rect">
                <a:avLst/>
              </a:prstGeom>
              <a:blipFill rotWithShape="1">
                <a:blip r:embed="rId3"/>
                <a:stretch>
                  <a:fillRect l="-2949" t="-1873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30601"/>
            <a:ext cx="2257425" cy="201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04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824" y="2133600"/>
            <a:ext cx="7267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/>
              <a:t>সমবৃত্তভূমিক কোনকের </a:t>
            </a:r>
            <a:r>
              <a:rPr lang="bn-BD" sz="3600" dirty="0" smtClean="0"/>
              <a:t>বক্রতলের</a:t>
            </a:r>
            <a:r>
              <a:rPr lang="en-US" sz="3600" dirty="0" smtClean="0"/>
              <a:t> </a:t>
            </a:r>
            <a:r>
              <a:rPr lang="bn-BD" sz="3600" dirty="0" smtClean="0"/>
              <a:t>ক্ষেত্রফলের </a:t>
            </a:r>
            <a:r>
              <a:rPr lang="bn-BD" sz="3600" dirty="0"/>
              <a:t>সূত্র = ১/২ </a:t>
            </a:r>
            <a:r>
              <a:rPr lang="en-US" sz="3600" dirty="0" smtClean="0"/>
              <a:t>(</a:t>
            </a:r>
            <a:r>
              <a:rPr lang="bn-BD" sz="3600" dirty="0" smtClean="0"/>
              <a:t>ভূমির </a:t>
            </a:r>
            <a:r>
              <a:rPr lang="bn-BD" sz="3600" dirty="0"/>
              <a:t>পরিধি×হেলানো উচ্চতা </a:t>
            </a:r>
            <a:r>
              <a:rPr lang="en-US" sz="3600" dirty="0" smtClean="0"/>
              <a:t>)     </a:t>
            </a:r>
            <a:r>
              <a:rPr lang="bn-BD" sz="3600" dirty="0" smtClean="0"/>
              <a:t>=</a:t>
            </a:r>
            <a:r>
              <a:rPr lang="bn-BD" sz="3600" dirty="0"/>
              <a:t>১/২×২</a:t>
            </a:r>
            <a:r>
              <a:rPr lang="en-US" sz="3600" dirty="0"/>
              <a:t>𝜋𝑟×𝑙=𝜋𝑟𝑙 </a:t>
            </a:r>
            <a:r>
              <a:rPr lang="bn-BD" sz="3600" dirty="0"/>
              <a:t>বর্গ একক।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87926"/>
            <a:ext cx="1447800" cy="143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552450"/>
            <a:ext cx="13335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0600" y="552450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/>
                  <a:t>এখানে ,</a:t>
                </a:r>
              </a:p>
              <a:p>
                <a:r>
                  <a:rPr lang="bn-BD" sz="4000" dirty="0" smtClean="0"/>
                  <a:t>ভূমির পরিধি = </a:t>
                </a:r>
                <a:r>
                  <a:rPr lang="en-US" sz="4000" dirty="0" smtClean="0"/>
                  <a:t>2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4000" b="0" i="1" smtClean="0">
                        <a:latin typeface="Cambria Math"/>
                        <a:ea typeface="Cambria Math"/>
                      </a:rPr>
                      <m:t>একক।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52450"/>
                <a:ext cx="6096000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3600" t="-7834" b="-19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4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514600"/>
                <a:ext cx="8229600" cy="2438400"/>
              </a:xfrm>
            </p:spPr>
            <p:txBody>
              <a:bodyPr>
                <a:normAutofit fontScale="90000"/>
              </a:bodyPr>
              <a:lstStyle/>
              <a:p>
                <a:pPr marL="571500" lvl="0" indent="-571500">
                  <a:buFont typeface="Wingdings" pitchFamily="2" charset="2"/>
                  <a:buChar char="Ø"/>
                </a:pPr>
                <a:r>
                  <a:rPr lang="en-US" dirty="0" smtClean="0">
                    <a:solidFill>
                      <a:prstClr val="black"/>
                    </a:solidFill>
                  </a:rPr>
                  <a:t/>
                </a:r>
                <a:br>
                  <a:rPr lang="en-US" dirty="0" smtClean="0">
                    <a:solidFill>
                      <a:prstClr val="black"/>
                    </a:solidFill>
                  </a:rPr>
                </a:br>
                <a:r>
                  <a:rPr lang="bn-BD" dirty="0" smtClean="0">
                    <a:solidFill>
                      <a:prstClr val="black"/>
                    </a:solidFill>
                  </a:rPr>
                  <a:t>সমবৃত্তভূমিক </a:t>
                </a:r>
                <a:r>
                  <a:rPr lang="bn-BD" dirty="0">
                    <a:solidFill>
                      <a:prstClr val="black"/>
                    </a:solidFill>
                  </a:rPr>
                  <a:t>কোনকের সমগ্রতলের ক্ষেত্রফলের সূত্র =বক্রতলের ক্ষেত্রফল + ভূমিতলের ক্ষেত্রফল=</a:t>
                </a:r>
                <a14:m>
                  <m:oMath xmlns:m="http://schemas.openxmlformats.org/officeDocument/2006/math">
                    <m:r>
                      <a:rPr lang="bn-BD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𝑟𝑙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bn-BD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b="1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একক</m:t>
                    </m:r>
                    <m:r>
                      <a:rPr lang="bn-BD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।</m:t>
                    </m:r>
                  </m:oMath>
                </a14:m>
                <a:r>
                  <a:rPr lang="bn-BD" dirty="0"/>
                  <a:t/>
                </a:r>
                <a:br>
                  <a:rPr lang="bn-BD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514600"/>
                <a:ext cx="8229600" cy="2438400"/>
              </a:xfrm>
              <a:blipFill rotWithShape="1">
                <a:blip r:embed="rId2"/>
                <a:stretch>
                  <a:fillRect l="-2444" t="-2575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1333500" cy="1485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43000" y="838200"/>
                <a:ext cx="563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v"/>
                </a:pPr>
                <a:r>
                  <a:rPr lang="bn-BD" sz="3600" dirty="0" smtClean="0"/>
                  <a:t>এখানে,</a:t>
                </a:r>
              </a:p>
              <a:p>
                <a:r>
                  <a:rPr lang="bn-BD" sz="3600" dirty="0" smtClean="0"/>
                  <a:t>বক্রতলের ক্ষেত্রফল =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𝑟𝑙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বর্গ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b="0" i="1" smtClean="0">
                        <a:latin typeface="Cambria Math"/>
                        <a:ea typeface="Cambria Math"/>
                      </a:rPr>
                      <m:t>একক।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38200"/>
                <a:ext cx="56388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351" t="-7653" b="-1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86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সমবৃত্তভূমিক কোনকের বক্রতলের  আয়তনের সূত্র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১</m:t>
                        </m:r>
                      </m:num>
                      <m:den>
                        <m:r>
                          <a:rPr lang="bn-BD" sz="3600" i="1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৩</m:t>
                        </m:r>
                      </m:den>
                    </m:f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ভূমির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উচ</m:t>
                    </m:r>
                  </m:oMath>
                </a14:m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চতা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১</m:t>
                        </m:r>
                      </m:num>
                      <m:den>
                        <m: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+mj-ea"/>
                          </a:rPr>
                          <m:t>৩</m:t>
                        </m:r>
                      </m:den>
                    </m:f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bn-BD" sz="36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bn-BD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ea typeface="+mj-ea"/>
                  </a:rPr>
                  <a:t>h</a:t>
                </a:r>
                <a:r>
                  <a:rPr lang="bn-BD" sz="3600" dirty="0">
                    <a:solidFill>
                      <a:prstClr val="black"/>
                    </a:solidFill>
                    <a:ea typeface="+mj-ea"/>
                  </a:rPr>
                  <a:t> ঘন একক।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828800" marR="0" lvl="6" indent="-228600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/>
            </a:r>
            <a:b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/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5839640" cy="2172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86200"/>
            <a:ext cx="16954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2514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41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9675" y="266851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সূত্রগুলো খাতায় লিখ।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58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88"/>
            <a:ext cx="8534400" cy="709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5300" y="685800"/>
            <a:ext cx="1752600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8194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8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05000"/>
            <a:ext cx="50800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9525"/>
            <a:ext cx="1675459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495329" y="2057400"/>
            <a:ext cx="76671" cy="457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390671" y="1828800"/>
            <a:ext cx="209315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6572250"/>
            <a:ext cx="2682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800600" y="2286000"/>
            <a:ext cx="76200" cy="4114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64" y="2295525"/>
            <a:ext cx="1587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60" b="14025"/>
          <a:stretch/>
        </p:blipFill>
        <p:spPr>
          <a:xfrm>
            <a:off x="1543050" y="1550967"/>
            <a:ext cx="1447800" cy="1819275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sp>
        <p:nvSpPr>
          <p:cNvPr id="9" name="TextBox 8"/>
          <p:cNvSpPr txBox="1"/>
          <p:nvPr/>
        </p:nvSpPr>
        <p:spPr>
          <a:xfrm>
            <a:off x="514350" y="3389292"/>
            <a:ext cx="3505200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মোঃ মাহাবুর রশিদ</a:t>
            </a:r>
          </a:p>
          <a:p>
            <a:r>
              <a:rPr lang="bn-BD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সহঃ শিক্ষক (গণিত)</a:t>
            </a:r>
          </a:p>
          <a:p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বরেন্দ্র একাডেমি মাধ্যমিক বিদ্যালয়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নিয়ামতপুর, নওগাঁ</a:t>
            </a:r>
          </a:p>
          <a:p>
            <a:r>
              <a:rPr lang="bn-BD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 ০১৭২২৫৪৮৭৬৬</a:t>
            </a:r>
          </a:p>
          <a:p>
            <a:r>
              <a:rPr lang="en-US" sz="1200" b="1" dirty="0" smtClean="0">
                <a:latin typeface="NikoshBAN" pitchFamily="2" charset="0"/>
                <a:cs typeface="NikoshBAN" pitchFamily="2" charset="0"/>
              </a:rPr>
              <a:t>E-mail: mahaburrashidict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56@gmail.com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059" y="3389292"/>
            <a:ext cx="3124200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১০ম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উচ্চতর গণিত</a:t>
            </a:r>
          </a:p>
          <a:p>
            <a:r>
              <a:rPr lang="bn-BD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অধ্যায়ঃ ত্রয়োদশ (ঘন জ্যামিতি)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২২/০২/২০২০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4889" r="16000" b="4889"/>
          <a:stretch/>
        </p:blipFill>
        <p:spPr>
          <a:xfrm>
            <a:off x="6210300" y="1436667"/>
            <a:ext cx="1485900" cy="1933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149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1147306"/>
            <a:ext cx="8839200" cy="4643893"/>
          </a:xfrm>
          <a:solidFill>
            <a:schemeClr val="tx2">
              <a:lumMod val="40000"/>
              <a:lumOff val="60000"/>
            </a:schemeClr>
          </a:solidFill>
          <a:ln w="317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শীর্ষ কোণ কোণটি?</a:t>
            </a:r>
          </a:p>
          <a:p>
            <a:r>
              <a:rPr lang="bn-BD" dirty="0">
                <a:solidFill>
                  <a:prstClr val="black"/>
                </a:solidFill>
              </a:rPr>
              <a:t>শীর্ষ </a:t>
            </a:r>
            <a:r>
              <a:rPr lang="bn-BD" dirty="0" smtClean="0">
                <a:solidFill>
                  <a:prstClr val="black"/>
                </a:solidFill>
              </a:rPr>
              <a:t>কোণ কী প্রতীক দারা প্রকাশ করা যায় ?</a:t>
            </a:r>
            <a:endParaRPr lang="bn-BD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468" y="0"/>
            <a:ext cx="2895932" cy="114300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angle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</a:rPr>
              <a:t>পূর্বজ্ঞান যাচাই 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914400" y="3031197"/>
            <a:ext cx="1219200" cy="1752600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Triangle 7"/>
          <p:cNvSpPr/>
          <p:nvPr/>
        </p:nvSpPr>
        <p:spPr>
          <a:xfrm>
            <a:off x="2743200" y="3135152"/>
            <a:ext cx="1066800" cy="1447800"/>
          </a:xfrm>
          <a:prstGeom prst="rt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468" y="2765969"/>
            <a:ext cx="3054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6289" y="4494830"/>
            <a:ext cx="29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3756991" y="445300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00784" y="3636286"/>
            <a:ext cx="380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56289" y="3820952"/>
            <a:ext cx="14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48384" y="449483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90800" y="4853598"/>
                <a:ext cx="1600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853598"/>
                <a:ext cx="160086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391400" y="3031197"/>
            <a:ext cx="1405009" cy="1405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15000" y="3001195"/>
            <a:ext cx="1469704" cy="14697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743200" y="4453009"/>
            <a:ext cx="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4679496"/>
                <a:ext cx="22098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chemeClr val="tx2"/>
                    </a:solidFill>
                  </a:rPr>
                  <a:t>বৃত্ত ক্ষেত্রের ক্ষেত্রফল=</a:t>
                </a:r>
                <a14:m>
                  <m:oMath xmlns:m="http://schemas.openxmlformats.org/officeDocument/2006/math">
                    <m:r>
                      <a:rPr lang="bn-BD" b="1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bn-BD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679496"/>
                <a:ext cx="22098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2486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914400" y="3256013"/>
            <a:ext cx="174929" cy="63657"/>
          </a:xfrm>
          <a:custGeom>
            <a:avLst/>
            <a:gdLst>
              <a:gd name="connsiteX0" fmla="*/ 0 w 174929"/>
              <a:gd name="connsiteY0" fmla="*/ 63657 h 63657"/>
              <a:gd name="connsiteX1" fmla="*/ 103367 w 174929"/>
              <a:gd name="connsiteY1" fmla="*/ 55705 h 63657"/>
              <a:gd name="connsiteX2" fmla="*/ 151075 w 174929"/>
              <a:gd name="connsiteY2" fmla="*/ 23900 h 63657"/>
              <a:gd name="connsiteX3" fmla="*/ 174929 w 174929"/>
              <a:gd name="connsiteY3" fmla="*/ 46 h 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929" h="63657">
                <a:moveTo>
                  <a:pt x="0" y="63657"/>
                </a:moveTo>
                <a:cubicBezTo>
                  <a:pt x="34456" y="61006"/>
                  <a:pt x="69947" y="64500"/>
                  <a:pt x="103367" y="55705"/>
                </a:cubicBezTo>
                <a:cubicBezTo>
                  <a:pt x="121850" y="50841"/>
                  <a:pt x="151075" y="23900"/>
                  <a:pt x="151075" y="23900"/>
                </a:cubicBezTo>
                <a:cubicBezTo>
                  <a:pt x="168447" y="-2160"/>
                  <a:pt x="157421" y="46"/>
                  <a:pt x="174929" y="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743200" y="3371353"/>
            <a:ext cx="182880" cy="47708"/>
          </a:xfrm>
          <a:custGeom>
            <a:avLst/>
            <a:gdLst>
              <a:gd name="connsiteX0" fmla="*/ 0 w 182880"/>
              <a:gd name="connsiteY0" fmla="*/ 47708 h 47708"/>
              <a:gd name="connsiteX1" fmla="*/ 151075 w 182880"/>
              <a:gd name="connsiteY1" fmla="*/ 23854 h 47708"/>
              <a:gd name="connsiteX2" fmla="*/ 182880 w 182880"/>
              <a:gd name="connsiteY2" fmla="*/ 0 h 4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47708">
                <a:moveTo>
                  <a:pt x="0" y="47708"/>
                </a:moveTo>
                <a:cubicBezTo>
                  <a:pt x="120085" y="38471"/>
                  <a:pt x="70581" y="50685"/>
                  <a:pt x="151075" y="23854"/>
                </a:cubicBezTo>
                <a:cubicBezTo>
                  <a:pt x="180552" y="14028"/>
                  <a:pt x="171181" y="23400"/>
                  <a:pt x="18288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16" grpId="0"/>
      <p:bldP spid="18" grpId="0"/>
      <p:bldP spid="19" grpId="0"/>
      <p:bldP spid="20" grpId="0"/>
      <p:bldP spid="22" grpId="0"/>
      <p:bldP spid="24" grpId="0"/>
      <p:bldP spid="25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sk1"/>
          <p:cNvSpPr>
            <a:spLocks noEditPoints="1" noChangeArrowheads="1"/>
          </p:cNvSpPr>
          <p:nvPr/>
        </p:nvSpPr>
        <p:spPr bwMode="auto">
          <a:xfrm>
            <a:off x="457200" y="11430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2705100" y="1014412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desk2"/>
          <p:cNvSpPr>
            <a:spLocks noEditPoints="1" noChangeArrowheads="1"/>
          </p:cNvSpPr>
          <p:nvPr/>
        </p:nvSpPr>
        <p:spPr bwMode="auto">
          <a:xfrm>
            <a:off x="6400799" y="1142707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0 h 21600"/>
              <a:gd name="T4" fmla="*/ 21600 w 21600"/>
              <a:gd name="T5" fmla="*/ 12800 h 21600"/>
              <a:gd name="T6" fmla="*/ 12800 w 21600"/>
              <a:gd name="T7" fmla="*/ 21600 h 21600"/>
              <a:gd name="T8" fmla="*/ 0 w 21600"/>
              <a:gd name="T9" fmla="*/ 21600 h 21600"/>
              <a:gd name="T10" fmla="*/ 0 w 21600"/>
              <a:gd name="T11" fmla="*/ 10800 h 21600"/>
              <a:gd name="T12" fmla="*/ 5400 w 21600"/>
              <a:gd name="T13" fmla="*/ 10800 h 21600"/>
              <a:gd name="T14" fmla="*/ 10800 w 21600"/>
              <a:gd name="T15" fmla="*/ 5400 h 21600"/>
              <a:gd name="T16" fmla="*/ 10800 w 21600"/>
              <a:gd name="T17" fmla="*/ 0 h 21600"/>
              <a:gd name="T18" fmla="*/ 1000 w 21600"/>
              <a:gd name="T19" fmla="*/ 11800 h 21600"/>
              <a:gd name="T20" fmla="*/ 20600 w 21600"/>
              <a:gd name="T21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21600" h="21600">
                <a:moveTo>
                  <a:pt x="10800" y="0"/>
                </a:moveTo>
                <a:lnTo>
                  <a:pt x="21600" y="0"/>
                </a:lnTo>
                <a:lnTo>
                  <a:pt x="21600" y="12800"/>
                </a:lnTo>
                <a:lnTo>
                  <a:pt x="12800" y="21600"/>
                </a:lnTo>
                <a:lnTo>
                  <a:pt x="0" y="21600"/>
                </a:lnTo>
                <a:lnTo>
                  <a:pt x="0" y="10800"/>
                </a:lnTo>
                <a:lnTo>
                  <a:pt x="5400" y="10800"/>
                </a:lnTo>
                <a:lnTo>
                  <a:pt x="1080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PubTriangle"/>
          <p:cNvSpPr>
            <a:spLocks noEditPoints="1" noChangeArrowheads="1"/>
          </p:cNvSpPr>
          <p:nvPr/>
        </p:nvSpPr>
        <p:spPr bwMode="auto">
          <a:xfrm rot="8357690">
            <a:off x="4287519" y="1389538"/>
            <a:ext cx="1828800" cy="1828800"/>
          </a:xfrm>
          <a:custGeom>
            <a:avLst/>
            <a:gdLst>
              <a:gd name="G0" fmla="+- 0 0 0"/>
              <a:gd name="G1" fmla="*/ 10800 1 2"/>
              <a:gd name="G2" fmla="*/ G1 10800 21600"/>
              <a:gd name="G3" fmla="+- 10800 0 G2"/>
              <a:gd name="G4" fmla="+- 10800 0 0"/>
              <a:gd name="G5" fmla="+- G1 10800 0"/>
              <a:gd name="G6" fmla="*/ 10800 1 2"/>
              <a:gd name="G7" fmla="+- 10800 0 0"/>
              <a:gd name="G8" fmla="+- G2 G6 G1"/>
              <a:gd name="G9" fmla="+- G8 10800 0"/>
              <a:gd name="G10" fmla="+- G6 10800 0"/>
              <a:gd name="T0" fmla="*/ 10800 w 21600"/>
              <a:gd name="T1" fmla="*/ 0 h 21600"/>
              <a:gd name="T2" fmla="*/ 5400 w 21600"/>
              <a:gd name="T3" fmla="*/ 10800 h 21600"/>
              <a:gd name="T4" fmla="*/ 0 w 21600"/>
              <a:gd name="T5" fmla="*/ 21600 h 21600"/>
              <a:gd name="T6" fmla="*/ 10800 w 21600"/>
              <a:gd name="T7" fmla="*/ 16200 h 21600"/>
              <a:gd name="T8" fmla="*/ 21600 w 21600"/>
              <a:gd name="T9" fmla="*/ 10800 h 21600"/>
              <a:gd name="T10" fmla="*/ 16200 w 21600"/>
              <a:gd name="T11" fmla="*/ 5400 h 21600"/>
              <a:gd name="T12" fmla="*/ G3 w 21600"/>
              <a:gd name="T13" fmla="*/ G6 h 21600"/>
              <a:gd name="T14" fmla="*/ G5 w 21600"/>
              <a:gd name="T15" fmla="*/ G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0" y="21600"/>
                </a:lnTo>
                <a:lnTo>
                  <a:pt x="21600" y="1080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5105400"/>
            <a:ext cx="33528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66039"/>
            <a:ext cx="1369218" cy="1639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6" y="3466039"/>
            <a:ext cx="1528764" cy="1410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" y="2199982"/>
            <a:ext cx="2095793" cy="2095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57499"/>
            <a:ext cx="1857375" cy="1857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4419600"/>
            <a:ext cx="1447801" cy="17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5257800" cy="1828800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endParaRPr lang="bn-BD" dirty="0" smtClean="0"/>
          </a:p>
          <a:p>
            <a:pPr marL="109728" indent="0" algn="ctr">
              <a:buNone/>
            </a:pPr>
            <a:r>
              <a:rPr lang="bn-BD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সমবৃত্তভূমিক কোনক </a:t>
            </a:r>
            <a:endParaRPr lang="en-US" sz="4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3124201" cy="114300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</a:rPr>
              <a:t>আজকের পাঠ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38600"/>
            <a:ext cx="4343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7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58213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09728" indent="0">
              <a:buNone/>
            </a:pP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marL="109728" indent="0">
              <a:buNone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109728" indent="0">
              <a:buNone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. . .</a:t>
            </a:r>
            <a:endParaRPr lang="bn-BD" sz="2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109728" indent="0">
              <a:buNone/>
            </a:pPr>
            <a:endParaRPr lang="bn-BD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9728" indent="0">
              <a:buNone/>
            </a:pPr>
            <a:endParaRPr lang="bn-BD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109728" indent="0">
              <a:buNone/>
            </a:pP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bn-BD" sz="2000" b="1" dirty="0" smtClean="0">
                <a:solidFill>
                  <a:srgbClr val="FF0000"/>
                </a:solidFill>
              </a:rPr>
              <a:t>১।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সমবৃত্তভূমিক কোনক এর সংজ্ঞা বলতে পারবে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bn-BD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9728" indent="0">
              <a:buNone/>
            </a:pPr>
            <a:r>
              <a:rPr lang="bn-BD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২।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হেলান উন্নতি 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</a:rPr>
              <a:t>l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এর মান বের করতে পারবে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bn-BD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9728" lvl="0" indent="0">
              <a:buNone/>
            </a:pPr>
            <a:r>
              <a:rPr lang="bn-BD" sz="2000" b="1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৩।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সমবৃত্তভূমিক কোনকের সমগ্রতলের ক্ষেত্রফলের সূত্র বর্ণনা করতে পারবে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bn-BD" sz="2000" b="1" dirty="0">
              <a:solidFill>
                <a:schemeClr val="bg2">
                  <a:lumMod val="10000"/>
                </a:schemeClr>
              </a:solidFill>
            </a:endParaRPr>
          </a:p>
          <a:p>
            <a:pPr marL="109728" lvl="0" indent="0">
              <a:buNone/>
            </a:pPr>
            <a:r>
              <a:rPr lang="bn-BD" sz="2400" b="1" dirty="0" smtClean="0">
                <a:solidFill>
                  <a:srgbClr val="FF0000"/>
                </a:solidFill>
              </a:rPr>
              <a:t>    </a:t>
            </a:r>
            <a:r>
              <a:rPr lang="bn-BD" sz="2000" b="1" dirty="0" smtClean="0">
                <a:solidFill>
                  <a:srgbClr val="FF0000"/>
                </a:solidFill>
              </a:rPr>
              <a:t> ৪।</a:t>
            </a:r>
            <a:r>
              <a:rPr lang="en-US" sz="2000" b="1" dirty="0" smtClean="0">
                <a:solidFill>
                  <a:srgbClr val="FF0000"/>
                </a:solidFill>
              </a:rPr>
              <a:t> 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সমবৃত্তভূমিক কোনকের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</a:rPr>
              <a:t>বক্রতলের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 আয়তনের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</a:rPr>
              <a:t>সূত্র 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ব্যা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খ্যা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 করতে </a:t>
            </a:r>
            <a:r>
              <a:rPr lang="bn-BD" sz="2000" b="1" dirty="0">
                <a:solidFill>
                  <a:schemeClr val="bg2">
                    <a:lumMod val="10000"/>
                  </a:schemeClr>
                </a:solidFill>
              </a:rPr>
              <a:t>পারবে</a:t>
            </a:r>
            <a:r>
              <a:rPr lang="bn-BD" sz="2000" b="1" dirty="0" smtClean="0">
                <a:solidFill>
                  <a:schemeClr val="bg2">
                    <a:lumMod val="10000"/>
                  </a:schemeClr>
                </a:solidFill>
              </a:rPr>
              <a:t>।</a:t>
            </a:r>
            <a:r>
              <a:rPr lang="bn-BD" sz="12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bn-BD" sz="1200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09999"/>
            <a:ext cx="81534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952750"/>
            <a:ext cx="3867150" cy="9525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279775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780"/>
            <a:ext cx="2133600" cy="2694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83" y="76200"/>
            <a:ext cx="2667000" cy="3836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429000"/>
            <a:ext cx="1981200" cy="3089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7780"/>
            <a:ext cx="2819400" cy="290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 </a:t>
            </a:r>
            <a:r>
              <a:rPr lang="bn-BD" sz="4000" dirty="0" smtClean="0"/>
              <a:t>৪ জন শিক্ষার্থী নিয়ে দল গঠন করতে হবে।</a:t>
            </a:r>
            <a:endParaRPr lang="bn-BD" dirty="0" smtClean="0"/>
          </a:p>
          <a:p>
            <a:pPr marL="109728" indent="0">
              <a:buNone/>
            </a:pPr>
            <a:r>
              <a:rPr lang="bn-BD" dirty="0" smtClean="0"/>
              <a:t> </a:t>
            </a:r>
            <a:endParaRPr lang="en-US" dirty="0" smtClean="0"/>
          </a:p>
          <a:p>
            <a:endParaRPr lang="en-US" sz="4000" dirty="0" smtClean="0"/>
          </a:p>
          <a:p>
            <a:pPr marL="109728" indent="0">
              <a:buNone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প্রত্যেক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দলকে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আর্ট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কাগজ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দিয়ে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কোণকের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বক্রতল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ভূমিতল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তৈরী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হবে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। 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3429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14400" y="1371600"/>
            <a:ext cx="6629400" cy="914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152400" y="2286000"/>
            <a:ext cx="8763000" cy="320040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mal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922</TotalTime>
  <Words>335</Words>
  <Application>Microsoft Office PowerPoint</Application>
  <PresentationFormat>On-screen Show (4:3)</PresentationFormat>
  <Paragraphs>68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PowerPoint Presentation</vt:lpstr>
      <vt:lpstr>PowerPoint Presentation</vt:lpstr>
      <vt:lpstr>পূর্বজ্ঞান যাচাই 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  <vt:lpstr>সংজ্ঞা</vt:lpstr>
      <vt:lpstr>PowerPoint Presentation</vt:lpstr>
      <vt:lpstr> সমবৃত্তভূমিক কোনকের সমগ্রতলের ক্ষেত্রফলের সূত্র =বক্রতলের ক্ষেত্রফল + ভূমিতলের ক্ষেত্রফল=πrl+πr^2=πr(r+l) বর্গ একক। </vt:lpstr>
      <vt:lpstr>  </vt:lpstr>
      <vt:lpstr>মূল্যায়ন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MD. Mahbub ur Rashid</cp:lastModifiedBy>
  <cp:revision>140</cp:revision>
  <dcterms:created xsi:type="dcterms:W3CDTF">2006-08-16T00:00:00Z</dcterms:created>
  <dcterms:modified xsi:type="dcterms:W3CDTF">2020-02-24T14:42:04Z</dcterms:modified>
</cp:coreProperties>
</file>