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9" r:id="rId12"/>
    <p:sldId id="266" r:id="rId13"/>
    <p:sldId id="275" r:id="rId14"/>
    <p:sldId id="268" r:id="rId15"/>
    <p:sldId id="281" r:id="rId16"/>
    <p:sldId id="270" r:id="rId17"/>
    <p:sldId id="273"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0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AE65DB-16F5-4CAA-B038-2CA77C45FA48}" type="datetimeFigureOut">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160350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AE65DB-16F5-4CAA-B038-2CA77C45FA48}" type="datetimeFigureOut">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1607063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AE65DB-16F5-4CAA-B038-2CA77C45FA48}" type="datetimeFigureOut">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2878228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AE65DB-16F5-4CAA-B038-2CA77C45FA48}" type="datetimeFigureOut">
              <a:rPr lang="en-US" smtClean="0"/>
              <a:t>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2823361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AE65DB-16F5-4CAA-B038-2CA77C45FA48}" type="datetimeFigureOut">
              <a:rPr lang="en-US" smtClean="0"/>
              <a:t>1/1/2008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423276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AE65DB-16F5-4CAA-B038-2CA77C45FA48}" type="datetimeFigureOut">
              <a:rPr lang="en-US" smtClean="0"/>
              <a:t>1/1/2008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3720140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AE65DB-16F5-4CAA-B038-2CA77C45FA48}" type="datetimeFigureOut">
              <a:rPr lang="en-US" smtClean="0"/>
              <a:t>1/1/2008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1920872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AE65DB-16F5-4CAA-B038-2CA77C45FA48}" type="datetimeFigureOut">
              <a:rPr lang="en-US" smtClean="0"/>
              <a:t>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2296978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AE65DB-16F5-4CAA-B038-2CA77C45FA48}" type="datetimeFigureOut">
              <a:rPr lang="en-US" smtClean="0"/>
              <a:t>1/1/2008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2348475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AE65DB-16F5-4CAA-B038-2CA77C45FA48}" type="datetimeFigureOut">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814868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AE65DB-16F5-4CAA-B038-2CA77C45FA48}" type="datetimeFigureOut">
              <a:rPr lang="en-US" smtClean="0"/>
              <a:t>1/1/2008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BE7D8-DD91-4C7D-8452-3A9108FC9754}" type="slidenum">
              <a:rPr lang="en-US" smtClean="0"/>
              <a:t>‹#›</a:t>
            </a:fld>
            <a:endParaRPr lang="en-US"/>
          </a:p>
        </p:txBody>
      </p:sp>
    </p:spTree>
    <p:extLst>
      <p:ext uri="{BB962C8B-B14F-4D97-AF65-F5344CB8AC3E}">
        <p14:creationId xmlns:p14="http://schemas.microsoft.com/office/powerpoint/2010/main" val="2393512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AE65DB-16F5-4CAA-B038-2CA77C45FA48}" type="datetimeFigureOut">
              <a:rPr lang="en-US" smtClean="0"/>
              <a:t>1/1/2008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BE7D8-DD91-4C7D-8452-3A9108FC9754}" type="slidenum">
              <a:rPr lang="en-US" smtClean="0"/>
              <a:t>‹#›</a:t>
            </a:fld>
            <a:endParaRPr lang="en-US"/>
          </a:p>
        </p:txBody>
      </p:sp>
    </p:spTree>
    <p:extLst>
      <p:ext uri="{BB962C8B-B14F-4D97-AF65-F5344CB8AC3E}">
        <p14:creationId xmlns:p14="http://schemas.microsoft.com/office/powerpoint/2010/main" val="272752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Topology.pptx" TargetMode="External"/><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Topology.pptx" TargetMode="Externa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hyperlink" Target="Topology.pptx"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Topology.pptx"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Topology.pptx"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alphaModFix amt="98000"/>
          </a:blip>
          <a:tile tx="0" ty="0" sx="100000" sy="100000" flip="none" algn="tl"/>
        </a:blipFill>
        <a:effectLst/>
      </p:bgPr>
    </p:bg>
    <p:spTree>
      <p:nvGrpSpPr>
        <p:cNvPr id="1" name=""/>
        <p:cNvGrpSpPr/>
        <p:nvPr/>
      </p:nvGrpSpPr>
      <p:grpSpPr>
        <a:xfrm>
          <a:off x="0" y="0"/>
          <a:ext cx="0" cy="0"/>
          <a:chOff x="0" y="0"/>
          <a:chExt cx="0" cy="0"/>
        </a:xfrm>
      </p:grpSpPr>
      <p:sp>
        <p:nvSpPr>
          <p:cNvPr id="2" name="Rounded Rectangle 1"/>
          <p:cNvSpPr/>
          <p:nvPr/>
        </p:nvSpPr>
        <p:spPr>
          <a:xfrm>
            <a:off x="4061880" y="464025"/>
            <a:ext cx="3753135" cy="1050877"/>
          </a:xfrm>
          <a:prstGeom prst="roundRect">
            <a:avLst>
              <a:gd name="adj" fmla="val 50000"/>
            </a:avLst>
          </a:prstGeom>
          <a:solidFill>
            <a:schemeClr val="accent6">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rtlCol="0" anchor="ctr">
            <a:sp3d extrusionH="57150">
              <a:bevelT w="38100" h="38100"/>
            </a:sp3d>
          </a:bodyPr>
          <a:lstStyle/>
          <a:p>
            <a:pPr algn="ctr"/>
            <a:r>
              <a:rPr lang="bn-BD" sz="6600" b="1" i="1" dirty="0" smtClean="0">
                <a:ln w="12700">
                  <a:solidFill>
                    <a:srgbClr val="00B050"/>
                  </a:solidFill>
                  <a:prstDash val="solid"/>
                </a:ln>
                <a:solidFill>
                  <a:schemeClr val="tx1"/>
                </a:solidFill>
                <a:effectLst>
                  <a:outerShdw blurRad="41275" dist="20320" dir="1800000" algn="tl" rotWithShape="0">
                    <a:srgbClr val="000000">
                      <a:alpha val="40000"/>
                    </a:srgbClr>
                  </a:outerShdw>
                </a:effectLst>
                <a:latin typeface="NikoshBAN" pitchFamily="2" charset="0"/>
                <a:cs typeface="NikoshBAN" pitchFamily="2" charset="0"/>
              </a:rPr>
              <a:t> </a:t>
            </a:r>
            <a:r>
              <a:rPr lang="en-US" sz="6600" b="1" i="1" dirty="0" err="1" smtClean="0">
                <a:ln w="12700">
                  <a:solidFill>
                    <a:srgbClr val="00B050"/>
                  </a:solidFill>
                  <a:prstDash val="solid"/>
                </a:ln>
                <a:solidFill>
                  <a:schemeClr val="tx1"/>
                </a:solidFill>
                <a:effectLst>
                  <a:outerShdw blurRad="41275" dist="20320" dir="1800000" algn="tl" rotWithShape="0">
                    <a:srgbClr val="000000">
                      <a:alpha val="40000"/>
                    </a:srgbClr>
                  </a:outerShdw>
                </a:effectLst>
                <a:latin typeface="NikoshBAN" pitchFamily="2" charset="0"/>
                <a:cs typeface="NikoshBAN" pitchFamily="2" charset="0"/>
              </a:rPr>
              <a:t>শুভেচ্ছা</a:t>
            </a:r>
            <a:endParaRPr lang="en-US" sz="6600" b="1" i="1" dirty="0">
              <a:ln w="12700">
                <a:solidFill>
                  <a:srgbClr val="00B050"/>
                </a:solidFill>
                <a:prstDash val="solid"/>
              </a:ln>
              <a:solidFill>
                <a:schemeClr val="tx1"/>
              </a:solidFill>
              <a:effectLst>
                <a:outerShdw blurRad="41275" dist="20320" dir="1800000" algn="tl" rotWithShape="0">
                  <a:srgbClr val="000000">
                    <a:alpha val="40000"/>
                  </a:srgbClr>
                </a:outerShdw>
              </a:effectLst>
              <a:latin typeface="NikoshBAN" pitchFamily="2" charset="0"/>
              <a:cs typeface="NikoshBAN" pitchFamily="2" charset="0"/>
            </a:endParaRPr>
          </a:p>
        </p:txBody>
      </p:sp>
      <p:pic>
        <p:nvPicPr>
          <p:cNvPr id="3" name="Picture 2"/>
          <p:cNvPicPr>
            <a:picLocks noChangeAspect="1"/>
          </p:cNvPicPr>
          <p:nvPr/>
        </p:nvPicPr>
        <p:blipFill>
          <a:blip r:embed="rId3"/>
          <a:stretch>
            <a:fillRect/>
          </a:stretch>
        </p:blipFill>
        <p:spPr>
          <a:xfrm>
            <a:off x="2321560" y="1684337"/>
            <a:ext cx="7823199" cy="4512032"/>
          </a:xfrm>
          <a:prstGeom prst="rect">
            <a:avLst/>
          </a:prstGeom>
        </p:spPr>
      </p:pic>
    </p:spTree>
    <p:extLst>
      <p:ext uri="{BB962C8B-B14F-4D97-AF65-F5344CB8AC3E}">
        <p14:creationId xmlns:p14="http://schemas.microsoft.com/office/powerpoint/2010/main" val="2237773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alphaModFix amt="98000"/>
          </a:blip>
          <a:tile tx="0" ty="0" sx="100000" sy="100000" flip="none" algn="tl"/>
        </a:blipFill>
        <a:effectLst/>
      </p:bgPr>
    </p:bg>
    <p:spTree>
      <p:nvGrpSpPr>
        <p:cNvPr id="1" name=""/>
        <p:cNvGrpSpPr/>
        <p:nvPr/>
      </p:nvGrpSpPr>
      <p:grpSpPr>
        <a:xfrm>
          <a:off x="0" y="0"/>
          <a:ext cx="0" cy="0"/>
          <a:chOff x="0" y="0"/>
          <a:chExt cx="0" cy="0"/>
        </a:xfrm>
      </p:grpSpPr>
      <p:sp>
        <p:nvSpPr>
          <p:cNvPr id="2" name="Oval 1"/>
          <p:cNvSpPr/>
          <p:nvPr/>
        </p:nvSpPr>
        <p:spPr>
          <a:xfrm>
            <a:off x="2362174" y="323412"/>
            <a:ext cx="7167589" cy="149110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bn-BD" sz="7200" b="1" dirty="0" smtClean="0">
                <a:solidFill>
                  <a:schemeClr val="tx1"/>
                </a:solidFill>
                <a:latin typeface="NikoshBAN" pitchFamily="2" charset="0"/>
                <a:cs typeface="NikoshBAN" pitchFamily="2" charset="0"/>
              </a:rPr>
              <a:t>শিক্ষক </a:t>
            </a:r>
            <a:r>
              <a:rPr lang="en-US" sz="7200" b="1" dirty="0" err="1" smtClean="0">
                <a:solidFill>
                  <a:schemeClr val="tx1"/>
                </a:solidFill>
                <a:latin typeface="NikoshBAN" pitchFamily="2" charset="0"/>
                <a:cs typeface="NikoshBAN" pitchFamily="2" charset="0"/>
              </a:rPr>
              <a:t>পরিচিতি</a:t>
            </a:r>
            <a:r>
              <a:rPr lang="bn-BD" sz="7200" b="1" dirty="0" smtClean="0">
                <a:solidFill>
                  <a:schemeClr val="tx1"/>
                </a:solidFill>
                <a:latin typeface="NikoshBAN" pitchFamily="2" charset="0"/>
                <a:cs typeface="NikoshBAN" pitchFamily="2" charset="0"/>
              </a:rPr>
              <a:t> </a:t>
            </a:r>
            <a:endParaRPr lang="en-US" sz="7200" b="1" dirty="0">
              <a:solidFill>
                <a:schemeClr val="tx1"/>
              </a:solidFill>
              <a:latin typeface="NikoshBAN" pitchFamily="2" charset="0"/>
              <a:cs typeface="NikoshBAN" pitchFamily="2" charset="0"/>
            </a:endParaRPr>
          </a:p>
        </p:txBody>
      </p:sp>
      <p:sp>
        <p:nvSpPr>
          <p:cNvPr id="5" name="Rounded Rectangle 4"/>
          <p:cNvSpPr/>
          <p:nvPr/>
        </p:nvSpPr>
        <p:spPr>
          <a:xfrm>
            <a:off x="526672" y="2120858"/>
            <a:ext cx="7131428" cy="4294229"/>
          </a:xfrm>
          <a:prstGeom prst="roundRect">
            <a:avLst/>
          </a:prstGeom>
          <a:noFill/>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40093" y="2120859"/>
            <a:ext cx="6199402" cy="3877985"/>
          </a:xfrm>
          <a:prstGeom prst="rect">
            <a:avLst/>
          </a:prstGeom>
          <a:noFill/>
        </p:spPr>
        <p:txBody>
          <a:bodyPr wrap="square" rtlCol="0">
            <a:spAutoFit/>
          </a:bodyPr>
          <a:lstStyle/>
          <a:p>
            <a:r>
              <a:rPr lang="bn-BD" sz="6000" dirty="0" smtClean="0">
                <a:solidFill>
                  <a:srgbClr val="7030A0"/>
                </a:solidFill>
                <a:latin typeface="NikoshBAN" panose="02000000000000000000" pitchFamily="2" charset="0"/>
                <a:cs typeface="NikoshBAN" panose="02000000000000000000" pitchFamily="2" charset="0"/>
              </a:rPr>
              <a:t>   </a:t>
            </a:r>
            <a:r>
              <a:rPr lang="bn-BD" sz="6600" b="1" dirty="0" smtClean="0">
                <a:ln w="22225">
                  <a:solidFill>
                    <a:schemeClr val="accent2"/>
                  </a:solidFill>
                  <a:prstDash val="solid"/>
                </a:ln>
                <a:solidFill>
                  <a:srgbClr val="FF0000"/>
                </a:solidFill>
                <a:latin typeface="NikoshBAN" panose="02000000000000000000" pitchFamily="2" charset="0"/>
                <a:cs typeface="NikoshBAN" panose="02000000000000000000" pitchFamily="2" charset="0"/>
              </a:rPr>
              <a:t>মোঃ জহুরুল ইসলাম</a:t>
            </a:r>
            <a:endParaRPr lang="bn-BD" sz="6000" b="1" dirty="0" smtClean="0">
              <a:ln w="22225">
                <a:solidFill>
                  <a:schemeClr val="accent2"/>
                </a:solidFill>
                <a:prstDash val="solid"/>
              </a:ln>
              <a:solidFill>
                <a:srgbClr val="FF0000"/>
              </a:solidFill>
              <a:latin typeface="NikoshBAN" panose="02000000000000000000" pitchFamily="2" charset="0"/>
              <a:cs typeface="NikoshBAN" panose="02000000000000000000" pitchFamily="2" charset="0"/>
            </a:endParaRPr>
          </a:p>
          <a:p>
            <a:r>
              <a:rPr lang="bn-BD" sz="3600" i="1" dirty="0" smtClean="0">
                <a:latin typeface="Nikosh" panose="02000000000000000000" pitchFamily="2" charset="0"/>
                <a:cs typeface="Nikosh" panose="02000000000000000000" pitchFamily="2" charset="0"/>
              </a:rPr>
              <a:t>            </a:t>
            </a:r>
            <a:r>
              <a:rPr lang="bn-IN" sz="3600" b="1" dirty="0" smtClean="0">
                <a:latin typeface="NikoshBAN" panose="02000000000000000000" pitchFamily="2" charset="0"/>
                <a:cs typeface="NikoshBAN" panose="02000000000000000000" pitchFamily="2" charset="0"/>
              </a:rPr>
              <a:t>সহকারি শিক্ষক </a:t>
            </a:r>
            <a:r>
              <a:rPr lang="bn-BD" sz="3600" b="1" dirty="0" smtClean="0">
                <a:latin typeface="NikoshBAN" panose="02000000000000000000" pitchFamily="2" charset="0"/>
                <a:cs typeface="NikoshBAN" panose="02000000000000000000" pitchFamily="2" charset="0"/>
              </a:rPr>
              <a:t>(আইসিটি)</a:t>
            </a:r>
            <a:endParaRPr lang="bn-IN" sz="3600" b="1" dirty="0" smtClean="0">
              <a:latin typeface="NikoshBAN" panose="02000000000000000000" pitchFamily="2" charset="0"/>
              <a:cs typeface="NikoshBAN" panose="02000000000000000000" pitchFamily="2" charset="0"/>
            </a:endParaRPr>
          </a:p>
          <a:p>
            <a:pPr algn="ctr"/>
            <a:r>
              <a:rPr lang="en-US" sz="4000" b="1" dirty="0" smtClean="0">
                <a:latin typeface="NikoshBAN" panose="02000000000000000000" pitchFamily="2" charset="0"/>
                <a:cs typeface="NikoshBAN" panose="02000000000000000000" pitchFamily="2" charset="0"/>
              </a:rPr>
              <a:t>  </a:t>
            </a:r>
            <a:r>
              <a:rPr lang="bn-BD" sz="4000" b="1" dirty="0" smtClean="0">
                <a:latin typeface="NikoshBAN" panose="02000000000000000000" pitchFamily="2" charset="0"/>
                <a:cs typeface="NikoshBAN" panose="02000000000000000000" pitchFamily="2" charset="0"/>
              </a:rPr>
              <a:t>খোট্টাপাড়া ইসলামিয়া আলিম মাদ্রাসা</a:t>
            </a:r>
          </a:p>
          <a:p>
            <a:pPr algn="ctr"/>
            <a:r>
              <a:rPr lang="bn-BD" sz="4000" b="1" dirty="0" smtClean="0">
                <a:latin typeface="NikoshBAN" panose="02000000000000000000" pitchFamily="2" charset="0"/>
                <a:cs typeface="NikoshBAN" panose="02000000000000000000" pitchFamily="2" charset="0"/>
              </a:rPr>
              <a:t>সাপাহার, নওগাঁ।</a:t>
            </a:r>
            <a:endParaRPr lang="en-US" sz="4400" i="1" dirty="0" smtClean="0">
              <a:latin typeface="Nikosh" panose="02000000000000000000" pitchFamily="2" charset="0"/>
              <a:cs typeface="Nikosh" panose="02000000000000000000" pitchFamily="2" charset="0"/>
            </a:endParaRPr>
          </a:p>
          <a:p>
            <a:pPr algn="ctr"/>
            <a:r>
              <a:rPr lang="bn-IN" sz="3200" b="1" dirty="0" smtClean="0">
                <a:latin typeface="NikoshBAN" pitchFamily="2" charset="0"/>
                <a:cs typeface="NikoshBAN" pitchFamily="2" charset="0"/>
              </a:rPr>
              <a:t>মোবাইল নম্বরঃ ০১৭</a:t>
            </a:r>
            <a:r>
              <a:rPr lang="bn-BD" sz="3200" b="1" dirty="0" smtClean="0">
                <a:latin typeface="NikoshBAN" pitchFamily="2" charset="0"/>
                <a:cs typeface="NikoshBAN" pitchFamily="2" charset="0"/>
              </a:rPr>
              <a:t>৩৪৬৫২০৮০</a:t>
            </a:r>
            <a:r>
              <a:rPr lang="bn-IN" sz="3200" b="1" dirty="0" smtClean="0">
                <a:latin typeface="NikoshBAN" pitchFamily="2" charset="0"/>
                <a:cs typeface="NikoshBAN" pitchFamily="2" charset="0"/>
              </a:rPr>
              <a:t>। </a:t>
            </a:r>
            <a:endParaRPr lang="en-US" sz="3200" b="1" dirty="0" smtClean="0">
              <a:latin typeface="NikoshBAN" pitchFamily="2" charset="0"/>
              <a:cs typeface="NikoshBAN" pitchFamily="2" charset="0"/>
            </a:endParaRPr>
          </a:p>
          <a:p>
            <a:pPr algn="ctr"/>
            <a:r>
              <a:rPr lang="en-US" sz="3200" b="1" dirty="0" smtClean="0">
                <a:latin typeface="NikoshBAN" pitchFamily="2" charset="0"/>
                <a:cs typeface="NikoshBAN" pitchFamily="2" charset="0"/>
              </a:rPr>
              <a:t>zohurul</a:t>
            </a:r>
            <a:r>
              <a:rPr lang="en-US" sz="3200" b="1" dirty="0" smtClean="0">
                <a:latin typeface="Times New Roman" panose="02020603050405020304" pitchFamily="18" charset="0"/>
                <a:cs typeface="Times New Roman" panose="02020603050405020304" pitchFamily="18" charset="0"/>
              </a:rPr>
              <a:t>2017</a:t>
            </a:r>
            <a:r>
              <a:rPr lang="en-US" sz="3200" b="1" dirty="0" smtClean="0">
                <a:latin typeface="NikoshBAN" pitchFamily="2" charset="0"/>
                <a:cs typeface="NikoshBAN" pitchFamily="2" charset="0"/>
              </a:rPr>
              <a:t>@gmail.com</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1092" y="2120859"/>
            <a:ext cx="3575570" cy="40520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097975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alphaModFix amt="98000"/>
          </a:blip>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663747" y="1615914"/>
            <a:ext cx="10401300" cy="4524315"/>
          </a:xfrm>
          <a:prstGeom prst="rect">
            <a:avLst/>
          </a:prstGeom>
          <a:solidFill>
            <a:schemeClr val="accent2">
              <a:lumMod val="40000"/>
              <a:lumOff val="60000"/>
            </a:schemeClr>
          </a:solidFill>
        </p:spPr>
        <p:txBody>
          <a:bodyPr wrap="square" rtlCol="0">
            <a:spAutoFit/>
          </a:bodyPr>
          <a:lstStyle/>
          <a:p>
            <a:pPr lvl="0"/>
            <a:r>
              <a:rPr lang="bn-BD" sz="4800" b="1" dirty="0" smtClean="0">
                <a:latin typeface="NikoshBAN" pitchFamily="2" charset="0"/>
                <a:cs typeface="NikoshBAN" pitchFamily="2" charset="0"/>
              </a:rPr>
              <a:t>বিষয়ঃ</a:t>
            </a:r>
            <a:r>
              <a:rPr lang="en-US" sz="4800" b="1" dirty="0" err="1">
                <a:ln/>
                <a:latin typeface="NikoshBAN" pitchFamily="2" charset="0"/>
                <a:cs typeface="NikoshBAN" pitchFamily="2" charset="0"/>
              </a:rPr>
              <a:t>তথ্য</a:t>
            </a:r>
            <a:r>
              <a:rPr lang="en-US" sz="4800" b="1" dirty="0">
                <a:ln/>
                <a:latin typeface="NikoshBAN" pitchFamily="2" charset="0"/>
                <a:cs typeface="NikoshBAN" pitchFamily="2" charset="0"/>
              </a:rPr>
              <a:t> ও </a:t>
            </a:r>
            <a:r>
              <a:rPr lang="en-US" sz="4800" b="1" dirty="0" err="1">
                <a:ln/>
                <a:latin typeface="NikoshBAN" pitchFamily="2" charset="0"/>
                <a:cs typeface="NikoshBAN" pitchFamily="2" charset="0"/>
              </a:rPr>
              <a:t>যোগাযোগ</a:t>
            </a:r>
            <a:r>
              <a:rPr lang="en-US" sz="4800" b="1" dirty="0">
                <a:ln/>
                <a:latin typeface="NikoshBAN" pitchFamily="2" charset="0"/>
                <a:cs typeface="NikoshBAN" pitchFamily="2" charset="0"/>
              </a:rPr>
              <a:t> </a:t>
            </a:r>
            <a:r>
              <a:rPr lang="en-US" sz="4800" b="1" dirty="0" err="1" smtClean="0">
                <a:ln/>
                <a:latin typeface="NikoshBAN" pitchFamily="2" charset="0"/>
                <a:cs typeface="NikoshBAN" pitchFamily="2" charset="0"/>
              </a:rPr>
              <a:t>প্রযুক্তি</a:t>
            </a:r>
            <a:endParaRPr lang="en-US" sz="4800" b="1" dirty="0">
              <a:latin typeface="NikoshBAN" pitchFamily="2" charset="0"/>
              <a:cs typeface="NikoshBAN" pitchFamily="2" charset="0"/>
            </a:endParaRPr>
          </a:p>
          <a:p>
            <a:r>
              <a:rPr lang="en-US" sz="4800" b="1" dirty="0" smtClean="0">
                <a:latin typeface="NikoshBAN" pitchFamily="2" charset="0"/>
                <a:cs typeface="NikoshBAN" pitchFamily="2" charset="0"/>
              </a:rPr>
              <a:t>         </a:t>
            </a:r>
            <a:r>
              <a:rPr lang="bn-BD" sz="4800" b="1" dirty="0" smtClean="0">
                <a:latin typeface="NikoshBAN" pitchFamily="2" charset="0"/>
                <a:cs typeface="NikoshBAN" pitchFamily="2" charset="0"/>
              </a:rPr>
              <a:t>শ্রেণি </a:t>
            </a:r>
            <a:r>
              <a:rPr lang="bn-BD" sz="4800" b="1" dirty="0" smtClean="0">
                <a:latin typeface="NikoshBAN" pitchFamily="2" charset="0"/>
                <a:cs typeface="NikoshBAN" pitchFamily="2" charset="0"/>
                <a:sym typeface="Wingdings" panose="05000000000000000000" pitchFamily="2" charset="2"/>
              </a:rPr>
              <a:t>: অষ্টম </a:t>
            </a:r>
          </a:p>
          <a:p>
            <a:r>
              <a:rPr lang="en-US" sz="4800" b="1" dirty="0" smtClean="0">
                <a:latin typeface="NikoshBAN" pitchFamily="2" charset="0"/>
                <a:cs typeface="NikoshBAN" pitchFamily="2" charset="0"/>
                <a:sym typeface="Wingdings" panose="05000000000000000000" pitchFamily="2" charset="2"/>
              </a:rPr>
              <a:t>         </a:t>
            </a:r>
            <a:r>
              <a:rPr lang="bn-BD" sz="4800" b="1" dirty="0" smtClean="0">
                <a:latin typeface="NikoshBAN" pitchFamily="2" charset="0"/>
                <a:cs typeface="NikoshBAN" pitchFamily="2" charset="0"/>
                <a:sym typeface="Wingdings" panose="05000000000000000000" pitchFamily="2" charset="2"/>
              </a:rPr>
              <a:t>অধ্যায়</a:t>
            </a:r>
            <a:r>
              <a:rPr lang="en-US" sz="4800" b="1" dirty="0" smtClean="0">
                <a:latin typeface="NikoshBAN" pitchFamily="2" charset="0"/>
                <a:cs typeface="NikoshBAN" pitchFamily="2" charset="0"/>
                <a:sym typeface="Wingdings" panose="05000000000000000000" pitchFamily="2" charset="2"/>
              </a:rPr>
              <a:t>ঃ ০</a:t>
            </a:r>
            <a:r>
              <a:rPr lang="bn-BD" sz="4800" b="1" dirty="0" smtClean="0">
                <a:latin typeface="NikoshBAN" pitchFamily="2" charset="0"/>
                <a:cs typeface="NikoshBAN" pitchFamily="2" charset="0"/>
                <a:sym typeface="Wingdings" panose="05000000000000000000" pitchFamily="2" charset="2"/>
              </a:rPr>
              <a:t>৩</a:t>
            </a:r>
            <a:endParaRPr lang="bn-IN" sz="4800" b="1" dirty="0" smtClean="0">
              <a:latin typeface="NikoshBAN" pitchFamily="2" charset="0"/>
              <a:cs typeface="NikoshBAN" pitchFamily="2" charset="0"/>
            </a:endParaRPr>
          </a:p>
          <a:p>
            <a:r>
              <a:rPr lang="en-US" sz="4800" b="1" dirty="0" smtClean="0">
                <a:latin typeface="NikoshBAN" pitchFamily="2" charset="0"/>
                <a:cs typeface="NikoshBAN" pitchFamily="2" charset="0"/>
              </a:rPr>
              <a:t>    </a:t>
            </a:r>
            <a:r>
              <a:rPr lang="bn-IN" sz="4800" b="1" dirty="0" smtClean="0">
                <a:latin typeface="NikoshBAN" pitchFamily="2" charset="0"/>
                <a:cs typeface="NikoshBAN" pitchFamily="2" charset="0"/>
              </a:rPr>
              <a:t>মোট শিক্ষার্থীঃ </a:t>
            </a:r>
            <a:r>
              <a:rPr lang="bn-BD" sz="4800" b="1" dirty="0" smtClean="0">
                <a:latin typeface="NikoshBAN" pitchFamily="2" charset="0"/>
                <a:cs typeface="NikoshBAN" pitchFamily="2" charset="0"/>
              </a:rPr>
              <a:t>৪২</a:t>
            </a:r>
            <a:r>
              <a:rPr lang="bn-IN" sz="4800" b="1" dirty="0" smtClean="0">
                <a:latin typeface="NikoshBAN" pitchFamily="2" charset="0"/>
                <a:cs typeface="NikoshBAN" pitchFamily="2" charset="0"/>
              </a:rPr>
              <a:t> জন</a:t>
            </a:r>
            <a:r>
              <a:rPr lang="bn-BD" sz="4800" b="1" dirty="0" smtClean="0">
                <a:latin typeface="NikoshBAN" pitchFamily="2" charset="0"/>
                <a:cs typeface="NikoshBAN" pitchFamily="2" charset="0"/>
              </a:rPr>
              <a:t> </a:t>
            </a:r>
          </a:p>
          <a:p>
            <a:r>
              <a:rPr lang="en-US" sz="4800" b="1" dirty="0" smtClean="0">
                <a:latin typeface="NikoshBAN" pitchFamily="2" charset="0"/>
                <a:cs typeface="NikoshBAN" pitchFamily="2" charset="0"/>
              </a:rPr>
              <a:t>     </a:t>
            </a:r>
            <a:r>
              <a:rPr lang="bn-BD" sz="4800" b="1" dirty="0" smtClean="0">
                <a:latin typeface="NikoshBAN" pitchFamily="2" charset="0"/>
                <a:cs typeface="NikoshBAN" pitchFamily="2" charset="0"/>
              </a:rPr>
              <a:t>সময়ঃ ৪৫ মিনি</a:t>
            </a:r>
            <a:r>
              <a:rPr lang="bn-BD" sz="4800" b="1" dirty="0">
                <a:latin typeface="NikoshBAN" pitchFamily="2" charset="0"/>
                <a:cs typeface="NikoshBAN" pitchFamily="2" charset="0"/>
              </a:rPr>
              <a:t>ট</a:t>
            </a:r>
            <a:endParaRPr lang="bn-BD" sz="4800" b="1" dirty="0" smtClean="0">
              <a:latin typeface="NikoshBAN" pitchFamily="2" charset="0"/>
              <a:cs typeface="NikoshBAN" pitchFamily="2" charset="0"/>
            </a:endParaRPr>
          </a:p>
          <a:p>
            <a:r>
              <a:rPr lang="en-US" sz="4800" b="1" dirty="0" smtClean="0">
                <a:latin typeface="NikoshBAN" pitchFamily="2" charset="0"/>
                <a:cs typeface="NikoshBAN" pitchFamily="2" charset="0"/>
              </a:rPr>
              <a:t>    </a:t>
            </a:r>
            <a:r>
              <a:rPr lang="bn-BD" sz="4800" b="1" dirty="0" smtClean="0">
                <a:latin typeface="NikoshBAN" pitchFamily="2" charset="0"/>
                <a:cs typeface="NikoshBAN" pitchFamily="2" charset="0"/>
              </a:rPr>
              <a:t>তাং১৯</a:t>
            </a:r>
            <a:r>
              <a:rPr lang="en-US" sz="4800" b="1" dirty="0" smtClean="0">
                <a:latin typeface="NikoshBAN" pitchFamily="2" charset="0"/>
                <a:cs typeface="NikoshBAN" pitchFamily="2" charset="0"/>
              </a:rPr>
              <a:t>/</a:t>
            </a:r>
            <a:r>
              <a:rPr lang="bn-BD" sz="4800" b="1" dirty="0" smtClean="0">
                <a:latin typeface="NikoshBAN" pitchFamily="2" charset="0"/>
                <a:cs typeface="NikoshBAN" pitchFamily="2" charset="0"/>
              </a:rPr>
              <a:t>০২</a:t>
            </a:r>
            <a:r>
              <a:rPr lang="en-US" sz="4800" b="1" dirty="0" smtClean="0">
                <a:latin typeface="NikoshBAN" pitchFamily="2" charset="0"/>
                <a:cs typeface="NikoshBAN" pitchFamily="2" charset="0"/>
              </a:rPr>
              <a:t>/20</a:t>
            </a:r>
            <a:r>
              <a:rPr lang="bn-BD" sz="4800" b="1" dirty="0" smtClean="0">
                <a:latin typeface="NikoshBAN" pitchFamily="2" charset="0"/>
                <a:cs typeface="NikoshBAN" pitchFamily="2" charset="0"/>
              </a:rPr>
              <a:t>২০ </a:t>
            </a:r>
            <a:r>
              <a:rPr lang="bn-IN" sz="4800" b="1" dirty="0" smtClean="0">
                <a:latin typeface="NikoshBAN" pitchFamily="2" charset="0"/>
                <a:cs typeface="NikoshBAN" pitchFamily="2" charset="0"/>
              </a:rPr>
              <a:t>।  </a:t>
            </a:r>
            <a:r>
              <a:rPr lang="bn-BD" sz="4800" b="1" dirty="0" smtClean="0">
                <a:latin typeface="NikoshBAN" pitchFamily="2" charset="0"/>
                <a:cs typeface="NikoshBAN" pitchFamily="2" charset="0"/>
              </a:rPr>
              <a:t>     </a:t>
            </a:r>
          </a:p>
        </p:txBody>
      </p:sp>
      <p:sp>
        <p:nvSpPr>
          <p:cNvPr id="3" name="Oval 2"/>
          <p:cNvSpPr/>
          <p:nvPr/>
        </p:nvSpPr>
        <p:spPr>
          <a:xfrm>
            <a:off x="3680037" y="203994"/>
            <a:ext cx="5682328" cy="131090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bn-BD" sz="7200" b="1" dirty="0" smtClean="0">
                <a:solidFill>
                  <a:schemeClr val="tx1"/>
                </a:solidFill>
                <a:latin typeface="NikoshBAN" pitchFamily="2" charset="0"/>
                <a:cs typeface="NikoshBAN" pitchFamily="2" charset="0"/>
              </a:rPr>
              <a:t>পাঠ </a:t>
            </a:r>
            <a:r>
              <a:rPr lang="en-US" sz="7200" b="1" dirty="0" err="1" smtClean="0">
                <a:solidFill>
                  <a:schemeClr val="tx1"/>
                </a:solidFill>
                <a:latin typeface="NikoshBAN" pitchFamily="2" charset="0"/>
                <a:cs typeface="NikoshBAN" pitchFamily="2" charset="0"/>
              </a:rPr>
              <a:t>পরিচিতি</a:t>
            </a:r>
            <a:r>
              <a:rPr lang="bn-BD" sz="7200" b="1" dirty="0" smtClean="0">
                <a:solidFill>
                  <a:schemeClr val="tx1"/>
                </a:solidFill>
                <a:latin typeface="NikoshBAN" pitchFamily="2" charset="0"/>
                <a:cs typeface="NikoshBAN" pitchFamily="2" charset="0"/>
              </a:rPr>
              <a:t> </a:t>
            </a:r>
            <a:endParaRPr lang="en-US" sz="7200" b="1" dirty="0">
              <a:solidFill>
                <a:schemeClr val="tx1"/>
              </a:solidFill>
              <a:latin typeface="NikoshBAN" pitchFamily="2" charset="0"/>
              <a:cs typeface="NikoshBAN" pitchFamily="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2182" y="2218306"/>
            <a:ext cx="2582885" cy="3527401"/>
          </a:xfrm>
          <a:prstGeom prst="rect">
            <a:avLst/>
          </a:prstGeom>
        </p:spPr>
      </p:pic>
    </p:spTree>
    <p:extLst>
      <p:ext uri="{BB962C8B-B14F-4D97-AF65-F5344CB8AC3E}">
        <p14:creationId xmlns:p14="http://schemas.microsoft.com/office/powerpoint/2010/main" val="2538529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alphaModFix amt="98000"/>
          </a:blip>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1938528" y="0"/>
            <a:ext cx="8331200" cy="827314"/>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bn-BD" sz="6000" dirty="0" smtClean="0">
                <a:latin typeface="NikoshBAN" panose="02000000000000000000" pitchFamily="2" charset="0"/>
                <a:cs typeface="NikoshBAN" panose="02000000000000000000" pitchFamily="2" charset="0"/>
              </a:rPr>
              <a:t>নিচের ছবিগুলো লক্ষ কর</a:t>
            </a:r>
            <a:endParaRPr lang="en-US" sz="6000" dirty="0">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3"/>
          <a:stretch>
            <a:fillRect/>
          </a:stretch>
        </p:blipFill>
        <p:spPr>
          <a:xfrm>
            <a:off x="590740" y="1031143"/>
            <a:ext cx="5352860" cy="2855871"/>
          </a:xfrm>
          <a:prstGeom prst="rect">
            <a:avLst/>
          </a:prstGeom>
        </p:spPr>
      </p:pic>
      <p:pic>
        <p:nvPicPr>
          <p:cNvPr id="11" name="Picture 10"/>
          <p:cNvPicPr>
            <a:picLocks noChangeAspect="1"/>
          </p:cNvPicPr>
          <p:nvPr/>
        </p:nvPicPr>
        <p:blipFill>
          <a:blip r:embed="rId4"/>
          <a:stretch>
            <a:fillRect/>
          </a:stretch>
        </p:blipFill>
        <p:spPr>
          <a:xfrm>
            <a:off x="6567487" y="942975"/>
            <a:ext cx="5015022" cy="3019425"/>
          </a:xfrm>
          <a:prstGeom prst="rect">
            <a:avLst/>
          </a:prstGeom>
        </p:spPr>
      </p:pic>
      <p:pic>
        <p:nvPicPr>
          <p:cNvPr id="13" name="Picture 12"/>
          <p:cNvPicPr>
            <a:picLocks noChangeAspect="1"/>
          </p:cNvPicPr>
          <p:nvPr/>
        </p:nvPicPr>
        <p:blipFill>
          <a:blip r:embed="rId5"/>
          <a:stretch>
            <a:fillRect/>
          </a:stretch>
        </p:blipFill>
        <p:spPr>
          <a:xfrm>
            <a:off x="590740" y="4238125"/>
            <a:ext cx="5162359" cy="2540185"/>
          </a:xfrm>
          <a:prstGeom prst="rect">
            <a:avLst/>
          </a:prstGeom>
        </p:spPr>
      </p:pic>
      <p:pic>
        <p:nvPicPr>
          <p:cNvPr id="14" name="Picture 13"/>
          <p:cNvPicPr>
            <a:picLocks noChangeAspect="1"/>
          </p:cNvPicPr>
          <p:nvPr/>
        </p:nvPicPr>
        <p:blipFill>
          <a:blip r:embed="rId6"/>
          <a:stretch>
            <a:fillRect/>
          </a:stretch>
        </p:blipFill>
        <p:spPr>
          <a:xfrm>
            <a:off x="6567487" y="4317815"/>
            <a:ext cx="5015022" cy="2460495"/>
          </a:xfrm>
          <a:prstGeom prst="rect">
            <a:avLst/>
          </a:prstGeom>
        </p:spPr>
      </p:pic>
    </p:spTree>
    <p:extLst>
      <p:ext uri="{BB962C8B-B14F-4D97-AF65-F5344CB8AC3E}">
        <p14:creationId xmlns:p14="http://schemas.microsoft.com/office/powerpoint/2010/main" val="109306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alphaModFix amt="98000"/>
          </a:blip>
          <a:tile tx="0" ty="0" sx="100000" sy="100000" flip="none" algn="tl"/>
        </a:blipFill>
        <a:effectLst/>
      </p:bgPr>
    </p:bg>
    <p:spTree>
      <p:nvGrpSpPr>
        <p:cNvPr id="1" name=""/>
        <p:cNvGrpSpPr/>
        <p:nvPr/>
      </p:nvGrpSpPr>
      <p:grpSpPr>
        <a:xfrm>
          <a:off x="0" y="0"/>
          <a:ext cx="0" cy="0"/>
          <a:chOff x="0" y="0"/>
          <a:chExt cx="0" cy="0"/>
        </a:xfrm>
      </p:grpSpPr>
      <p:sp>
        <p:nvSpPr>
          <p:cNvPr id="3" name="Rounded Rectangle 2"/>
          <p:cNvSpPr/>
          <p:nvPr/>
        </p:nvSpPr>
        <p:spPr>
          <a:xfrm>
            <a:off x="834918" y="1953233"/>
            <a:ext cx="9577103" cy="270065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sz="6000" dirty="0" smtClean="0">
                <a:latin typeface="NikoshBAN" panose="02000000000000000000" pitchFamily="2" charset="0"/>
                <a:cs typeface="NikoshBAN" panose="02000000000000000000" pitchFamily="2" charset="0"/>
              </a:rPr>
              <a:t>          </a:t>
            </a:r>
            <a:r>
              <a:rPr lang="bn-BD" sz="7200" dirty="0">
                <a:solidFill>
                  <a:srgbClr val="FF0000"/>
                </a:solidFill>
                <a:latin typeface="NikoshBAN" panose="02000000000000000000" pitchFamily="2" charset="0"/>
                <a:cs typeface="NikoshBAN" panose="02000000000000000000" pitchFamily="2" charset="0"/>
              </a:rPr>
              <a:t> </a:t>
            </a:r>
            <a:r>
              <a:rPr lang="en-US" sz="7200" dirty="0" smtClean="0">
                <a:solidFill>
                  <a:srgbClr val="FF0000"/>
                </a:solidFill>
                <a:latin typeface="NikoshBAN" panose="02000000000000000000" pitchFamily="2" charset="0"/>
                <a:cs typeface="NikoshBAN" panose="02000000000000000000" pitchFamily="2" charset="0"/>
              </a:rPr>
              <a:t>  </a:t>
            </a:r>
            <a:endParaRPr lang="en-US" sz="7200" dirty="0" smtClean="0">
              <a:solidFill>
                <a:srgbClr val="FF0000"/>
              </a:solidFill>
              <a:latin typeface="NikoshBAN" panose="02000000000000000000" pitchFamily="2" charset="0"/>
              <a:cs typeface="NikoshBAN" panose="02000000000000000000" pitchFamily="2" charset="0"/>
            </a:endParaRPr>
          </a:p>
          <a:p>
            <a:r>
              <a:rPr lang="en-US" sz="7200" dirty="0" smtClean="0">
                <a:solidFill>
                  <a:srgbClr val="FF0000"/>
                </a:solidFill>
                <a:latin typeface="NikoshBAN" panose="02000000000000000000" pitchFamily="2" charset="0"/>
                <a:cs typeface="NikoshBAN" panose="02000000000000000000" pitchFamily="2" charset="0"/>
              </a:rPr>
              <a:t>        </a:t>
            </a:r>
            <a:r>
              <a:rPr lang="bn-BD" sz="7200" dirty="0" smtClean="0">
                <a:solidFill>
                  <a:srgbClr val="FF0000"/>
                </a:solidFill>
                <a:latin typeface="NikoshBAN" panose="02000000000000000000" pitchFamily="2" charset="0"/>
                <a:cs typeface="NikoshBAN" panose="02000000000000000000" pitchFamily="2" charset="0"/>
              </a:rPr>
              <a:t>কম্পিউটার </a:t>
            </a:r>
            <a:r>
              <a:rPr lang="bn-BD" sz="7200" dirty="0" smtClean="0">
                <a:solidFill>
                  <a:srgbClr val="FF0000"/>
                </a:solidFill>
                <a:latin typeface="NikoshBAN" panose="02000000000000000000" pitchFamily="2" charset="0"/>
                <a:cs typeface="NikoshBAN" panose="02000000000000000000" pitchFamily="2" charset="0"/>
              </a:rPr>
              <a:t>ভাইরাস </a:t>
            </a:r>
            <a:r>
              <a:rPr lang="en-US" sz="7200" dirty="0" smtClean="0">
                <a:solidFill>
                  <a:srgbClr val="FF0000"/>
                </a:solidFill>
                <a:latin typeface="NikoshBAN" panose="02000000000000000000" pitchFamily="2" charset="0"/>
                <a:cs typeface="NikoshBAN" panose="02000000000000000000" pitchFamily="2" charset="0"/>
              </a:rPr>
              <a:t> </a:t>
            </a:r>
            <a:r>
              <a:rPr lang="bn-BD" sz="7200" dirty="0" smtClean="0">
                <a:solidFill>
                  <a:srgbClr val="FF0000"/>
                </a:solidFill>
                <a:latin typeface="NikoshBAN" panose="02000000000000000000" pitchFamily="2" charset="0"/>
                <a:cs typeface="NikoshBAN" panose="02000000000000000000" pitchFamily="2" charset="0"/>
              </a:rPr>
              <a:t>  </a:t>
            </a:r>
            <a:r>
              <a:rPr lang="bn-BD" sz="5400" dirty="0"/>
              <a:t>				</a:t>
            </a:r>
            <a:endParaRPr lang="en-US" sz="5400" i="1" dirty="0">
              <a:solidFill>
                <a:srgbClr val="FF0000"/>
              </a:solidFill>
              <a:latin typeface="NikoshBAN" panose="02000000000000000000" pitchFamily="2" charset="0"/>
              <a:cs typeface="NikoshBAN" panose="02000000000000000000" pitchFamily="2" charset="0"/>
            </a:endParaRPr>
          </a:p>
        </p:txBody>
      </p:sp>
      <p:sp>
        <p:nvSpPr>
          <p:cNvPr id="4" name="TextBox 3"/>
          <p:cNvSpPr txBox="1"/>
          <p:nvPr/>
        </p:nvSpPr>
        <p:spPr>
          <a:xfrm>
            <a:off x="3331239" y="308211"/>
            <a:ext cx="4256916" cy="923330"/>
          </a:xfrm>
          <a:prstGeom prst="rect">
            <a:avLst/>
          </a:prstGeom>
          <a:solidFill>
            <a:schemeClr val="accent2">
              <a:lumMod val="20000"/>
              <a:lumOff val="80000"/>
            </a:schemeClr>
          </a:solidFill>
        </p:spPr>
        <p:txBody>
          <a:bodyPr wrap="square" rtlCol="0">
            <a:spAutoFit/>
          </a:bodyPr>
          <a:lstStyle/>
          <a:p>
            <a:pPr algn="ctr"/>
            <a:r>
              <a:rPr lang="en-US" sz="4000" dirty="0" smtClean="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bn-BD" sz="5400" dirty="0" smtClean="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পাঠ শিরোনাম </a:t>
            </a:r>
            <a:endParaRPr lang="en-US" sz="54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775372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blip>
          <a:srcRect/>
          <a:tile tx="0" ty="0" sx="100000" sy="100000" flip="none" algn="tl"/>
        </a:blipFill>
        <a:effectLst/>
      </p:bgPr>
    </p:bg>
    <p:spTree>
      <p:nvGrpSpPr>
        <p:cNvPr id="1" name=""/>
        <p:cNvGrpSpPr/>
        <p:nvPr/>
      </p:nvGrpSpPr>
      <p:grpSpPr>
        <a:xfrm>
          <a:off x="0" y="0"/>
          <a:ext cx="0" cy="0"/>
          <a:chOff x="0" y="0"/>
          <a:chExt cx="0" cy="0"/>
        </a:xfrm>
      </p:grpSpPr>
      <p:sp>
        <p:nvSpPr>
          <p:cNvPr id="2" name="Oval 1"/>
          <p:cNvSpPr/>
          <p:nvPr/>
        </p:nvSpPr>
        <p:spPr>
          <a:xfrm>
            <a:off x="3930556" y="108459"/>
            <a:ext cx="4298902" cy="13655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bn-BD" sz="7200" b="1" dirty="0" smtClean="0">
                <a:solidFill>
                  <a:schemeClr val="tx1"/>
                </a:solidFill>
                <a:latin typeface="NikoshBAN" pitchFamily="2" charset="0"/>
                <a:cs typeface="NikoshBAN" pitchFamily="2" charset="0"/>
              </a:rPr>
              <a:t>শিখন ফল </a:t>
            </a:r>
            <a:endParaRPr lang="en-US" sz="7200" b="1" dirty="0">
              <a:solidFill>
                <a:schemeClr val="tx1"/>
              </a:solidFill>
              <a:latin typeface="NikoshBAN" pitchFamily="2" charset="0"/>
              <a:cs typeface="NikoshBAN" pitchFamily="2" charset="0"/>
            </a:endParaRPr>
          </a:p>
        </p:txBody>
      </p:sp>
      <p:sp>
        <p:nvSpPr>
          <p:cNvPr id="3" name="Rounded Rectangle 2"/>
          <p:cNvSpPr/>
          <p:nvPr/>
        </p:nvSpPr>
        <p:spPr>
          <a:xfrm>
            <a:off x="187622" y="1637732"/>
            <a:ext cx="11866657" cy="4674358"/>
          </a:xfrm>
          <a:prstGeom prst="roundRect">
            <a:avLst>
              <a:gd name="adj" fmla="val 8864"/>
            </a:avLst>
          </a:prstGeom>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0" indent="-914400">
              <a:buFont typeface="+mj-lt"/>
              <a:buAutoNum type="arabicPeriod"/>
            </a:pPr>
            <a:endParaRPr lang="bn-BD" sz="5400" i="1"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endParaRPr>
          </a:p>
          <a:p>
            <a:pPr marL="914400" indent="-914400">
              <a:buFont typeface="+mj-lt"/>
              <a:buAutoNum type="arabicPeriod"/>
            </a:pPr>
            <a:endParaRPr lang="bn-BD" sz="5400" i="1" dirty="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endParaRPr>
          </a:p>
          <a:p>
            <a:r>
              <a:rPr lang="bn-BD" sz="5400" i="1"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এই পাঠ শেষে শিক্ষার্থীরা-</a:t>
            </a:r>
            <a:endParaRPr lang="en-US" sz="5400" i="1"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endParaRPr>
          </a:p>
          <a:p>
            <a:pPr marL="914400" indent="-914400">
              <a:buFont typeface="+mj-lt"/>
              <a:buAutoNum type="arabicPeriod"/>
            </a:pPr>
            <a:r>
              <a:rPr lang="en-US" sz="4800" dirty="0" err="1"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কম্পিউটার</a:t>
            </a:r>
            <a:r>
              <a:rPr lang="en-US" sz="48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4800" dirty="0" err="1"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ভাইরাস</a:t>
            </a:r>
            <a:r>
              <a:rPr lang="en-US" sz="48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bn-BD" sz="48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কি</a:t>
            </a:r>
            <a:r>
              <a:rPr lang="en-US" sz="48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bn-BD" sz="48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তা বলতে পারবে</a:t>
            </a:r>
            <a:r>
              <a:rPr lang="bn-BD" sz="4800" dirty="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a:t>
            </a:r>
            <a:endParaRPr lang="bn-BD" sz="48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endParaRPr>
          </a:p>
          <a:p>
            <a:pPr marL="914400" indent="-914400">
              <a:buFont typeface="+mj-lt"/>
              <a:buAutoNum type="arabicPeriod"/>
            </a:pPr>
            <a:r>
              <a:rPr lang="bn-BD" sz="44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4400" dirty="0" err="1">
                <a:ln w="28575">
                  <a:noFill/>
                </a:ln>
                <a:solidFill>
                  <a:schemeClr val="tx1"/>
                </a:solidFill>
                <a:latin typeface="NikoshBAN" pitchFamily="2" charset="0"/>
                <a:cs typeface="NikoshBAN" pitchFamily="2" charset="0"/>
              </a:rPr>
              <a:t>কম্পিউটার</a:t>
            </a:r>
            <a:r>
              <a:rPr lang="en-US" sz="4400" dirty="0">
                <a:ln w="28575">
                  <a:noFill/>
                </a:ln>
                <a:solidFill>
                  <a:schemeClr val="tx1"/>
                </a:solidFill>
                <a:latin typeface="NikoshBAN" pitchFamily="2" charset="0"/>
                <a:cs typeface="NikoshBAN" pitchFamily="2" charset="0"/>
              </a:rPr>
              <a:t> </a:t>
            </a:r>
            <a:r>
              <a:rPr lang="en-US" sz="4400" dirty="0" err="1">
                <a:ln w="28575">
                  <a:noFill/>
                </a:ln>
                <a:solidFill>
                  <a:schemeClr val="tx1"/>
                </a:solidFill>
                <a:latin typeface="NikoshBAN" pitchFamily="2" charset="0"/>
                <a:cs typeface="NikoshBAN" pitchFamily="2" charset="0"/>
              </a:rPr>
              <a:t>ভাইরাস</a:t>
            </a:r>
            <a:r>
              <a:rPr lang="en-US" sz="4400" dirty="0">
                <a:ln w="28575">
                  <a:noFill/>
                </a:ln>
                <a:solidFill>
                  <a:schemeClr val="tx1"/>
                </a:solidFill>
                <a:latin typeface="NikoshBAN" pitchFamily="2" charset="0"/>
                <a:cs typeface="NikoshBAN" pitchFamily="2" charset="0"/>
              </a:rPr>
              <a:t> </a:t>
            </a:r>
            <a:r>
              <a:rPr lang="en-US" sz="4400" dirty="0" err="1" smtClean="0">
                <a:ln w="28575">
                  <a:noFill/>
                </a:ln>
                <a:solidFill>
                  <a:schemeClr val="tx1"/>
                </a:solidFill>
                <a:latin typeface="NikoshBAN" pitchFamily="2" charset="0"/>
                <a:cs typeface="NikoshBAN" pitchFamily="2" charset="0"/>
              </a:rPr>
              <a:t>এর</a:t>
            </a:r>
            <a:r>
              <a:rPr lang="en-US" sz="4400" dirty="0" smtClean="0">
                <a:ln w="28575">
                  <a:noFill/>
                </a:ln>
                <a:solidFill>
                  <a:schemeClr val="tx1"/>
                </a:solidFill>
                <a:latin typeface="NikoshBAN" pitchFamily="2" charset="0"/>
                <a:cs typeface="NikoshBAN" pitchFamily="2" charset="0"/>
              </a:rPr>
              <a:t> </a:t>
            </a:r>
            <a:r>
              <a:rPr lang="en-US" sz="4400" dirty="0" err="1" smtClean="0">
                <a:ln w="28575">
                  <a:noFill/>
                </a:ln>
                <a:solidFill>
                  <a:schemeClr val="tx1"/>
                </a:solidFill>
                <a:latin typeface="NikoshBAN" pitchFamily="2" charset="0"/>
                <a:cs typeface="NikoshBAN" pitchFamily="2" charset="0"/>
              </a:rPr>
              <a:t>প্রকারভেদ</a:t>
            </a:r>
            <a:r>
              <a:rPr lang="en-US" sz="4400" dirty="0" smtClean="0">
                <a:ln w="28575">
                  <a:noFill/>
                </a:ln>
                <a:solidFill>
                  <a:schemeClr val="tx1"/>
                </a:solidFill>
                <a:latin typeface="NikoshBAN" pitchFamily="2" charset="0"/>
                <a:cs typeface="NikoshBAN" pitchFamily="2" charset="0"/>
              </a:rPr>
              <a:t> </a:t>
            </a:r>
            <a:r>
              <a:rPr lang="bn-BD" sz="4400" dirty="0" smtClean="0">
                <a:ln w="28575">
                  <a:noFill/>
                </a:ln>
                <a:solidFill>
                  <a:schemeClr val="tx1"/>
                </a:solidFill>
                <a:latin typeface="NikoshBAN" pitchFamily="2" charset="0"/>
                <a:cs typeface="NikoshBAN" pitchFamily="2" charset="0"/>
              </a:rPr>
              <a:t>তা </a:t>
            </a:r>
            <a:r>
              <a:rPr lang="bn-BD" sz="4400" dirty="0" smtClean="0">
                <a:ln w="28575">
                  <a:noFill/>
                </a:ln>
                <a:solidFill>
                  <a:schemeClr val="tx1"/>
                </a:solidFill>
                <a:latin typeface="NikoshBAN" pitchFamily="2" charset="0"/>
                <a:cs typeface="NikoshBAN" pitchFamily="2" charset="0"/>
              </a:rPr>
              <a:t>জানতে </a:t>
            </a:r>
            <a:r>
              <a:rPr lang="bn-BD" sz="4400" dirty="0">
                <a:ln w="28575">
                  <a:noFill/>
                </a:ln>
                <a:solidFill>
                  <a:schemeClr val="tx1"/>
                </a:solidFill>
                <a:latin typeface="NikoshBAN" pitchFamily="2" charset="0"/>
                <a:cs typeface="NikoshBAN" pitchFamily="2" charset="0"/>
              </a:rPr>
              <a:t>পারবে।</a:t>
            </a:r>
          </a:p>
          <a:p>
            <a:pPr marL="914400" indent="-914400">
              <a:buFont typeface="+mj-lt"/>
              <a:buAutoNum type="arabicPeriod"/>
            </a:pPr>
            <a:r>
              <a:rPr lang="en-US" sz="4400" dirty="0" err="1"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এন্টিভাইরাস</a:t>
            </a:r>
            <a:r>
              <a:rPr lang="en-US" sz="44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4400" dirty="0" err="1"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ব্যবহারের</a:t>
            </a:r>
            <a:r>
              <a:rPr lang="en-US" sz="44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4400" dirty="0" err="1"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গুরুত্ব</a:t>
            </a:r>
            <a:r>
              <a:rPr lang="en-US" sz="44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4400" dirty="0" err="1"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বর্ণনা</a:t>
            </a:r>
            <a:r>
              <a:rPr lang="en-US" sz="44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bn-BD" sz="44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করতে পারবে।</a:t>
            </a:r>
          </a:p>
          <a:p>
            <a:endParaRPr lang="en-US" sz="5400" i="1" dirty="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endParaRPr>
          </a:p>
          <a:p>
            <a:pPr marL="914400" indent="-914400">
              <a:buFont typeface="+mj-lt"/>
              <a:buAutoNum type="arabicPeriod"/>
            </a:pPr>
            <a:endParaRPr lang="bn-BD" sz="5400" i="1"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60927215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alphaModFix amt="99000"/>
          </a:blip>
          <a:tile tx="0" ty="0" sx="100000" sy="100000" flip="none" algn="tl"/>
        </a:blipFill>
        <a:effectLst/>
      </p:bgPr>
    </p:bg>
    <p:spTree>
      <p:nvGrpSpPr>
        <p:cNvPr id="1" name=""/>
        <p:cNvGrpSpPr/>
        <p:nvPr/>
      </p:nvGrpSpPr>
      <p:grpSpPr>
        <a:xfrm>
          <a:off x="0" y="0"/>
          <a:ext cx="0" cy="0"/>
          <a:chOff x="0" y="0"/>
          <a:chExt cx="0" cy="0"/>
        </a:xfrm>
      </p:grpSpPr>
      <p:sp>
        <p:nvSpPr>
          <p:cNvPr id="9" name="Oval 8">
            <a:hlinkClick r:id="rId3" action="ppaction://hlinkpres?slideindex=1&amp;slidetitle="/>
          </p:cNvPr>
          <p:cNvSpPr/>
          <p:nvPr/>
        </p:nvSpPr>
        <p:spPr>
          <a:xfrm>
            <a:off x="3709348" y="140359"/>
            <a:ext cx="3934736" cy="908949"/>
          </a:xfrm>
          <a:prstGeom prst="ellipse">
            <a:avLst/>
          </a:prstGeom>
          <a:solidFill>
            <a:schemeClr val="accent2">
              <a:lumMod val="40000"/>
              <a:lumOff val="60000"/>
            </a:schemeClr>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bn-BD" sz="3600" b="1" dirty="0" smtClean="0">
                <a:solidFill>
                  <a:prstClr val="black"/>
                </a:solidFill>
                <a:latin typeface="NikoshBAN" pitchFamily="2" charset="0"/>
                <a:cs typeface="NikoshBAN" pitchFamily="2" charset="0"/>
              </a:rPr>
              <a:t>একক কাজ </a:t>
            </a:r>
            <a:r>
              <a:rPr lang="bn-BD" sz="3600" b="1" dirty="0">
                <a:solidFill>
                  <a:prstClr val="black"/>
                </a:solidFill>
                <a:latin typeface="NikoshBAN" pitchFamily="2" charset="0"/>
                <a:cs typeface="NikoshBAN" pitchFamily="2" charset="0"/>
              </a:rPr>
              <a:t>এর ক্লু</a:t>
            </a:r>
            <a:endParaRPr lang="en-US" sz="3600" b="1" dirty="0">
              <a:solidFill>
                <a:prstClr val="black"/>
              </a:solidFill>
              <a:latin typeface="NikoshBAN" pitchFamily="2" charset="0"/>
              <a:cs typeface="NikoshBAN" pitchFamily="2" charset="0"/>
            </a:endParaRPr>
          </a:p>
        </p:txBody>
      </p:sp>
      <p:pic>
        <p:nvPicPr>
          <p:cNvPr id="3" name="Picture 2"/>
          <p:cNvPicPr>
            <a:picLocks noChangeAspect="1"/>
          </p:cNvPicPr>
          <p:nvPr/>
        </p:nvPicPr>
        <p:blipFill>
          <a:blip r:embed="rId4"/>
          <a:stretch>
            <a:fillRect/>
          </a:stretch>
        </p:blipFill>
        <p:spPr>
          <a:xfrm>
            <a:off x="447484" y="1341886"/>
            <a:ext cx="5358254" cy="4510274"/>
          </a:xfrm>
          <a:prstGeom prst="rect">
            <a:avLst/>
          </a:prstGeom>
        </p:spPr>
      </p:pic>
      <p:pic>
        <p:nvPicPr>
          <p:cNvPr id="5" name="Picture 4"/>
          <p:cNvPicPr>
            <a:picLocks noChangeAspect="1"/>
          </p:cNvPicPr>
          <p:nvPr/>
        </p:nvPicPr>
        <p:blipFill>
          <a:blip r:embed="rId5"/>
          <a:stretch>
            <a:fillRect/>
          </a:stretch>
        </p:blipFill>
        <p:spPr>
          <a:xfrm>
            <a:off x="5952042" y="1484756"/>
            <a:ext cx="6090285" cy="4367404"/>
          </a:xfrm>
          <a:prstGeom prst="rect">
            <a:avLst/>
          </a:prstGeom>
        </p:spPr>
      </p:pic>
    </p:spTree>
    <p:extLst>
      <p:ext uri="{BB962C8B-B14F-4D97-AF65-F5344CB8AC3E}">
        <p14:creationId xmlns:p14="http://schemas.microsoft.com/office/powerpoint/2010/main" val="106797326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alphaModFix amt="99000"/>
          </a:blip>
          <a:tile tx="0" ty="0" sx="100000" sy="100000" flip="none" algn="tl"/>
        </a:blipFill>
        <a:effectLst/>
      </p:bgPr>
    </p:bg>
    <p:spTree>
      <p:nvGrpSpPr>
        <p:cNvPr id="1" name=""/>
        <p:cNvGrpSpPr/>
        <p:nvPr/>
      </p:nvGrpSpPr>
      <p:grpSpPr>
        <a:xfrm>
          <a:off x="0" y="0"/>
          <a:ext cx="0" cy="0"/>
          <a:chOff x="0" y="0"/>
          <a:chExt cx="0" cy="0"/>
        </a:xfrm>
      </p:grpSpPr>
      <p:sp>
        <p:nvSpPr>
          <p:cNvPr id="2" name="Oval 1"/>
          <p:cNvSpPr/>
          <p:nvPr/>
        </p:nvSpPr>
        <p:spPr>
          <a:xfrm>
            <a:off x="3267616" y="8037"/>
            <a:ext cx="5076284" cy="1365500"/>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bn-BD" sz="7200" b="1" dirty="0" smtClean="0">
                <a:solidFill>
                  <a:schemeClr val="tx1"/>
                </a:solidFill>
                <a:latin typeface="NikoshBAN" pitchFamily="2" charset="0"/>
                <a:cs typeface="NikoshBAN" pitchFamily="2" charset="0"/>
              </a:rPr>
              <a:t>একক কাজ </a:t>
            </a:r>
            <a:endParaRPr lang="en-US" sz="7200" b="1" dirty="0">
              <a:solidFill>
                <a:schemeClr val="tx1"/>
              </a:solidFill>
              <a:latin typeface="NikoshBAN" pitchFamily="2" charset="0"/>
              <a:cs typeface="NikoshBAN" pitchFamily="2" charset="0"/>
            </a:endParaRPr>
          </a:p>
        </p:txBody>
      </p:sp>
      <p:sp>
        <p:nvSpPr>
          <p:cNvPr id="3" name="TextBox 2"/>
          <p:cNvSpPr txBox="1"/>
          <p:nvPr/>
        </p:nvSpPr>
        <p:spPr>
          <a:xfrm>
            <a:off x="9818442" y="201365"/>
            <a:ext cx="1793074" cy="830997"/>
          </a:xfrm>
          <a:prstGeom prst="rect">
            <a:avLst/>
          </a:prstGeom>
          <a:solidFill>
            <a:schemeClr val="accent4">
              <a:lumMod val="20000"/>
              <a:lumOff val="80000"/>
            </a:schemeClr>
          </a:solidFill>
        </p:spPr>
        <p:txBody>
          <a:bodyPr wrap="square" rtlCol="0">
            <a:spAutoFit/>
          </a:bodyPr>
          <a:lstStyle/>
          <a:p>
            <a:r>
              <a:rPr lang="en-US" sz="4800" i="1" dirty="0" smtClean="0">
                <a:latin typeface="NikoshBAN" panose="02000000000000000000" pitchFamily="2" charset="0"/>
                <a:cs typeface="NikoshBAN" panose="02000000000000000000" pitchFamily="2" charset="0"/>
              </a:rPr>
              <a:t>৫মিনিট</a:t>
            </a:r>
            <a:endParaRPr lang="en-US" sz="4800" i="1" dirty="0">
              <a:latin typeface="NikoshBAN" panose="02000000000000000000" pitchFamily="2" charset="0"/>
              <a:cs typeface="NikoshBAN" panose="02000000000000000000" pitchFamily="2" charset="0"/>
            </a:endParaRPr>
          </a:p>
        </p:txBody>
      </p:sp>
      <p:sp>
        <p:nvSpPr>
          <p:cNvPr id="7" name="Rectangle 6"/>
          <p:cNvSpPr/>
          <p:nvPr/>
        </p:nvSpPr>
        <p:spPr>
          <a:xfrm>
            <a:off x="0" y="1676065"/>
            <a:ext cx="12192000" cy="707886"/>
          </a:xfrm>
          <a:prstGeom prst="rect">
            <a:avLst/>
          </a:prstGeom>
          <a:solidFill>
            <a:schemeClr val="accent4">
              <a:lumMod val="20000"/>
              <a:lumOff val="80000"/>
            </a:schemeClr>
          </a:solidFill>
        </p:spPr>
        <p:txBody>
          <a:bodyPr wrap="square">
            <a:spAutoFit/>
          </a:bodyPr>
          <a:lstStyle/>
          <a:p>
            <a:r>
              <a:rPr lang="bn-BD" sz="4000" dirty="0" smtClean="0">
                <a:latin typeface="NikoshBAN" panose="02000000000000000000" pitchFamily="2" charset="0"/>
                <a:cs typeface="NikoshBAN" panose="02000000000000000000" pitchFamily="2" charset="0"/>
              </a:rPr>
              <a:t>১। </a:t>
            </a:r>
            <a:r>
              <a:rPr lang="en-US" sz="4000" dirty="0" err="1">
                <a:ln w="28575">
                  <a:noFill/>
                </a:ln>
                <a:effectLst>
                  <a:outerShdw blurRad="38100" dist="38100" dir="2700000" algn="tl">
                    <a:srgbClr val="000000">
                      <a:alpha val="43137"/>
                    </a:srgbClr>
                  </a:outerShdw>
                </a:effectLst>
                <a:latin typeface="NikoshBAN" pitchFamily="2" charset="0"/>
                <a:cs typeface="NikoshBAN" pitchFamily="2" charset="0"/>
              </a:rPr>
              <a:t>কম্পিউটার</a:t>
            </a:r>
            <a:r>
              <a:rPr lang="en-US" sz="4000" dirty="0">
                <a:ln w="28575">
                  <a:noFill/>
                </a:ln>
                <a:effectLst>
                  <a:outerShdw blurRad="38100" dist="38100" dir="2700000" algn="tl">
                    <a:srgbClr val="000000">
                      <a:alpha val="43137"/>
                    </a:srgbClr>
                  </a:outerShdw>
                </a:effectLst>
                <a:latin typeface="NikoshBAN" pitchFamily="2" charset="0"/>
                <a:cs typeface="NikoshBAN" pitchFamily="2" charset="0"/>
              </a:rPr>
              <a:t> </a:t>
            </a:r>
            <a:r>
              <a:rPr lang="en-US" sz="4000" dirty="0" err="1">
                <a:ln w="28575">
                  <a:noFill/>
                </a:ln>
                <a:effectLst>
                  <a:outerShdw blurRad="38100" dist="38100" dir="2700000" algn="tl">
                    <a:srgbClr val="000000">
                      <a:alpha val="43137"/>
                    </a:srgbClr>
                  </a:outerShdw>
                </a:effectLst>
                <a:latin typeface="NikoshBAN" pitchFamily="2" charset="0"/>
                <a:cs typeface="NikoshBAN" pitchFamily="2" charset="0"/>
              </a:rPr>
              <a:t>ভাইরাস</a:t>
            </a:r>
            <a:r>
              <a:rPr lang="en-US" sz="4000" dirty="0">
                <a:ln w="28575">
                  <a:noFill/>
                </a:ln>
                <a:effectLst>
                  <a:outerShdw blurRad="38100" dist="38100" dir="2700000" algn="tl">
                    <a:srgbClr val="000000">
                      <a:alpha val="43137"/>
                    </a:srgbClr>
                  </a:outerShdw>
                </a:effectLst>
                <a:latin typeface="NikoshBAN" pitchFamily="2" charset="0"/>
                <a:cs typeface="NikoshBAN" pitchFamily="2" charset="0"/>
              </a:rPr>
              <a:t> </a:t>
            </a:r>
            <a:r>
              <a:rPr lang="bn-BD" sz="4000" dirty="0" smtClean="0">
                <a:ln w="28575">
                  <a:noFill/>
                </a:ln>
                <a:effectLst>
                  <a:outerShdw blurRad="38100" dist="38100" dir="2700000" algn="tl">
                    <a:srgbClr val="000000">
                      <a:alpha val="43137"/>
                    </a:srgbClr>
                  </a:outerShdw>
                </a:effectLst>
                <a:latin typeface="NikoshBAN" pitchFamily="2" charset="0"/>
                <a:cs typeface="NikoshBAN" pitchFamily="2" charset="0"/>
              </a:rPr>
              <a:t>কি</a:t>
            </a:r>
            <a:r>
              <a:rPr lang="en-US" sz="4000" dirty="0" smtClean="0">
                <a:ln w="28575">
                  <a:noFill/>
                </a:ln>
                <a:effectLst>
                  <a:outerShdw blurRad="38100" dist="38100" dir="2700000" algn="tl">
                    <a:srgbClr val="000000">
                      <a:alpha val="43137"/>
                    </a:srgbClr>
                  </a:outerShdw>
                </a:effectLst>
                <a:latin typeface="NikoshBAN" pitchFamily="2" charset="0"/>
                <a:cs typeface="NikoshBAN" pitchFamily="2" charset="0"/>
              </a:rPr>
              <a:t> </a:t>
            </a:r>
            <a:r>
              <a:rPr lang="bn-BD" sz="4000" dirty="0" smtClean="0">
                <a:latin typeface="NikoshBAN" panose="02000000000000000000" pitchFamily="2" charset="0"/>
                <a:cs typeface="NikoshBAN" panose="02000000000000000000" pitchFamily="2" charset="0"/>
              </a:rPr>
              <a:t>? </a:t>
            </a:r>
            <a:endParaRPr lang="en-AU" sz="40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320716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Flowchart: Alternate Process 1"/>
          <p:cNvSpPr/>
          <p:nvPr/>
        </p:nvSpPr>
        <p:spPr>
          <a:xfrm>
            <a:off x="1668060" y="145129"/>
            <a:ext cx="8974666" cy="1450498"/>
          </a:xfrm>
          <a:prstGeom prst="flowChartAlternateProcess">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8800" b="1" dirty="0" smtClean="0">
                <a:latin typeface="NikoshBAN" pitchFamily="2" charset="0"/>
                <a:cs typeface="NikoshBAN" pitchFamily="2" charset="0"/>
              </a:rPr>
              <a:t>একক কাজের সমাধান </a:t>
            </a:r>
            <a:endParaRPr lang="en-US" sz="8800" b="1" dirty="0">
              <a:latin typeface="NikoshBAN" pitchFamily="2" charset="0"/>
              <a:cs typeface="NikoshBAN" pitchFamily="2" charset="0"/>
            </a:endParaRPr>
          </a:p>
        </p:txBody>
      </p:sp>
      <p:sp>
        <p:nvSpPr>
          <p:cNvPr id="4" name="Down Arrow 3"/>
          <p:cNvSpPr/>
          <p:nvPr/>
        </p:nvSpPr>
        <p:spPr>
          <a:xfrm>
            <a:off x="5663820" y="1595627"/>
            <a:ext cx="1078174" cy="1243107"/>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p:cNvSpPr txBox="1">
            <a:spLocks/>
          </p:cNvSpPr>
          <p:nvPr/>
        </p:nvSpPr>
        <p:spPr>
          <a:xfrm>
            <a:off x="586853" y="2838734"/>
            <a:ext cx="10890914" cy="1992573"/>
          </a:xfrm>
          <a:prstGeom prst="rect">
            <a:avLst/>
          </a:prstGeom>
          <a:solidFill>
            <a:schemeClr val="accent4">
              <a:lumMod val="40000"/>
              <a:lumOff val="60000"/>
            </a:schemeClr>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4800" dirty="0" err="1" smtClean="0">
                <a:ln w="28575">
                  <a:noFill/>
                </a:ln>
                <a:effectLst>
                  <a:outerShdw blurRad="38100" dist="38100" dir="2700000" algn="tl">
                    <a:srgbClr val="000000">
                      <a:alpha val="43137"/>
                    </a:srgbClr>
                  </a:outerShdw>
                </a:effectLst>
                <a:latin typeface="NikoshBAN" pitchFamily="2" charset="0"/>
                <a:cs typeface="NikoshBAN" pitchFamily="2" charset="0"/>
              </a:rPr>
              <a:t>কম্পিউটার</a:t>
            </a:r>
            <a:r>
              <a:rPr lang="en-US" sz="4800" dirty="0" smtClean="0">
                <a:ln w="28575">
                  <a:noFill/>
                </a:ln>
                <a:effectLst>
                  <a:outerShdw blurRad="38100" dist="38100" dir="2700000" algn="tl">
                    <a:srgbClr val="000000">
                      <a:alpha val="43137"/>
                    </a:srgbClr>
                  </a:outerShdw>
                </a:effectLst>
                <a:latin typeface="NikoshBAN" pitchFamily="2" charset="0"/>
                <a:cs typeface="NikoshBAN" pitchFamily="2" charset="0"/>
              </a:rPr>
              <a:t> </a:t>
            </a:r>
            <a:r>
              <a:rPr lang="en-US" sz="4800" dirty="0" err="1">
                <a:ln w="28575">
                  <a:noFill/>
                </a:ln>
                <a:effectLst>
                  <a:outerShdw blurRad="38100" dist="38100" dir="2700000" algn="tl">
                    <a:srgbClr val="000000">
                      <a:alpha val="43137"/>
                    </a:srgbClr>
                  </a:outerShdw>
                </a:effectLst>
                <a:latin typeface="NikoshBAN" pitchFamily="2" charset="0"/>
                <a:cs typeface="NikoshBAN" pitchFamily="2" charset="0"/>
              </a:rPr>
              <a:t>ভাইরাস</a:t>
            </a:r>
            <a:r>
              <a:rPr lang="en-US" sz="4800" dirty="0">
                <a:ln w="28575">
                  <a:noFill/>
                </a:ln>
                <a:effectLst>
                  <a:outerShdw blurRad="38100" dist="38100" dir="2700000" algn="tl">
                    <a:srgbClr val="000000">
                      <a:alpha val="43137"/>
                    </a:srgbClr>
                  </a:outerShdw>
                </a:effectLst>
                <a:latin typeface="NikoshBAN" pitchFamily="2" charset="0"/>
                <a:cs typeface="NikoshBAN" pitchFamily="2" charset="0"/>
              </a:rPr>
              <a:t> </a:t>
            </a:r>
            <a:r>
              <a:rPr lang="bn-BD" sz="4800" dirty="0" smtClean="0">
                <a:ln w="28575">
                  <a:noFill/>
                </a:ln>
                <a:effectLst>
                  <a:outerShdw blurRad="38100" dist="38100" dir="2700000" algn="tl">
                    <a:srgbClr val="000000">
                      <a:alpha val="43137"/>
                    </a:srgbClr>
                  </a:outerShdw>
                </a:effectLst>
                <a:latin typeface="NikoshBAN" pitchFamily="2" charset="0"/>
                <a:cs typeface="NikoshBAN" pitchFamily="2" charset="0"/>
              </a:rPr>
              <a:t>হলো এমন এক ধরনের ক্ষতিকারক সফটওয়্যার বা ম্যালওয়্যার যা পুনরুয়ৎপাদনে সক্ষম এবং এক কম্পিউটারে সংক্রমিত হতে পারে</a:t>
            </a:r>
            <a:r>
              <a:rPr lang="bn-BD" sz="4800" dirty="0" smtClean="0">
                <a:ln w="28575">
                  <a:noFill/>
                </a:ln>
                <a:effectLst>
                  <a:outerShdw blurRad="38100" dist="38100" dir="2700000" algn="tl">
                    <a:srgbClr val="000000">
                      <a:alpha val="43137"/>
                    </a:srgbClr>
                  </a:outerShdw>
                </a:effectLst>
                <a:latin typeface="NikoshBAN" pitchFamily="2" charset="0"/>
                <a:cs typeface="NikoshBAN" pitchFamily="2" charset="0"/>
              </a:rPr>
              <a:t>।</a:t>
            </a:r>
            <a:endParaRPr lang="bn-BD" sz="4800" dirty="0" smtClean="0">
              <a:ln w="28575">
                <a:noFill/>
              </a:ln>
              <a:effectLst>
                <a:outerShdw blurRad="38100" dist="38100" dir="2700000" algn="tl">
                  <a:srgbClr val="000000">
                    <a:alpha val="43137"/>
                  </a:srgbClr>
                </a:outerShdw>
              </a:effectLst>
              <a:latin typeface="NikoshBAN" pitchFamily="2" charset="0"/>
              <a:cs typeface="NikoshBAN" pitchFamily="2" charset="0"/>
            </a:endParaRPr>
          </a:p>
          <a:p>
            <a:pPr marL="0" indent="0">
              <a:buNone/>
            </a:pPr>
            <a:endParaRPr lang="bn-BD" sz="5400" dirty="0" smtClean="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586153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blip>
          <a:srcRect/>
          <a:tile tx="0" ty="0" sx="100000" sy="100000" flip="none" algn="tl"/>
        </a:blipFill>
        <a:effectLst/>
      </p:bgPr>
    </p:bg>
    <p:spTree>
      <p:nvGrpSpPr>
        <p:cNvPr id="1" name=""/>
        <p:cNvGrpSpPr/>
        <p:nvPr/>
      </p:nvGrpSpPr>
      <p:grpSpPr>
        <a:xfrm>
          <a:off x="0" y="0"/>
          <a:ext cx="0" cy="0"/>
          <a:chOff x="0" y="0"/>
          <a:chExt cx="0" cy="0"/>
        </a:xfrm>
      </p:grpSpPr>
      <p:sp>
        <p:nvSpPr>
          <p:cNvPr id="8" name="Oval 7">
            <a:hlinkClick r:id="rId3" action="ppaction://hlinkpres?slideindex=1&amp;slidetitle="/>
          </p:cNvPr>
          <p:cNvSpPr/>
          <p:nvPr/>
        </p:nvSpPr>
        <p:spPr>
          <a:xfrm>
            <a:off x="2813777" y="95535"/>
            <a:ext cx="6673754" cy="696036"/>
          </a:xfrm>
          <a:prstGeom prst="ellipse">
            <a:avLst/>
          </a:prstGeom>
          <a:solidFill>
            <a:schemeClr val="accent2">
              <a:lumMod val="40000"/>
              <a:lumOff val="60000"/>
            </a:schemeClr>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bn-BD" sz="4400" b="1" dirty="0" smtClean="0">
                <a:solidFill>
                  <a:prstClr val="black"/>
                </a:solidFill>
                <a:latin typeface="NikoshBAN" pitchFamily="2" charset="0"/>
                <a:cs typeface="NikoshBAN" pitchFamily="2" charset="0"/>
              </a:rPr>
              <a:t>জোড়ায় কাজ </a:t>
            </a:r>
            <a:r>
              <a:rPr lang="bn-BD" sz="4400" b="1" dirty="0">
                <a:solidFill>
                  <a:prstClr val="black"/>
                </a:solidFill>
                <a:latin typeface="NikoshBAN" pitchFamily="2" charset="0"/>
                <a:cs typeface="NikoshBAN" pitchFamily="2" charset="0"/>
              </a:rPr>
              <a:t>এর ক্লু</a:t>
            </a:r>
            <a:endParaRPr lang="en-US" sz="4400" b="1" dirty="0">
              <a:solidFill>
                <a:prstClr val="black"/>
              </a:solidFill>
              <a:latin typeface="NikoshBAN" pitchFamily="2" charset="0"/>
              <a:cs typeface="NikoshBAN" pitchFamily="2" charset="0"/>
            </a:endParaRPr>
          </a:p>
        </p:txBody>
      </p:sp>
      <p:pic>
        <p:nvPicPr>
          <p:cNvPr id="5" name="Picture 4"/>
          <p:cNvPicPr>
            <a:picLocks noChangeAspect="1"/>
          </p:cNvPicPr>
          <p:nvPr/>
        </p:nvPicPr>
        <p:blipFill>
          <a:blip r:embed="rId4"/>
          <a:stretch>
            <a:fillRect/>
          </a:stretch>
        </p:blipFill>
        <p:spPr>
          <a:xfrm>
            <a:off x="6016752" y="1176130"/>
            <a:ext cx="5978324" cy="3812347"/>
          </a:xfrm>
          <a:prstGeom prst="rect">
            <a:avLst/>
          </a:prstGeom>
        </p:spPr>
      </p:pic>
      <p:pic>
        <p:nvPicPr>
          <p:cNvPr id="6" name="Picture 5"/>
          <p:cNvPicPr>
            <a:picLocks noChangeAspect="1"/>
          </p:cNvPicPr>
          <p:nvPr/>
        </p:nvPicPr>
        <p:blipFill>
          <a:blip r:embed="rId5"/>
          <a:stretch>
            <a:fillRect/>
          </a:stretch>
        </p:blipFill>
        <p:spPr>
          <a:xfrm>
            <a:off x="324511" y="1176130"/>
            <a:ext cx="5495774" cy="3657188"/>
          </a:xfrm>
          <a:prstGeom prst="rect">
            <a:avLst/>
          </a:prstGeom>
        </p:spPr>
      </p:pic>
    </p:spTree>
    <p:extLst>
      <p:ext uri="{BB962C8B-B14F-4D97-AF65-F5344CB8AC3E}">
        <p14:creationId xmlns:p14="http://schemas.microsoft.com/office/powerpoint/2010/main" val="1222492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842" y="2060812"/>
            <a:ext cx="11109277" cy="1978925"/>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err="1">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কম্পিউটার</a:t>
            </a:r>
            <a:r>
              <a:rPr lang="en-US" sz="4400" dirty="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4400" dirty="0" err="1">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ভাইরাস</a:t>
            </a:r>
            <a:r>
              <a:rPr lang="en-US" sz="4400" dirty="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4400" dirty="0" err="1">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এর</a:t>
            </a:r>
            <a:r>
              <a:rPr lang="en-US" sz="4400" dirty="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4400" dirty="0" err="1">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প্রকারভেদ</a:t>
            </a:r>
            <a:r>
              <a:rPr lang="en-US" sz="4400" dirty="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bn-BD" sz="44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বর্ণনা </a:t>
            </a:r>
            <a:r>
              <a:rPr lang="bn-BD" sz="4400" dirty="0" smtClean="0">
                <a:ln w="28575">
                  <a:noFill/>
                </a:ln>
                <a:solidFill>
                  <a:schemeClr val="tx1"/>
                </a:solidFill>
                <a:effectLst>
                  <a:outerShdw blurRad="38100" dist="38100" dir="2700000" algn="tl">
                    <a:srgbClr val="000000">
                      <a:alpha val="43137"/>
                    </a:srgbClr>
                  </a:outerShdw>
                </a:effectLst>
                <a:latin typeface="NikoshBAN" pitchFamily="2" charset="0"/>
                <a:cs typeface="NikoshBAN" pitchFamily="2" charset="0"/>
              </a:rPr>
              <a:t>করো।</a:t>
            </a:r>
            <a:endParaRPr lang="en-US" sz="4400" b="1" dirty="0">
              <a:effectLst>
                <a:outerShdw blurRad="38100" dist="38100" dir="2700000" algn="tl">
                  <a:srgbClr val="000000">
                    <a:alpha val="43137"/>
                  </a:srgbClr>
                </a:outerShdw>
              </a:effectLst>
            </a:endParaRPr>
          </a:p>
        </p:txBody>
      </p:sp>
      <p:sp>
        <p:nvSpPr>
          <p:cNvPr id="3" name="Oval 2">
            <a:hlinkClick r:id="rId2" action="ppaction://hlinkpres?slideindex=1&amp;slidetitle="/>
          </p:cNvPr>
          <p:cNvSpPr/>
          <p:nvPr/>
        </p:nvSpPr>
        <p:spPr>
          <a:xfrm>
            <a:off x="3207225" y="11215"/>
            <a:ext cx="4722125" cy="1555844"/>
          </a:xfrm>
          <a:prstGeom prst="ellipse">
            <a:avLst/>
          </a:prstGeom>
          <a:solidFill>
            <a:schemeClr val="accent2">
              <a:lumMod val="40000"/>
              <a:lumOff val="60000"/>
            </a:schemeClr>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6000" b="1" dirty="0" smtClean="0">
                <a:solidFill>
                  <a:schemeClr val="tx1"/>
                </a:solidFill>
                <a:latin typeface="NikoshBAN" pitchFamily="2" charset="0"/>
                <a:cs typeface="NikoshBAN" pitchFamily="2" charset="0"/>
              </a:rPr>
              <a:t>জোড়ায় কাজ  </a:t>
            </a:r>
            <a:endParaRPr lang="en-US" sz="6000" b="1" dirty="0">
              <a:solidFill>
                <a:schemeClr val="tx1"/>
              </a:solidFill>
              <a:latin typeface="NikoshBAN" pitchFamily="2" charset="0"/>
              <a:cs typeface="NikoshBAN" pitchFamily="2" charset="0"/>
            </a:endParaRPr>
          </a:p>
        </p:txBody>
      </p:sp>
      <p:sp>
        <p:nvSpPr>
          <p:cNvPr id="4" name="TextBox 3"/>
          <p:cNvSpPr txBox="1"/>
          <p:nvPr/>
        </p:nvSpPr>
        <p:spPr>
          <a:xfrm>
            <a:off x="9449952" y="337843"/>
            <a:ext cx="1793074" cy="830997"/>
          </a:xfrm>
          <a:prstGeom prst="rect">
            <a:avLst/>
          </a:prstGeom>
          <a:solidFill>
            <a:schemeClr val="accent4">
              <a:lumMod val="20000"/>
              <a:lumOff val="80000"/>
            </a:schemeClr>
          </a:solidFill>
        </p:spPr>
        <p:txBody>
          <a:bodyPr wrap="square" rtlCol="0">
            <a:spAutoFit/>
          </a:bodyPr>
          <a:lstStyle/>
          <a:p>
            <a:r>
              <a:rPr lang="en-US" sz="4800" i="1" dirty="0" smtClean="0">
                <a:latin typeface="NikoshBAN" panose="02000000000000000000" pitchFamily="2" charset="0"/>
                <a:cs typeface="NikoshBAN" panose="02000000000000000000" pitchFamily="2" charset="0"/>
              </a:rPr>
              <a:t>৫মিনিট</a:t>
            </a:r>
            <a:endParaRPr lang="en-US" sz="4800" i="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100864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50000"/>
              </a:schemeClr>
            </a:gs>
            <a:gs pos="0">
              <a:schemeClr val="accent1">
                <a:lumMod val="5000"/>
                <a:lumOff val="95000"/>
              </a:schemeClr>
            </a:gs>
            <a:gs pos="8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Oval 1">
            <a:hlinkClick r:id="rId2" action="ppaction://hlinkpres?slideindex=1&amp;slidetitle="/>
          </p:cNvPr>
          <p:cNvSpPr/>
          <p:nvPr/>
        </p:nvSpPr>
        <p:spPr>
          <a:xfrm>
            <a:off x="2979501" y="150127"/>
            <a:ext cx="6710407" cy="914398"/>
          </a:xfrm>
          <a:prstGeom prst="ellipse">
            <a:avLst/>
          </a:prstGeom>
          <a:solidFill>
            <a:schemeClr val="accent2">
              <a:lumMod val="40000"/>
              <a:lumOff val="60000"/>
            </a:schemeClr>
          </a:solidFill>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400" b="1" dirty="0" smtClean="0">
                <a:solidFill>
                  <a:schemeClr val="tx1"/>
                </a:solidFill>
                <a:latin typeface="NikoshBAN" pitchFamily="2" charset="0"/>
                <a:cs typeface="NikoshBAN" pitchFamily="2" charset="0"/>
              </a:rPr>
              <a:t>জোড়ায় কাজের সমাধান  </a:t>
            </a:r>
            <a:endParaRPr lang="en-US" sz="4400" b="1" dirty="0">
              <a:solidFill>
                <a:schemeClr val="tx1"/>
              </a:solidFill>
              <a:latin typeface="NikoshBAN" pitchFamily="2" charset="0"/>
              <a:cs typeface="NikoshBAN" pitchFamily="2" charset="0"/>
            </a:endParaRPr>
          </a:p>
        </p:txBody>
      </p:sp>
      <p:sp>
        <p:nvSpPr>
          <p:cNvPr id="3" name="Rectangle 2"/>
          <p:cNvSpPr/>
          <p:nvPr/>
        </p:nvSpPr>
        <p:spPr>
          <a:xfrm>
            <a:off x="464023" y="1842448"/>
            <a:ext cx="10292555" cy="4176214"/>
          </a:xfrm>
          <a:prstGeom prst="rect">
            <a:avLst/>
          </a:prstGeom>
          <a:solidFill>
            <a:schemeClr val="accent4">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err="1">
                <a:ln w="28575">
                  <a:noFill/>
                </a:ln>
                <a:solidFill>
                  <a:schemeClr val="tx1"/>
                </a:solidFill>
                <a:latin typeface="NikoshBAN" pitchFamily="2" charset="0"/>
                <a:cs typeface="NikoshBAN" pitchFamily="2" charset="0"/>
              </a:rPr>
              <a:t>কম্পিউটার</a:t>
            </a:r>
            <a:r>
              <a:rPr lang="en-US" sz="4400" dirty="0">
                <a:ln w="28575">
                  <a:noFill/>
                </a:ln>
                <a:solidFill>
                  <a:schemeClr val="tx1"/>
                </a:solidFill>
                <a:latin typeface="NikoshBAN" pitchFamily="2" charset="0"/>
                <a:cs typeface="NikoshBAN" pitchFamily="2" charset="0"/>
              </a:rPr>
              <a:t> </a:t>
            </a:r>
            <a:r>
              <a:rPr lang="en-US" sz="4400" dirty="0" err="1">
                <a:ln w="28575">
                  <a:noFill/>
                </a:ln>
                <a:solidFill>
                  <a:schemeClr val="tx1"/>
                </a:solidFill>
                <a:latin typeface="NikoshBAN" pitchFamily="2" charset="0"/>
                <a:cs typeface="NikoshBAN" pitchFamily="2" charset="0"/>
              </a:rPr>
              <a:t>ভাইরাস</a:t>
            </a:r>
            <a:r>
              <a:rPr lang="en-US" sz="4400" dirty="0">
                <a:ln w="28575">
                  <a:noFill/>
                </a:ln>
                <a:solidFill>
                  <a:schemeClr val="tx1"/>
                </a:solidFill>
                <a:latin typeface="NikoshBAN" pitchFamily="2" charset="0"/>
                <a:cs typeface="NikoshBAN" pitchFamily="2" charset="0"/>
              </a:rPr>
              <a:t> </a:t>
            </a:r>
            <a:r>
              <a:rPr lang="en-US" sz="4400" dirty="0" err="1">
                <a:ln w="28575">
                  <a:noFill/>
                </a:ln>
                <a:solidFill>
                  <a:schemeClr val="tx1"/>
                </a:solidFill>
                <a:latin typeface="NikoshBAN" pitchFamily="2" charset="0"/>
                <a:cs typeface="NikoshBAN" pitchFamily="2" charset="0"/>
              </a:rPr>
              <a:t>এর</a:t>
            </a:r>
            <a:r>
              <a:rPr lang="en-US" sz="4400" dirty="0">
                <a:ln w="28575">
                  <a:noFill/>
                </a:ln>
                <a:solidFill>
                  <a:schemeClr val="tx1"/>
                </a:solidFill>
                <a:latin typeface="NikoshBAN" pitchFamily="2" charset="0"/>
                <a:cs typeface="NikoshBAN" pitchFamily="2" charset="0"/>
              </a:rPr>
              <a:t> </a:t>
            </a:r>
            <a:r>
              <a:rPr lang="en-US" sz="4400" dirty="0" err="1" smtClean="0">
                <a:ln w="28575">
                  <a:noFill/>
                </a:ln>
                <a:solidFill>
                  <a:schemeClr val="tx1"/>
                </a:solidFill>
                <a:latin typeface="NikoshBAN" pitchFamily="2" charset="0"/>
                <a:cs typeface="NikoshBAN" pitchFamily="2" charset="0"/>
              </a:rPr>
              <a:t>প্রকারভেদ</a:t>
            </a:r>
            <a:r>
              <a:rPr lang="bn-BD" sz="4400" dirty="0" smtClean="0">
                <a:ln w="28575">
                  <a:noFill/>
                </a:ln>
                <a:solidFill>
                  <a:schemeClr val="tx1"/>
                </a:solidFill>
                <a:latin typeface="NikoshBAN" pitchFamily="2" charset="0"/>
                <a:cs typeface="NikoshBAN" pitchFamily="2" charset="0"/>
              </a:rPr>
              <a:t>ঃ কাজের ধরনের ভিত্তিতে ভাইরাসকে দু’ ভাগে ভাগ করা হয়।যথাঃ</a:t>
            </a:r>
          </a:p>
          <a:p>
            <a:pPr algn="ctr"/>
            <a:r>
              <a:rPr lang="bn-BD" sz="4400" dirty="0" smtClean="0">
                <a:ln w="28575">
                  <a:noFill/>
                </a:ln>
                <a:solidFill>
                  <a:schemeClr val="tx1"/>
                </a:solidFill>
                <a:latin typeface="NikoshBAN" pitchFamily="2" charset="0"/>
                <a:cs typeface="NikoshBAN" pitchFamily="2" charset="0"/>
              </a:rPr>
              <a:t>  ১। অনিবাসী ভাইরাস।</a:t>
            </a:r>
          </a:p>
          <a:p>
            <a:pPr algn="ctr"/>
            <a:r>
              <a:rPr lang="bn-BD" sz="4400" dirty="0" smtClean="0">
                <a:ln w="28575">
                  <a:noFill/>
                </a:ln>
                <a:solidFill>
                  <a:schemeClr val="tx1"/>
                </a:solidFill>
                <a:latin typeface="NikoshBAN" pitchFamily="2" charset="0"/>
                <a:cs typeface="NikoshBAN" pitchFamily="2" charset="0"/>
              </a:rPr>
              <a:t>২। নিবাসী ভাইরাস।     </a:t>
            </a:r>
            <a:endParaRPr lang="bn-BD" sz="4400" dirty="0" smtClean="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922632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806970" y="0"/>
            <a:ext cx="5200552" cy="906363"/>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bn-BD" sz="4000" b="1" dirty="0">
                <a:solidFill>
                  <a:prstClr val="black"/>
                </a:solidFill>
                <a:latin typeface="NikoshBAN" pitchFamily="2" charset="0"/>
                <a:cs typeface="NikoshBAN" pitchFamily="2" charset="0"/>
              </a:rPr>
              <a:t>দলীয়  কাজ এর ক্লু</a:t>
            </a:r>
            <a:endParaRPr lang="en-US" sz="4000" b="1" dirty="0">
              <a:solidFill>
                <a:prstClr val="black"/>
              </a:solidFill>
              <a:latin typeface="NikoshBAN" pitchFamily="2" charset="0"/>
              <a:cs typeface="NikoshBAN" pitchFamily="2" charset="0"/>
            </a:endParaRPr>
          </a:p>
        </p:txBody>
      </p:sp>
      <p:pic>
        <p:nvPicPr>
          <p:cNvPr id="7" name="Picture 6"/>
          <p:cNvPicPr>
            <a:picLocks noChangeAspect="1"/>
          </p:cNvPicPr>
          <p:nvPr/>
        </p:nvPicPr>
        <p:blipFill>
          <a:blip r:embed="rId2"/>
          <a:stretch>
            <a:fillRect/>
          </a:stretch>
        </p:blipFill>
        <p:spPr>
          <a:xfrm>
            <a:off x="6407246" y="1306202"/>
            <a:ext cx="4766722" cy="4935434"/>
          </a:xfrm>
          <a:prstGeom prst="rect">
            <a:avLst/>
          </a:prstGeom>
        </p:spPr>
      </p:pic>
      <p:pic>
        <p:nvPicPr>
          <p:cNvPr id="8" name="Picture 7"/>
          <p:cNvPicPr>
            <a:picLocks noChangeAspect="1"/>
          </p:cNvPicPr>
          <p:nvPr/>
        </p:nvPicPr>
        <p:blipFill>
          <a:blip r:embed="rId3"/>
          <a:stretch>
            <a:fillRect/>
          </a:stretch>
        </p:blipFill>
        <p:spPr>
          <a:xfrm>
            <a:off x="1000886" y="1350703"/>
            <a:ext cx="4887850" cy="4890933"/>
          </a:xfrm>
          <a:prstGeom prst="rect">
            <a:avLst/>
          </a:prstGeom>
        </p:spPr>
      </p:pic>
    </p:spTree>
    <p:extLst>
      <p:ext uri="{BB962C8B-B14F-4D97-AF65-F5344CB8AC3E}">
        <p14:creationId xmlns:p14="http://schemas.microsoft.com/office/powerpoint/2010/main" val="3122329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50000"/>
              </a:schemeClr>
            </a:gs>
            <a:gs pos="0">
              <a:schemeClr val="accent1">
                <a:lumMod val="5000"/>
                <a:lumOff val="95000"/>
              </a:schemeClr>
            </a:gs>
            <a:gs pos="8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3062986" y="0"/>
            <a:ext cx="5111750" cy="1323439"/>
          </a:xfrm>
          <a:prstGeom prst="rect">
            <a:avLst/>
          </a:prstGeom>
          <a:noFill/>
        </p:spPr>
        <p:txBody>
          <a:bodyPr wrap="square" rtlCol="0">
            <a:spAutoFit/>
          </a:bodyPr>
          <a:lstStyle/>
          <a:p>
            <a:pPr algn="ctr" fontAlgn="auto">
              <a:spcBef>
                <a:spcPts val="0"/>
              </a:spcBef>
              <a:spcAft>
                <a:spcPts val="0"/>
              </a:spcAft>
              <a:defRPr/>
            </a:pPr>
            <a:r>
              <a:rPr lang="bn-BD" sz="8000" b="1" dirty="0">
                <a:latin typeface="NikoshBAN" pitchFamily="2" charset="0"/>
                <a:cs typeface="NikoshBAN" pitchFamily="2" charset="0"/>
              </a:rPr>
              <a:t>দলীয়  কাজ </a:t>
            </a:r>
            <a:endParaRPr lang="en-US" sz="8000" b="1" dirty="0">
              <a:latin typeface="NikoshBAN" pitchFamily="2" charset="0"/>
              <a:cs typeface="NikoshBAN" pitchFamily="2" charset="0"/>
            </a:endParaRPr>
          </a:p>
        </p:txBody>
      </p:sp>
      <p:sp>
        <p:nvSpPr>
          <p:cNvPr id="3" name="TextBox 2"/>
          <p:cNvSpPr txBox="1"/>
          <p:nvPr/>
        </p:nvSpPr>
        <p:spPr>
          <a:xfrm>
            <a:off x="9846798" y="365849"/>
            <a:ext cx="1917571" cy="646331"/>
          </a:xfrm>
          <a:prstGeom prst="rect">
            <a:avLst/>
          </a:prstGeom>
          <a:solidFill>
            <a:srgbClr val="00B0F0"/>
          </a:solidFill>
        </p:spPr>
        <p:txBody>
          <a:bodyPr wrap="square" rtlCol="0">
            <a:spAutoFit/>
          </a:bodyPr>
          <a:lstStyle/>
          <a:p>
            <a:r>
              <a:rPr lang="en-US" sz="3600" i="1" dirty="0" smtClean="0">
                <a:latin typeface="NikoshBAN" panose="02000000000000000000" pitchFamily="2" charset="0"/>
                <a:cs typeface="NikoshBAN" panose="02000000000000000000" pitchFamily="2" charset="0"/>
              </a:rPr>
              <a:t>১০ </a:t>
            </a:r>
            <a:r>
              <a:rPr lang="en-US" sz="3600" i="1" dirty="0" err="1" smtClean="0">
                <a:latin typeface="NikoshBAN" panose="02000000000000000000" pitchFamily="2" charset="0"/>
                <a:cs typeface="NikoshBAN" panose="02000000000000000000" pitchFamily="2" charset="0"/>
              </a:rPr>
              <a:t>মিনিট</a:t>
            </a:r>
            <a:endParaRPr lang="en-US" sz="3600" i="1" dirty="0">
              <a:latin typeface="NikoshBAN" panose="02000000000000000000" pitchFamily="2" charset="0"/>
              <a:cs typeface="NikoshBAN" panose="02000000000000000000" pitchFamily="2" charset="0"/>
            </a:endParaRPr>
          </a:p>
        </p:txBody>
      </p:sp>
      <p:sp>
        <p:nvSpPr>
          <p:cNvPr id="5" name="TextBox 4"/>
          <p:cNvSpPr txBox="1"/>
          <p:nvPr/>
        </p:nvSpPr>
        <p:spPr>
          <a:xfrm>
            <a:off x="101264" y="2387478"/>
            <a:ext cx="11950527" cy="707886"/>
          </a:xfrm>
          <a:prstGeom prst="rect">
            <a:avLst/>
          </a:prstGeom>
          <a:solidFill>
            <a:schemeClr val="bg1"/>
          </a:solidFill>
        </p:spPr>
        <p:txBody>
          <a:bodyPr wrap="square" rtlCol="0">
            <a:spAutoFit/>
          </a:bodyPr>
          <a:lstStyle/>
          <a:p>
            <a:r>
              <a:rPr lang="bn-BD" sz="4000" i="1" dirty="0">
                <a:ln w="28575">
                  <a:noFill/>
                </a:ln>
                <a:effectLst>
                  <a:outerShdw blurRad="38100" dist="38100" dir="2700000" algn="tl">
                    <a:srgbClr val="000000">
                      <a:alpha val="43137"/>
                    </a:srgbClr>
                  </a:outerShdw>
                </a:effectLst>
                <a:latin typeface="NikoshBAN" pitchFamily="2" charset="0"/>
                <a:cs typeface="NikoshBAN" pitchFamily="2" charset="0"/>
              </a:rPr>
              <a:t> </a:t>
            </a:r>
            <a:r>
              <a:rPr lang="en-US" sz="4000" dirty="0" err="1">
                <a:ln w="28575">
                  <a:noFill/>
                </a:ln>
                <a:latin typeface="NikoshBAN" pitchFamily="2" charset="0"/>
                <a:cs typeface="NikoshBAN" pitchFamily="2" charset="0"/>
              </a:rPr>
              <a:t>এন্টিভাইরাস</a:t>
            </a:r>
            <a:r>
              <a:rPr lang="en-US" sz="4000" dirty="0">
                <a:ln w="28575">
                  <a:noFill/>
                </a:ln>
                <a:latin typeface="NikoshBAN" pitchFamily="2" charset="0"/>
                <a:cs typeface="NikoshBAN" pitchFamily="2" charset="0"/>
              </a:rPr>
              <a:t> </a:t>
            </a:r>
            <a:r>
              <a:rPr lang="en-US" sz="4000" dirty="0" err="1">
                <a:ln w="28575">
                  <a:noFill/>
                </a:ln>
                <a:latin typeface="NikoshBAN" pitchFamily="2" charset="0"/>
                <a:cs typeface="NikoshBAN" pitchFamily="2" charset="0"/>
              </a:rPr>
              <a:t>ব্যবহারের</a:t>
            </a:r>
            <a:r>
              <a:rPr lang="en-US" sz="4000" dirty="0">
                <a:ln w="28575">
                  <a:noFill/>
                </a:ln>
                <a:latin typeface="NikoshBAN" pitchFamily="2" charset="0"/>
                <a:cs typeface="NikoshBAN" pitchFamily="2" charset="0"/>
              </a:rPr>
              <a:t> </a:t>
            </a:r>
            <a:r>
              <a:rPr lang="en-US" sz="4000" dirty="0" err="1">
                <a:ln w="28575">
                  <a:noFill/>
                </a:ln>
                <a:latin typeface="NikoshBAN" pitchFamily="2" charset="0"/>
                <a:cs typeface="NikoshBAN" pitchFamily="2" charset="0"/>
              </a:rPr>
              <a:t>গুরুত্ব</a:t>
            </a:r>
            <a:r>
              <a:rPr lang="en-US" sz="4000" dirty="0">
                <a:ln w="28575">
                  <a:noFill/>
                </a:ln>
                <a:latin typeface="NikoshBAN" pitchFamily="2" charset="0"/>
                <a:cs typeface="NikoshBAN" pitchFamily="2" charset="0"/>
              </a:rPr>
              <a:t> </a:t>
            </a:r>
            <a:r>
              <a:rPr lang="en-US" sz="4000" dirty="0" err="1">
                <a:ln w="28575">
                  <a:noFill/>
                </a:ln>
                <a:latin typeface="NikoshBAN" pitchFamily="2" charset="0"/>
                <a:cs typeface="NikoshBAN" pitchFamily="2" charset="0"/>
              </a:rPr>
              <a:t>বর্ণনা</a:t>
            </a:r>
            <a:r>
              <a:rPr lang="en-US" sz="4000" dirty="0">
                <a:ln w="28575">
                  <a:noFill/>
                </a:ln>
                <a:latin typeface="NikoshBAN" pitchFamily="2" charset="0"/>
                <a:cs typeface="NikoshBAN" pitchFamily="2" charset="0"/>
              </a:rPr>
              <a:t> </a:t>
            </a:r>
            <a:r>
              <a:rPr lang="bn-BD" sz="4000" dirty="0" smtClean="0">
                <a:ln w="28575">
                  <a:noFill/>
                </a:ln>
                <a:latin typeface="NikoshBAN" pitchFamily="2" charset="0"/>
                <a:cs typeface="NikoshBAN" pitchFamily="2" charset="0"/>
              </a:rPr>
              <a:t>করো</a:t>
            </a:r>
            <a:r>
              <a:rPr lang="bn-BD" sz="4000" dirty="0" smtClean="0">
                <a:ln w="28575">
                  <a:noFill/>
                </a:ln>
                <a:latin typeface="NikoshBAN" pitchFamily="2" charset="0"/>
                <a:cs typeface="NikoshBAN" pitchFamily="2" charset="0"/>
              </a:rPr>
              <a:t>? </a:t>
            </a:r>
            <a:endParaRPr lang="en-US" sz="4000" b="1"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154494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Oval 1"/>
          <p:cNvSpPr/>
          <p:nvPr/>
        </p:nvSpPr>
        <p:spPr>
          <a:xfrm>
            <a:off x="3765760" y="222349"/>
            <a:ext cx="5478088" cy="824476"/>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bn-BD" sz="4000" b="1" dirty="0" smtClean="0">
                <a:solidFill>
                  <a:schemeClr val="tx1"/>
                </a:solidFill>
                <a:latin typeface="NikoshBAN" pitchFamily="2" charset="0"/>
                <a:cs typeface="NikoshBAN" pitchFamily="2" charset="0"/>
              </a:rPr>
              <a:t>দলীয় কাজ এর সমাধান </a:t>
            </a:r>
            <a:endParaRPr lang="en-US" sz="4000" b="1" dirty="0">
              <a:solidFill>
                <a:schemeClr val="tx1"/>
              </a:solidFill>
              <a:latin typeface="NikoshBAN" pitchFamily="2" charset="0"/>
              <a:cs typeface="NikoshBAN" pitchFamily="2" charset="0"/>
            </a:endParaRPr>
          </a:p>
        </p:txBody>
      </p:sp>
      <p:sp>
        <p:nvSpPr>
          <p:cNvPr id="3" name="Content Placeholder 2"/>
          <p:cNvSpPr txBox="1">
            <a:spLocks/>
          </p:cNvSpPr>
          <p:nvPr/>
        </p:nvSpPr>
        <p:spPr>
          <a:xfrm>
            <a:off x="171450" y="1357313"/>
            <a:ext cx="10587038" cy="48196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dirty="0" err="1">
                <a:ln w="28575">
                  <a:noFill/>
                </a:ln>
                <a:effectLst>
                  <a:outerShdw blurRad="38100" dist="38100" dir="2700000" algn="tl">
                    <a:srgbClr val="000000">
                      <a:alpha val="43137"/>
                    </a:srgbClr>
                  </a:outerShdw>
                </a:effectLst>
                <a:latin typeface="NikoshBAN" pitchFamily="2" charset="0"/>
                <a:cs typeface="NikoshBAN" pitchFamily="2" charset="0"/>
              </a:rPr>
              <a:t>এন্টিভাইরাস</a:t>
            </a:r>
            <a:r>
              <a:rPr lang="en-US" sz="4000" dirty="0">
                <a:ln w="28575">
                  <a:noFill/>
                </a:ln>
                <a:effectLst>
                  <a:outerShdw blurRad="38100" dist="38100" dir="2700000" algn="tl">
                    <a:srgbClr val="000000">
                      <a:alpha val="43137"/>
                    </a:srgbClr>
                  </a:outerShdw>
                </a:effectLst>
                <a:latin typeface="NikoshBAN" pitchFamily="2" charset="0"/>
                <a:cs typeface="NikoshBAN" pitchFamily="2" charset="0"/>
              </a:rPr>
              <a:t> </a:t>
            </a:r>
            <a:r>
              <a:rPr lang="en-US" sz="4000" dirty="0" err="1">
                <a:ln w="28575">
                  <a:noFill/>
                </a:ln>
                <a:effectLst>
                  <a:outerShdw blurRad="38100" dist="38100" dir="2700000" algn="tl">
                    <a:srgbClr val="000000">
                      <a:alpha val="43137"/>
                    </a:srgbClr>
                  </a:outerShdw>
                </a:effectLst>
                <a:latin typeface="NikoshBAN" pitchFamily="2" charset="0"/>
                <a:cs typeface="NikoshBAN" pitchFamily="2" charset="0"/>
              </a:rPr>
              <a:t>ব্যবহারের</a:t>
            </a:r>
            <a:r>
              <a:rPr lang="en-US" sz="4000" dirty="0">
                <a:ln w="28575">
                  <a:noFill/>
                </a:ln>
                <a:effectLst>
                  <a:outerShdw blurRad="38100" dist="38100" dir="2700000" algn="tl">
                    <a:srgbClr val="000000">
                      <a:alpha val="43137"/>
                    </a:srgbClr>
                  </a:outerShdw>
                </a:effectLst>
                <a:latin typeface="NikoshBAN" pitchFamily="2" charset="0"/>
                <a:cs typeface="NikoshBAN" pitchFamily="2" charset="0"/>
              </a:rPr>
              <a:t> </a:t>
            </a:r>
            <a:r>
              <a:rPr lang="en-US" sz="4000" dirty="0" err="1" smtClean="0">
                <a:ln w="28575">
                  <a:noFill/>
                </a:ln>
                <a:effectLst>
                  <a:outerShdw blurRad="38100" dist="38100" dir="2700000" algn="tl">
                    <a:srgbClr val="000000">
                      <a:alpha val="43137"/>
                    </a:srgbClr>
                  </a:outerShdw>
                </a:effectLst>
                <a:latin typeface="NikoshBAN" pitchFamily="2" charset="0"/>
                <a:cs typeface="NikoshBAN" pitchFamily="2" charset="0"/>
              </a:rPr>
              <a:t>গুরুত্ব</a:t>
            </a:r>
            <a:r>
              <a:rPr lang="bn-BD" sz="4000" dirty="0" smtClean="0">
                <a:ln w="28575">
                  <a:noFill/>
                </a:ln>
                <a:effectLst>
                  <a:outerShdw blurRad="38100" dist="38100" dir="2700000" algn="tl">
                    <a:srgbClr val="000000">
                      <a:alpha val="43137"/>
                    </a:srgbClr>
                  </a:outerShdw>
                </a:effectLst>
                <a:latin typeface="NikoshBAN" pitchFamily="2" charset="0"/>
                <a:cs typeface="NikoshBAN" pitchFamily="2" charset="0"/>
              </a:rPr>
              <a:t>ঃ কম্পিউটার ভাইরাস মুক্ত রাখার জন্য যে প্রোগ্রাম তৈরি করা হয়েছে তাকে এন্টিভাইরাস বলে। কম্পিউটারে এর ব্যবহহারিক গুরুত্ব রয়েছে। কম্পিউটার বিশেষজ্ঞরা ভাইরাসের উপর গবেষণা করে এর প্রতিষেধ হিসাবে ব্যবহার করার জন্য তৈরি করেছে এন্টিভাইরাস । এই সফটয়্যার যে কোনো কম্পিউটার ভাইরাসকে সনাক্ত করতে পারে এবং কম্পিউটার থেকে তাকে ধবংস করতে পারে। বর্তমানে প্রচলিত কিছু জনপ্রিয় এন্টিভাইরাস প্রোগ্রাম </a:t>
            </a:r>
            <a:r>
              <a:rPr lang="bn-BD" sz="3600" dirty="0" smtClean="0">
                <a:ln w="28575">
                  <a:noFill/>
                </a:ln>
                <a:effectLst>
                  <a:outerShdw blurRad="38100" dist="38100" dir="2700000" algn="tl">
                    <a:srgbClr val="000000">
                      <a:alpha val="43137"/>
                    </a:srgbClr>
                  </a:outerShdw>
                </a:effectLst>
                <a:latin typeface="NikoshBAN" pitchFamily="2" charset="0"/>
                <a:cs typeface="NikoshBAN" pitchFamily="2" charset="0"/>
              </a:rPr>
              <a:t>রয়েছে। যথাঃ</a:t>
            </a:r>
            <a:r>
              <a:rPr lang="en-US" sz="3600" dirty="0" smtClean="0">
                <a:ln w="28575">
                  <a:noFill/>
                </a:ln>
                <a:effectLst>
                  <a:outerShdw blurRad="38100" dist="38100" dir="2700000" algn="tl">
                    <a:srgbClr val="000000">
                      <a:alpha val="43137"/>
                    </a:srgbClr>
                  </a:outerShdw>
                </a:effectLst>
                <a:latin typeface="NikoshBAN" pitchFamily="2" charset="0"/>
                <a:cs typeface="NikoshBAN" pitchFamily="2" charset="0"/>
              </a:rPr>
              <a:t> </a:t>
            </a:r>
            <a:r>
              <a:rPr lang="en-US" sz="3600" dirty="0" err="1" smtClean="0">
                <a:ln w="28575">
                  <a:noFill/>
                </a:ln>
                <a:effectLst>
                  <a:outerShdw blurRad="38100" dist="38100" dir="2700000" algn="tl">
                    <a:srgbClr val="000000">
                      <a:alpha val="43137"/>
                    </a:srgbClr>
                  </a:outerShdw>
                </a:effectLst>
                <a:latin typeface="NikoshBAN" pitchFamily="2" charset="0"/>
                <a:cs typeface="NikoshBAN" pitchFamily="2" charset="0"/>
              </a:rPr>
              <a:t>Mcafee</a:t>
            </a:r>
            <a:r>
              <a:rPr lang="en-US" sz="3600" dirty="0" smtClean="0">
                <a:ln w="28575">
                  <a:noFill/>
                </a:ln>
                <a:effectLst>
                  <a:outerShdw blurRad="38100" dist="38100" dir="2700000" algn="tl">
                    <a:srgbClr val="000000">
                      <a:alpha val="43137"/>
                    </a:srgbClr>
                  </a:outerShdw>
                </a:effectLst>
                <a:latin typeface="NikoshBAN" pitchFamily="2" charset="0"/>
                <a:cs typeface="NikoshBAN" pitchFamily="2" charset="0"/>
              </a:rPr>
              <a:t>, Norton, Avira, AVG, ESET</a:t>
            </a:r>
            <a:r>
              <a:rPr lang="bn-BD" sz="3600" dirty="0" smtClean="0">
                <a:ln w="28575">
                  <a:noFill/>
                </a:ln>
                <a:effectLst>
                  <a:outerShdw blurRad="38100" dist="38100" dir="2700000" algn="tl">
                    <a:srgbClr val="000000">
                      <a:alpha val="43137"/>
                    </a:srgbClr>
                  </a:outerShdw>
                </a:effectLst>
                <a:latin typeface="NikoshBAN" pitchFamily="2" charset="0"/>
                <a:cs typeface="NikoshBAN" pitchFamily="2" charset="0"/>
              </a:rPr>
              <a:t> </a:t>
            </a:r>
            <a:endParaRPr lang="bn-BD" sz="4000" dirty="0" smtClean="0">
              <a:ln w="28575">
                <a:noFill/>
              </a:ln>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4195822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Oval 1">
            <a:hlinkClick r:id="rId2" action="ppaction://hlinkpres?slideindex=1&amp;slidetitle="/>
          </p:cNvPr>
          <p:cNvSpPr/>
          <p:nvPr/>
        </p:nvSpPr>
        <p:spPr>
          <a:xfrm>
            <a:off x="1887416" y="304800"/>
            <a:ext cx="6510996" cy="1290914"/>
          </a:xfrm>
          <a:prstGeom prst="ellipse">
            <a:avLst/>
          </a:prstGeom>
          <a:solidFill>
            <a:schemeClr val="accent4">
              <a:lumMod val="20000"/>
              <a:lumOff val="80000"/>
            </a:schemeClr>
          </a:solidFill>
          <a:ln w="28575">
            <a:noFill/>
          </a:ln>
          <a:effectLst>
            <a:outerShdw blurRad="190500" dist="228600" dir="2700000" algn="ctr">
              <a:srgbClr val="000000">
                <a:alpha val="30000"/>
              </a:srgbClr>
            </a:outerShdw>
          </a:effectLst>
          <a:scene3d>
            <a:camera prst="perspectiveFront"/>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5400" b="1" i="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মূলায়ন </a:t>
            </a:r>
            <a:endParaRPr lang="en-US" sz="5400" b="1" i="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4" name="Rectangle 3"/>
          <p:cNvSpPr/>
          <p:nvPr/>
        </p:nvSpPr>
        <p:spPr>
          <a:xfrm>
            <a:off x="338101" y="1748875"/>
            <a:ext cx="1159459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bn-BD" sz="3600" dirty="0" smtClean="0">
                <a:latin typeface="NikoshBAN" panose="02000000000000000000" pitchFamily="2" charset="0"/>
                <a:cs typeface="NikoshBAN" panose="02000000000000000000" pitchFamily="2" charset="0"/>
              </a:rPr>
              <a:t>১</a:t>
            </a:r>
            <a:r>
              <a:rPr lang="bn-BD" sz="3600" dirty="0" smtClean="0">
                <a:latin typeface="NikoshBAN" panose="02000000000000000000" pitchFamily="2" charset="0"/>
                <a:cs typeface="NikoshBAN" panose="02000000000000000000" pitchFamily="2" charset="0"/>
              </a:rPr>
              <a:t>।</a:t>
            </a:r>
            <a:r>
              <a:rPr lang="bn-BD" sz="3600" dirty="0" smtClean="0">
                <a:latin typeface="NikoshBAN" panose="02000000000000000000" pitchFamily="2" charset="0"/>
                <a:cs typeface="NikoshBAN" panose="02000000000000000000" pitchFamily="2" charset="0"/>
              </a:rPr>
              <a:t>কোনটি কারণে কম্পিউটারের কাজের গতি কমে যায়</a:t>
            </a:r>
            <a:r>
              <a:rPr lang="bn-BD" sz="3600" dirty="0" smtClean="0">
                <a:latin typeface="NikoshBAN" panose="02000000000000000000" pitchFamily="2" charset="0"/>
                <a:cs typeface="NikoshBAN" panose="02000000000000000000" pitchFamily="2" charset="0"/>
              </a:rPr>
              <a:t>?</a:t>
            </a:r>
            <a:endParaRPr lang="en-US" sz="3600" dirty="0">
              <a:latin typeface="NikoshBAN" panose="02000000000000000000" pitchFamily="2" charset="0"/>
              <a:cs typeface="NikoshBAN" panose="02000000000000000000" pitchFamily="2" charset="0"/>
            </a:endParaRPr>
          </a:p>
        </p:txBody>
      </p:sp>
      <p:sp>
        <p:nvSpPr>
          <p:cNvPr id="5" name="TextBox 4"/>
          <p:cNvSpPr txBox="1"/>
          <p:nvPr/>
        </p:nvSpPr>
        <p:spPr>
          <a:xfrm>
            <a:off x="1096439" y="2826948"/>
            <a:ext cx="3054966"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bn-BD" sz="2400" dirty="0" smtClean="0">
                <a:latin typeface="NikoshBAN" panose="02000000000000000000" pitchFamily="2" charset="0"/>
                <a:cs typeface="NikoshBAN" panose="02000000000000000000" pitchFamily="2" charset="0"/>
              </a:rPr>
              <a:t>ক. </a:t>
            </a:r>
            <a:r>
              <a:rPr lang="bn-BD" sz="2400" dirty="0" smtClean="0">
                <a:latin typeface="NikoshBAN" panose="02000000000000000000" pitchFamily="2" charset="0"/>
                <a:cs typeface="NikoshBAN" panose="02000000000000000000" pitchFamily="2" charset="0"/>
              </a:rPr>
              <a:t>ডেটাবেজ সফটওয়্যার </a:t>
            </a:r>
            <a:r>
              <a:rPr lang="bn-BD" sz="2400" dirty="0" smtClean="0">
                <a:latin typeface="NikoshBAN" panose="02000000000000000000" pitchFamily="2" charset="0"/>
                <a:cs typeface="NikoshBAN" panose="02000000000000000000" pitchFamily="2" charset="0"/>
              </a:rPr>
              <a:t> </a:t>
            </a:r>
            <a:endParaRPr lang="en-US" sz="2400" dirty="0">
              <a:latin typeface="NikoshBAN" panose="02000000000000000000" pitchFamily="2" charset="0"/>
              <a:cs typeface="NikoshBAN" panose="02000000000000000000" pitchFamily="2" charset="0"/>
            </a:endParaRPr>
          </a:p>
        </p:txBody>
      </p:sp>
      <p:sp>
        <p:nvSpPr>
          <p:cNvPr id="6" name="TextBox 5"/>
          <p:cNvSpPr txBox="1"/>
          <p:nvPr/>
        </p:nvSpPr>
        <p:spPr>
          <a:xfrm>
            <a:off x="1126971" y="3647178"/>
            <a:ext cx="3024434"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bn-BD" sz="2400" dirty="0" smtClean="0">
                <a:latin typeface="NikoshBAN" panose="02000000000000000000" pitchFamily="2" charset="0"/>
                <a:cs typeface="NikoshBAN" panose="02000000000000000000" pitchFamily="2" charset="0"/>
              </a:rPr>
              <a:t>গ. </a:t>
            </a:r>
            <a:r>
              <a:rPr lang="bn-BD" sz="2400" dirty="0" smtClean="0">
                <a:latin typeface="NikoshBAN" panose="02000000000000000000" pitchFamily="2" charset="0"/>
                <a:cs typeface="NikoshBAN" panose="02000000000000000000" pitchFamily="2" charset="0"/>
              </a:rPr>
              <a:t>কম্পিউটার ভাইরাস </a:t>
            </a:r>
            <a:endParaRPr lang="en-US" sz="2400" dirty="0">
              <a:latin typeface="NikoshBAN" panose="02000000000000000000" pitchFamily="2" charset="0"/>
              <a:cs typeface="NikoshBAN" panose="02000000000000000000" pitchFamily="2" charset="0"/>
            </a:endParaRPr>
          </a:p>
        </p:txBody>
      </p:sp>
      <p:sp>
        <p:nvSpPr>
          <p:cNvPr id="7" name="TextBox 6"/>
          <p:cNvSpPr txBox="1"/>
          <p:nvPr/>
        </p:nvSpPr>
        <p:spPr>
          <a:xfrm>
            <a:off x="5851360" y="3502452"/>
            <a:ext cx="3447809"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bn-BD" sz="2400" dirty="0" smtClean="0">
                <a:latin typeface="NikoshBAN" panose="02000000000000000000" pitchFamily="2" charset="0"/>
                <a:cs typeface="NikoshBAN" panose="02000000000000000000" pitchFamily="2" charset="0"/>
              </a:rPr>
              <a:t>ঘ. </a:t>
            </a:r>
            <a:r>
              <a:rPr lang="bn-BD" sz="2400" dirty="0" smtClean="0">
                <a:latin typeface="NikoshBAN" panose="02000000000000000000" pitchFamily="2" charset="0"/>
                <a:cs typeface="NikoshBAN" panose="02000000000000000000" pitchFamily="2" charset="0"/>
              </a:rPr>
              <a:t>মাল্টিমিডিয়া </a:t>
            </a:r>
            <a:r>
              <a:rPr lang="bn-BD" sz="2400" dirty="0" smtClean="0">
                <a:latin typeface="NikoshBAN" panose="02000000000000000000" pitchFamily="2" charset="0"/>
                <a:cs typeface="NikoshBAN" panose="02000000000000000000" pitchFamily="2" charset="0"/>
              </a:rPr>
              <a:t> </a:t>
            </a:r>
            <a:endParaRPr lang="en-US" sz="2400" b="1" dirty="0">
              <a:latin typeface="NikoshBAN" pitchFamily="2" charset="0"/>
              <a:cs typeface="NikoshBAN" pitchFamily="2" charset="0"/>
            </a:endParaRPr>
          </a:p>
        </p:txBody>
      </p:sp>
      <p:sp>
        <p:nvSpPr>
          <p:cNvPr id="8" name="TextBox 7"/>
          <p:cNvSpPr txBox="1"/>
          <p:nvPr/>
        </p:nvSpPr>
        <p:spPr>
          <a:xfrm>
            <a:off x="5851361" y="2856753"/>
            <a:ext cx="3447809"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bn-BD" sz="2400" dirty="0" smtClean="0">
                <a:latin typeface="NikoshBAN" panose="02000000000000000000" pitchFamily="2" charset="0"/>
                <a:cs typeface="NikoshBAN" panose="02000000000000000000" pitchFamily="2" charset="0"/>
              </a:rPr>
              <a:t>খ . </a:t>
            </a:r>
            <a:r>
              <a:rPr lang="bn-BD" sz="2400" dirty="0" smtClean="0">
                <a:latin typeface="NikoshBAN" panose="02000000000000000000" pitchFamily="2" charset="0"/>
                <a:cs typeface="NikoshBAN" panose="02000000000000000000" pitchFamily="2" charset="0"/>
              </a:rPr>
              <a:t>কম্পিউটার ফায়াওয়ার </a:t>
            </a:r>
            <a:r>
              <a:rPr lang="bn-BD" sz="2400" dirty="0" smtClean="0">
                <a:latin typeface="NikoshBAN" panose="02000000000000000000" pitchFamily="2" charset="0"/>
                <a:cs typeface="NikoshBAN" panose="02000000000000000000" pitchFamily="2" charset="0"/>
              </a:rPr>
              <a:t> </a:t>
            </a:r>
            <a:endParaRPr lang="en-US" sz="2400" b="1" dirty="0">
              <a:latin typeface="NikoshBAN" pitchFamily="2" charset="0"/>
              <a:cs typeface="NikoshBAN" pitchFamily="2" charset="0"/>
            </a:endParaRPr>
          </a:p>
        </p:txBody>
      </p:sp>
      <p:sp>
        <p:nvSpPr>
          <p:cNvPr id="9" name="Oval 8"/>
          <p:cNvSpPr/>
          <p:nvPr/>
        </p:nvSpPr>
        <p:spPr>
          <a:xfrm>
            <a:off x="940107" y="3609269"/>
            <a:ext cx="596765" cy="58148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38101" y="4289354"/>
            <a:ext cx="1159459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bn-BD" sz="3600" dirty="0">
                <a:latin typeface="NikoshBAN" panose="02000000000000000000" pitchFamily="2" charset="0"/>
                <a:cs typeface="NikoshBAN" panose="02000000000000000000" pitchFamily="2" charset="0"/>
              </a:rPr>
              <a:t>২</a:t>
            </a:r>
            <a:r>
              <a:rPr lang="bn-BD" sz="3600" dirty="0" smtClean="0">
                <a:latin typeface="NikoshBAN" panose="02000000000000000000" pitchFamily="2" charset="0"/>
                <a:cs typeface="NikoshBAN" panose="02000000000000000000" pitchFamily="2" charset="0"/>
              </a:rPr>
              <a:t>।</a:t>
            </a:r>
            <a:r>
              <a:rPr lang="bn-BD" sz="3600" dirty="0">
                <a:latin typeface="NikoshBAN" panose="02000000000000000000" pitchFamily="2" charset="0"/>
                <a:cs typeface="NikoshBAN" panose="02000000000000000000" pitchFamily="2" charset="0"/>
              </a:rPr>
              <a:t> </a:t>
            </a:r>
            <a:r>
              <a:rPr lang="bn-BD" sz="3600" dirty="0" smtClean="0">
                <a:latin typeface="NikoshBAN" panose="02000000000000000000" pitchFamily="2" charset="0"/>
                <a:cs typeface="NikoshBAN" panose="02000000000000000000" pitchFamily="2" charset="0"/>
              </a:rPr>
              <a:t>নিচের কোনটি এন্টিভাইরাস সফটওয়্যার</a:t>
            </a:r>
            <a:r>
              <a:rPr lang="bn-BD" sz="3600" dirty="0" smtClean="0">
                <a:latin typeface="NikoshBAN" panose="02000000000000000000" pitchFamily="2" charset="0"/>
                <a:cs typeface="NikoshBAN" panose="02000000000000000000" pitchFamily="2" charset="0"/>
              </a:rPr>
              <a:t>?</a:t>
            </a:r>
            <a:endParaRPr lang="en-US" sz="3600" dirty="0">
              <a:latin typeface="NikoshBAN" panose="02000000000000000000" pitchFamily="2" charset="0"/>
              <a:cs typeface="NikoshBAN" panose="02000000000000000000" pitchFamily="2" charset="0"/>
            </a:endParaRPr>
          </a:p>
        </p:txBody>
      </p:sp>
      <p:sp>
        <p:nvSpPr>
          <p:cNvPr id="11" name="TextBox 10"/>
          <p:cNvSpPr txBox="1"/>
          <p:nvPr/>
        </p:nvSpPr>
        <p:spPr>
          <a:xfrm>
            <a:off x="1154582" y="5201323"/>
            <a:ext cx="1902517"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bn-BD" sz="2400" dirty="0" smtClean="0">
                <a:latin typeface="NikoshBAN" panose="02000000000000000000" pitchFamily="2" charset="0"/>
                <a:cs typeface="NikoshBAN" panose="02000000000000000000" pitchFamily="2" charset="0"/>
              </a:rPr>
              <a:t>ক. </a:t>
            </a:r>
            <a:r>
              <a:rPr lang="bn-BD" sz="2400" dirty="0" smtClean="0">
                <a:latin typeface="NikoshBAN" panose="02000000000000000000" pitchFamily="2" charset="0"/>
                <a:cs typeface="NikoshBAN" panose="02000000000000000000" pitchFamily="2" charset="0"/>
              </a:rPr>
              <a:t>নিমডা </a:t>
            </a:r>
            <a:r>
              <a:rPr lang="bn-BD" sz="2400" dirty="0" smtClean="0">
                <a:latin typeface="NikoshBAN" panose="02000000000000000000" pitchFamily="2" charset="0"/>
                <a:cs typeface="NikoshBAN" panose="02000000000000000000" pitchFamily="2" charset="0"/>
              </a:rPr>
              <a:t>   </a:t>
            </a:r>
            <a:endParaRPr lang="en-US" sz="2400" dirty="0">
              <a:latin typeface="NikoshBAN" panose="02000000000000000000" pitchFamily="2" charset="0"/>
              <a:cs typeface="NikoshBAN" panose="02000000000000000000" pitchFamily="2" charset="0"/>
            </a:endParaRPr>
          </a:p>
        </p:txBody>
      </p:sp>
      <p:sp>
        <p:nvSpPr>
          <p:cNvPr id="12" name="TextBox 11"/>
          <p:cNvSpPr txBox="1"/>
          <p:nvPr/>
        </p:nvSpPr>
        <p:spPr>
          <a:xfrm>
            <a:off x="5400755" y="5367427"/>
            <a:ext cx="2078217"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bn-BD" sz="2400" dirty="0">
                <a:latin typeface="NikoshBAN" panose="02000000000000000000" pitchFamily="2" charset="0"/>
                <a:cs typeface="NikoshBAN" panose="02000000000000000000" pitchFamily="2" charset="0"/>
              </a:rPr>
              <a:t>খ </a:t>
            </a:r>
            <a:r>
              <a:rPr lang="bn-BD" sz="2400" dirty="0" smtClean="0">
                <a:latin typeface="NikoshBAN" panose="02000000000000000000" pitchFamily="2" charset="0"/>
                <a:cs typeface="NikoshBAN" panose="02000000000000000000" pitchFamily="2" charset="0"/>
              </a:rPr>
              <a:t>. </a:t>
            </a:r>
            <a:r>
              <a:rPr lang="bn-BD" sz="2400" dirty="0" smtClean="0">
                <a:latin typeface="NikoshBAN" panose="02000000000000000000" pitchFamily="2" charset="0"/>
                <a:cs typeface="NikoshBAN" panose="02000000000000000000" pitchFamily="2" charset="0"/>
              </a:rPr>
              <a:t>ভিয়েনা </a:t>
            </a:r>
            <a:endParaRPr lang="en-US" sz="2400" b="1" dirty="0">
              <a:latin typeface="NikoshBAN" pitchFamily="2" charset="0"/>
              <a:cs typeface="NikoshBAN" pitchFamily="2" charset="0"/>
            </a:endParaRPr>
          </a:p>
        </p:txBody>
      </p:sp>
      <p:sp>
        <p:nvSpPr>
          <p:cNvPr id="17" name="TextBox 16"/>
          <p:cNvSpPr txBox="1"/>
          <p:nvPr/>
        </p:nvSpPr>
        <p:spPr>
          <a:xfrm>
            <a:off x="1114002" y="6158484"/>
            <a:ext cx="1629197"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bn-BD" sz="2400" dirty="0" smtClean="0">
                <a:latin typeface="NikoshBAN" panose="02000000000000000000" pitchFamily="2" charset="0"/>
                <a:cs typeface="NikoshBAN" panose="02000000000000000000" pitchFamily="2" charset="0"/>
              </a:rPr>
              <a:t>গ.প্যান্ডা </a:t>
            </a:r>
            <a:endParaRPr lang="en-US" sz="2400" dirty="0">
              <a:latin typeface="NikoshBAN" panose="02000000000000000000" pitchFamily="2" charset="0"/>
              <a:cs typeface="NikoshBAN" panose="02000000000000000000" pitchFamily="2" charset="0"/>
            </a:endParaRPr>
          </a:p>
        </p:txBody>
      </p:sp>
      <p:sp>
        <p:nvSpPr>
          <p:cNvPr id="15" name="Oval 14"/>
          <p:cNvSpPr/>
          <p:nvPr/>
        </p:nvSpPr>
        <p:spPr>
          <a:xfrm>
            <a:off x="1010794" y="6184947"/>
            <a:ext cx="596765" cy="58148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80544" y="6158484"/>
            <a:ext cx="1907359"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bn-BD" sz="2400" dirty="0">
                <a:latin typeface="NikoshBAN" panose="02000000000000000000" pitchFamily="2" charset="0"/>
                <a:cs typeface="NikoshBAN" panose="02000000000000000000" pitchFamily="2" charset="0"/>
              </a:rPr>
              <a:t>ঘ</a:t>
            </a:r>
            <a:r>
              <a:rPr lang="bn-BD" sz="2400" dirty="0" smtClean="0">
                <a:latin typeface="NikoshBAN" panose="02000000000000000000" pitchFamily="2" charset="0"/>
                <a:cs typeface="NikoshBAN" panose="02000000000000000000" pitchFamily="2" charset="0"/>
              </a:rPr>
              <a:t>. </a:t>
            </a:r>
            <a:r>
              <a:rPr lang="bn-BD" sz="2400" dirty="0" smtClean="0">
                <a:latin typeface="NikoshBAN" panose="02000000000000000000" pitchFamily="2" charset="0"/>
                <a:cs typeface="NikoshBAN" panose="02000000000000000000" pitchFamily="2" charset="0"/>
              </a:rPr>
              <a:t>ব্রেইন </a:t>
            </a:r>
            <a:r>
              <a:rPr lang="en-US" sz="2400" dirty="0" smtClean="0">
                <a:latin typeface="NikoshBAN" panose="02000000000000000000" pitchFamily="2" charset="0"/>
                <a:cs typeface="NikoshBAN" panose="02000000000000000000" pitchFamily="2" charset="0"/>
              </a:rPr>
              <a:t> </a:t>
            </a:r>
            <a:endParaRPr lang="en-US" sz="2400" b="1" dirty="0">
              <a:latin typeface="NikoshBAN" pitchFamily="2" charset="0"/>
              <a:cs typeface="NikoshBAN" pitchFamily="2" charset="0"/>
            </a:endParaRPr>
          </a:p>
        </p:txBody>
      </p:sp>
    </p:spTree>
    <p:extLst>
      <p:ext uri="{BB962C8B-B14F-4D97-AF65-F5344CB8AC3E}">
        <p14:creationId xmlns:p14="http://schemas.microsoft.com/office/powerpoint/2010/main" val="3819923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162966" y="289137"/>
            <a:ext cx="5734594" cy="969778"/>
          </a:xfrm>
          <a:prstGeom prst="roundRect">
            <a:avLst>
              <a:gd name="adj" fmla="val 33975"/>
            </a:avLst>
          </a:prstGeom>
          <a:solidFill>
            <a:srgbClr val="00B0F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bn-BD" sz="8000" b="1" dirty="0" smtClean="0">
                <a:solidFill>
                  <a:schemeClr val="tx1"/>
                </a:solidFill>
                <a:latin typeface="NikoshBAN" pitchFamily="2" charset="0"/>
                <a:cs typeface="NikoshBAN" pitchFamily="2" charset="0"/>
              </a:rPr>
              <a:t>বাড়ীর কাজ</a:t>
            </a:r>
            <a:endParaRPr lang="en-US" sz="8000" b="1" dirty="0">
              <a:solidFill>
                <a:schemeClr val="tx1"/>
              </a:solidFill>
              <a:latin typeface="NikoshBAN" pitchFamily="2" charset="0"/>
              <a:cs typeface="NikoshBAN" pitchFamily="2" charset="0"/>
            </a:endParaRPr>
          </a:p>
        </p:txBody>
      </p:sp>
      <p:sp>
        <p:nvSpPr>
          <p:cNvPr id="3" name="Rounded Rectangle 2"/>
          <p:cNvSpPr/>
          <p:nvPr/>
        </p:nvSpPr>
        <p:spPr>
          <a:xfrm>
            <a:off x="353229" y="4556737"/>
            <a:ext cx="10744014" cy="2057400"/>
          </a:xfrm>
          <a:prstGeom prst="roundRect">
            <a:avLst/>
          </a:prstGeom>
          <a:solidFill>
            <a:srgbClr val="7030A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800" b="1" smtClean="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যে সকল ভাইরাস পৃথিবীতে বর্তমান আতষ্কজন অবস্থায় পৌঁছেছে তার কয়েকটি নাম লিখে আনবে।</a:t>
            </a:r>
            <a:endParaRPr lang="en-US" sz="4800"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8666" y="1476784"/>
            <a:ext cx="3823193" cy="286208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4233388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alphaModFix amt="74000"/>
          </a:blip>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425834" y="4890595"/>
            <a:ext cx="5078592" cy="1569660"/>
          </a:xfrm>
          <a:prstGeom prst="rect">
            <a:avLst/>
          </a:prstGeom>
          <a:noFill/>
        </p:spPr>
        <p:txBody>
          <a:bodyPr wrap="square" rtlCol="0">
            <a:spAutoFit/>
          </a:bodyPr>
          <a:lstStyle/>
          <a:p>
            <a:pPr algn="ctr"/>
            <a:r>
              <a:rPr lang="en-US" sz="9600" b="1" i="1" dirty="0" err="1" smtClean="0">
                <a:latin typeface="NikoshBAN" panose="02000000000000000000" pitchFamily="2" charset="0"/>
                <a:cs typeface="NikoshBAN" panose="02000000000000000000" pitchFamily="2" charset="0"/>
              </a:rPr>
              <a:t>ধন্যবাদ</a:t>
            </a:r>
            <a:endParaRPr lang="en-US" sz="9600" b="1" i="1" dirty="0">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4585" y="627798"/>
            <a:ext cx="7983940" cy="3986159"/>
          </a:xfrm>
          <a:prstGeom prst="rect">
            <a:avLst/>
          </a:prstGeom>
        </p:spPr>
      </p:pic>
    </p:spTree>
    <p:extLst>
      <p:ext uri="{BB962C8B-B14F-4D97-AF65-F5344CB8AC3E}">
        <p14:creationId xmlns:p14="http://schemas.microsoft.com/office/powerpoint/2010/main" val="20794679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19169201</TotalTime>
  <Words>336</Words>
  <Application>Microsoft Office PowerPoint</Application>
  <PresentationFormat>Widescreen</PresentationFormat>
  <Paragraphs>60</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Calibri</vt:lpstr>
      <vt:lpstr>Calibri Light</vt:lpstr>
      <vt:lpstr>Nikosh</vt:lpstr>
      <vt:lpstr>NikoshBAN</vt:lpstr>
      <vt:lpstr>Times New Roman</vt:lpstr>
      <vt:lpstr>Vrinda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252</cp:revision>
  <dcterms:created xsi:type="dcterms:W3CDTF">2007-12-31T18:29:01Z</dcterms:created>
  <dcterms:modified xsi:type="dcterms:W3CDTF">2020-02-25T11:58:38Z</dcterms:modified>
</cp:coreProperties>
</file>