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12" r:id="rId2"/>
    <p:sldId id="310" r:id="rId3"/>
    <p:sldId id="294" r:id="rId4"/>
    <p:sldId id="299" r:id="rId5"/>
    <p:sldId id="296" r:id="rId6"/>
    <p:sldId id="297" r:id="rId7"/>
    <p:sldId id="300" r:id="rId8"/>
    <p:sldId id="301" r:id="rId9"/>
    <p:sldId id="303" r:id="rId10"/>
    <p:sldId id="304" r:id="rId11"/>
    <p:sldId id="306" r:id="rId12"/>
    <p:sldId id="308" r:id="rId13"/>
    <p:sldId id="307" r:id="rId14"/>
    <p:sldId id="305" r:id="rId15"/>
    <p:sldId id="302" r:id="rId16"/>
    <p:sldId id="295" r:id="rId17"/>
    <p:sldId id="298" r:id="rId18"/>
    <p:sldId id="292" r:id="rId19"/>
    <p:sldId id="290" r:id="rId20"/>
    <p:sldId id="309" r:id="rId21"/>
    <p:sldId id="289" r:id="rId22"/>
    <p:sldId id="288" r:id="rId23"/>
    <p:sldId id="287" r:id="rId24"/>
    <p:sldId id="285" r:id="rId25"/>
    <p:sldId id="286" r:id="rId26"/>
    <p:sldId id="284" r:id="rId27"/>
    <p:sldId id="282" r:id="rId28"/>
    <p:sldId id="283" r:id="rId29"/>
    <p:sldId id="280" r:id="rId30"/>
    <p:sldId id="279" r:id="rId31"/>
    <p:sldId id="278" r:id="rId32"/>
    <p:sldId id="277" r:id="rId33"/>
    <p:sldId id="276" r:id="rId34"/>
    <p:sldId id="275" r:id="rId35"/>
    <p:sldId id="274" r:id="rId36"/>
    <p:sldId id="273" r:id="rId37"/>
    <p:sldId id="272" r:id="rId38"/>
    <p:sldId id="268" r:id="rId39"/>
    <p:sldId id="269" r:id="rId40"/>
    <p:sldId id="270" r:id="rId41"/>
    <p:sldId id="271" r:id="rId42"/>
    <p:sldId id="267" r:id="rId43"/>
    <p:sldId id="266" r:id="rId44"/>
    <p:sldId id="264" r:id="rId45"/>
    <p:sldId id="265" r:id="rId46"/>
    <p:sldId id="263" r:id="rId47"/>
    <p:sldId id="262" r:id="rId48"/>
    <p:sldId id="261" r:id="rId49"/>
    <p:sldId id="260" r:id="rId50"/>
    <p:sldId id="257" r:id="rId51"/>
    <p:sldId id="258" r:id="rId52"/>
    <p:sldId id="25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732" autoAdjust="0"/>
    <p:restoredTop sz="86201" autoAdjust="0"/>
  </p:normalViewPr>
  <p:slideViewPr>
    <p:cSldViewPr>
      <p:cViewPr>
        <p:scale>
          <a:sx n="82" d="100"/>
          <a:sy n="82" d="100"/>
        </p:scale>
        <p:origin x="234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9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866B9-588C-4696-8702-0E9A5E497C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49BED-5D87-48E4-A451-9CB9E491508A}" type="pres">
      <dgm:prSet presAssocID="{209866B9-588C-4696-8702-0E9A5E497C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75052BC-7001-406D-B5A5-580B15880900}" type="presOf" srcId="{209866B9-588C-4696-8702-0E9A5E497C95}" destId="{0A349BED-5D87-48E4-A451-9CB9E491508A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086EA-B513-42D9-ACD3-BD125FE0DDC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F23B4-A358-4F43-ABAC-C2109A5C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F23B4-A358-4F43-ABAC-C2109A5CE1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F23B4-A358-4F43-ABAC-C2109A5CE1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F23B4-A358-4F43-ABAC-C2109A5CE1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F23B4-A358-4F43-ABAC-C2109A5CE14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568697"/>
            <a:ext cx="8618838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563" y="1802568"/>
            <a:ext cx="8618837" cy="505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88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70C0"/>
                </a:solidFill>
              </a:rPr>
              <a:t>বাড়ির কাজঃ</a:t>
            </a:r>
          </a:p>
          <a:p>
            <a:r>
              <a:rPr lang="bn-BD" sz="4400" dirty="0" smtClean="0">
                <a:solidFill>
                  <a:srgbClr val="FF0000"/>
                </a:solidFill>
              </a:rPr>
              <a:t>পরিবারে সিদ্ধান্ত নেওয়ার একটি ঘটনা বর্ণনা করবে । এতে গণতান্ত্রিক আচরণ প্রকাশ পেয়েছে কিনা তা লিখে আনবে।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6781800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57200"/>
            <a:ext cx="617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70C0"/>
                </a:solidFill>
              </a:rPr>
              <a:t>ধন্যবাদ</a:t>
            </a:r>
            <a:endParaRPr lang="en-US" sz="8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8320800" y="-46939200"/>
            <a:ext cx="71551800" cy="414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76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05200" y="25908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6200" y="1143000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/>
              <a:t>ঢাকা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914400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3352800" y="2590800"/>
            <a:ext cx="1417318" cy="1112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3581400"/>
            <a:ext cx="10668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</a:rPr>
              <a:t>পাঠ</a:t>
            </a:r>
            <a:r>
              <a:rPr lang="en-US" sz="8000" dirty="0" smtClean="0">
                <a:solidFill>
                  <a:srgbClr val="00B0F0"/>
                </a:solidFill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</a:rPr>
              <a:t>পরিচিতি</a:t>
            </a:r>
            <a:endParaRPr lang="en-US" sz="8000" dirty="0" smtClean="0">
              <a:solidFill>
                <a:srgbClr val="00B0F0"/>
              </a:solidFill>
            </a:endParaRPr>
          </a:p>
          <a:p>
            <a:pPr algn="ctr"/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বিষয়</a:t>
            </a:r>
            <a:r>
              <a:rPr lang="bn-BD" sz="4400" dirty="0" smtClean="0">
                <a:solidFill>
                  <a:srgbClr val="00B050"/>
                </a:solidFill>
              </a:rPr>
              <a:t>ঃ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বাঃ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বিঃ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পরিচয়</a:t>
            </a:r>
            <a:r>
              <a:rPr lang="en-US" sz="4400" dirty="0" smtClean="0">
                <a:solidFill>
                  <a:srgbClr val="00B050"/>
                </a:solidFill>
              </a:rPr>
              <a:t>।</a:t>
            </a: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শ্রেনিঃ</a:t>
            </a:r>
            <a:r>
              <a:rPr lang="en-US" sz="4400" dirty="0" smtClean="0">
                <a:solidFill>
                  <a:srgbClr val="00B050"/>
                </a:solidFill>
              </a:rPr>
              <a:t> ৫ম</a:t>
            </a: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পাঠ</a:t>
            </a:r>
            <a:r>
              <a:rPr lang="bn-BD" sz="4400" dirty="0" smtClean="0">
                <a:solidFill>
                  <a:srgbClr val="00B050"/>
                </a:solidFill>
              </a:rPr>
              <a:t>ঃ ৪ (বাড়িতে ও কর্ম ক্ষেত্রে)</a:t>
            </a:r>
          </a:p>
          <a:p>
            <a:pPr algn="ctr"/>
            <a:r>
              <a:rPr lang="bn-BD" sz="4400" dirty="0" smtClean="0">
                <a:solidFill>
                  <a:srgbClr val="00B050"/>
                </a:solidFill>
              </a:rPr>
              <a:t>পাঠ্যাংশঃ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819400"/>
            <a:ext cx="49625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362200" y="609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শিখনফল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g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09600"/>
            <a:ext cx="265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এটা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ছবি</a:t>
            </a:r>
            <a:r>
              <a:rPr lang="en-US" sz="3600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দোয়েল পাখি।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আমাদের দেশের নাম বাংলাদেশ। আমরা স্বাধীণ দেশের স্বাধীন নাগরিক। এই দেশটি ১৯৭১ সালে দীর্ঘ   নয় মাস  যুদ্ধের বিনিময়ে</a:t>
            </a:r>
          </a:p>
          <a:p>
            <a:r>
              <a:rPr lang="bn-BD" dirty="0" smtClean="0"/>
              <a:t>স্বাধীন হয়।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4" name="Picture 3" descr="mag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685800"/>
            <a:ext cx="4038600" cy="2667000"/>
          </a:xfrm>
          <a:prstGeom prst="rect">
            <a:avLst/>
          </a:prstGeom>
        </p:spPr>
      </p:pic>
      <p:pic>
        <p:nvPicPr>
          <p:cNvPr id="7" name="Picture 6" descr="chi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4419600" cy="2667000"/>
          </a:xfrm>
          <a:prstGeom prst="rect">
            <a:avLst/>
          </a:prstGeom>
        </p:spPr>
      </p:pic>
      <p:pic>
        <p:nvPicPr>
          <p:cNvPr id="8" name="Picture 7" descr="ha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" y="3810000"/>
            <a:ext cx="4419601" cy="2362200"/>
          </a:xfrm>
          <a:prstGeom prst="rect">
            <a:avLst/>
          </a:prstGeom>
        </p:spPr>
      </p:pic>
      <p:pic>
        <p:nvPicPr>
          <p:cNvPr id="9" name="Picture 8" descr="de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810000"/>
            <a:ext cx="4114800" cy="2362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14400" y="152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3352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</a:rPr>
              <a:t>বাঘ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352800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দোয়েল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6324600"/>
            <a:ext cx="84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</a:rPr>
              <a:t>হাতি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6565612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</a:rPr>
              <a:t>হরিণ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0"/>
            <a:ext cx="240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এগুলো কিসের ছবি?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640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C000"/>
                </a:solidFill>
              </a:rPr>
              <a:t>পাঠের</a:t>
            </a:r>
            <a:r>
              <a:rPr lang="en-US" sz="7200" dirty="0" smtClean="0">
                <a:solidFill>
                  <a:srgbClr val="FFC000"/>
                </a:solidFill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</a:rPr>
              <a:t>অনুকূল</a:t>
            </a:r>
            <a:r>
              <a:rPr lang="en-US" sz="7200" dirty="0" smtClean="0">
                <a:solidFill>
                  <a:srgbClr val="FFC000"/>
                </a:solidFill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</a:rPr>
              <a:t>পরিবেশ</a:t>
            </a:r>
            <a:r>
              <a:rPr lang="en-US" sz="7200" dirty="0" smtClean="0">
                <a:solidFill>
                  <a:srgbClr val="FFC000"/>
                </a:solidFill>
              </a:rPr>
              <a:t> </a:t>
            </a:r>
            <a:r>
              <a:rPr lang="bn-BD" sz="7200" dirty="0" smtClean="0">
                <a:solidFill>
                  <a:srgbClr val="FFC000"/>
                </a:solidFill>
              </a:rPr>
              <a:t>সৃষ্টিঃ</a:t>
            </a:r>
          </a:p>
          <a:p>
            <a:pPr algn="ctr"/>
            <a:r>
              <a:rPr lang="bn-BD" sz="6000" dirty="0" smtClean="0">
                <a:solidFill>
                  <a:schemeClr val="tx2"/>
                </a:solidFill>
              </a:rPr>
              <a:t>কুশল বিনিময়ের মাধ্যমে।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Shibli</a:t>
            </a:r>
            <a:r>
              <a:rPr lang="en-US" dirty="0" smtClean="0"/>
              <a:t> </a:t>
            </a:r>
            <a:r>
              <a:rPr lang="en-US" dirty="0" err="1" smtClean="0"/>
              <a:t>Shazzad</a:t>
            </a:r>
            <a:endParaRPr lang="en-US" dirty="0" smtClean="0"/>
          </a:p>
          <a:p>
            <a:r>
              <a:rPr lang="en-US" dirty="0" smtClean="0"/>
              <a:t>Assistant teacher</a:t>
            </a:r>
          </a:p>
          <a:p>
            <a:r>
              <a:rPr lang="en-US" dirty="0" err="1" smtClean="0"/>
              <a:t>Ichapura</a:t>
            </a:r>
            <a:r>
              <a:rPr lang="en-US" dirty="0" smtClean="0"/>
              <a:t> primary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Shazzad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Ichapura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primary school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295400"/>
            <a:ext cx="7239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ঘো</a:t>
            </a:r>
            <a:r>
              <a:rPr lang="bn-BD" sz="8800" dirty="0" smtClean="0">
                <a:solidFill>
                  <a:srgbClr val="FF0000"/>
                </a:solidFill>
              </a:rPr>
              <a:t>ষনাঃ</a:t>
            </a:r>
          </a:p>
          <a:p>
            <a:r>
              <a:rPr lang="bn-BD" sz="6000" dirty="0" smtClean="0">
                <a:solidFill>
                  <a:srgbClr val="7030A0"/>
                </a:solidFill>
              </a:rPr>
              <a:t>বাড়িতে ও কর্ম ক্ষেত্রে গণতন্ত্র </a:t>
            </a:r>
            <a:r>
              <a:rPr lang="bn-BD" sz="3200" dirty="0" smtClean="0"/>
              <a:t>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0"/>
            <a:ext cx="6477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228601"/>
            <a:ext cx="8458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পাঠ</a:t>
            </a:r>
            <a:r>
              <a:rPr lang="en-US" sz="6600" dirty="0" smtClean="0"/>
              <a:t> </a:t>
            </a:r>
            <a:r>
              <a:rPr lang="en-US" sz="6600" dirty="0" err="1" smtClean="0"/>
              <a:t>উপস্থাপন</a:t>
            </a:r>
            <a:endParaRPr lang="bn-BD" sz="6600" dirty="0" smtClean="0"/>
          </a:p>
          <a:p>
            <a:pPr algn="ctr"/>
            <a:r>
              <a:rPr lang="en-US" sz="3600" dirty="0" err="1" smtClean="0"/>
              <a:t>ভোটের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দলনেতা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নির্বাচন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করব</a:t>
            </a:r>
            <a:endParaRPr lang="en-US" sz="3600" dirty="0" smtClean="0"/>
          </a:p>
          <a:p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562600"/>
            <a:ext cx="655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১।গণতন্ত্র </a:t>
            </a:r>
            <a:r>
              <a:rPr lang="en-US" sz="3200" dirty="0" err="1" smtClean="0"/>
              <a:t>কী</a:t>
            </a:r>
            <a:r>
              <a:rPr lang="en-US" sz="3200" dirty="0" smtClean="0"/>
              <a:t>?</a:t>
            </a:r>
            <a:endParaRPr lang="bn-BD" sz="3200" dirty="0" smtClean="0"/>
          </a:p>
          <a:p>
            <a:r>
              <a:rPr lang="en-US" dirty="0" smtClean="0"/>
              <a:t>২</a:t>
            </a:r>
            <a:r>
              <a:rPr lang="en-US" sz="3200" dirty="0" smtClean="0"/>
              <a:t>।বিদ্যালয়ে </a:t>
            </a:r>
            <a:r>
              <a:rPr lang="en-US" sz="3200" dirty="0" err="1" smtClean="0"/>
              <a:t>গণতন্ত্র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চর্চা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করব</a:t>
            </a:r>
            <a:r>
              <a:rPr lang="en-US" sz="32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072" b="17544"/>
          <a:stretch>
            <a:fillRect/>
          </a:stretch>
        </p:blipFill>
        <p:spPr bwMode="auto">
          <a:xfrm>
            <a:off x="914400" y="2209800"/>
            <a:ext cx="7924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বাড়িতে পরিবারের সাথে গণতন্ত্রের চর্চা করব</a:t>
            </a:r>
            <a:r>
              <a:rPr lang="bn-BD" sz="2800" dirty="0" smtClean="0">
                <a:solidFill>
                  <a:srgbClr val="00B050"/>
                </a:solidFill>
              </a:rPr>
              <a:t>।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15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১।পরিবারের </a:t>
            </a:r>
            <a:r>
              <a:rPr lang="en-US" sz="3200" dirty="0" err="1" smtClean="0"/>
              <a:t>সবাই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করছে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২।পরিবারে </a:t>
            </a:r>
            <a:r>
              <a:rPr lang="en-US" sz="3200" dirty="0" err="1" smtClean="0"/>
              <a:t>গণতন্ত্রের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চর্চা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কীভাবে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7543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B0F0"/>
                </a:solidFill>
              </a:rPr>
              <a:t>মূল্যায়নঃ</a:t>
            </a:r>
            <a:endParaRPr lang="en-US" sz="8800" dirty="0" smtClean="0">
              <a:solidFill>
                <a:srgbClr val="00B0F0"/>
              </a:solidFill>
            </a:endParaRPr>
          </a:p>
          <a:p>
            <a:r>
              <a:rPr lang="en-US" sz="2800" dirty="0" smtClean="0"/>
              <a:t>১</a:t>
            </a:r>
            <a:r>
              <a:rPr lang="en-US" sz="4800" dirty="0" smtClean="0">
                <a:solidFill>
                  <a:srgbClr val="C00000"/>
                </a:solidFill>
              </a:rPr>
              <a:t>।গ</a:t>
            </a:r>
            <a:r>
              <a:rPr lang="bn-BD" sz="4800" dirty="0" smtClean="0">
                <a:solidFill>
                  <a:srgbClr val="C00000"/>
                </a:solidFill>
              </a:rPr>
              <a:t>ণতন্ত্র কাকে বলে?</a:t>
            </a:r>
          </a:p>
          <a:p>
            <a:r>
              <a:rPr lang="bn-BD" sz="4800" dirty="0" smtClean="0">
                <a:solidFill>
                  <a:srgbClr val="C00000"/>
                </a:solidFill>
              </a:rPr>
              <a:t>২।তুমি বিদ্যালয়ে কিভাবে দলনেতা নির্বাচন করবে। ৫টি বাক্যে লিখ।</a:t>
            </a:r>
          </a:p>
          <a:p>
            <a:r>
              <a:rPr lang="bn-BD" sz="4800" dirty="0" smtClean="0">
                <a:solidFill>
                  <a:srgbClr val="C00000"/>
                </a:solidFill>
              </a:rPr>
              <a:t>৩।পরিবারে গণতন্ত্র চর্চা না থাকলে কী কী অসুবিধা হতে পারে লিখ।</a:t>
            </a:r>
          </a:p>
          <a:p>
            <a:endParaRPr lang="bn-BD" sz="2800" dirty="0" smtClean="0"/>
          </a:p>
          <a:p>
            <a:endParaRPr lang="bn-BD" sz="2800" dirty="0" smtClean="0"/>
          </a:p>
          <a:p>
            <a:endParaRPr lang="bn-BD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N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200</Words>
  <Application>Microsoft Office PowerPoint</Application>
  <PresentationFormat>On-screen Show (4:3)</PresentationFormat>
  <Paragraphs>49</Paragraphs>
  <Slides>52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fang</cp:lastModifiedBy>
  <cp:revision>140</cp:revision>
  <dcterms:created xsi:type="dcterms:W3CDTF">2006-08-16T00:00:00Z</dcterms:created>
  <dcterms:modified xsi:type="dcterms:W3CDTF">2020-02-02T16:58:15Z</dcterms:modified>
</cp:coreProperties>
</file>