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86" r:id="rId2"/>
    <p:sldId id="272" r:id="rId3"/>
    <p:sldId id="265" r:id="rId4"/>
    <p:sldId id="283" r:id="rId5"/>
    <p:sldId id="289" r:id="rId6"/>
    <p:sldId id="290" r:id="rId7"/>
    <p:sldId id="273" r:id="rId8"/>
    <p:sldId id="288" r:id="rId9"/>
    <p:sldId id="285" r:id="rId10"/>
    <p:sldId id="277" r:id="rId11"/>
    <p:sldId id="278" r:id="rId12"/>
    <p:sldId id="275" r:id="rId13"/>
    <p:sldId id="276" r:id="rId14"/>
    <p:sldId id="279" r:id="rId15"/>
    <p:sldId id="280" r:id="rId16"/>
    <p:sldId id="281" r:id="rId17"/>
    <p:sldId id="282" r:id="rId18"/>
    <p:sldId id="28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96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FBD5B-3885-437B-BC51-6DA8EAA0C814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B09CD-A1C6-4A03-8578-0E1A0FF458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B09CD-A1C6-4A03-8578-0E1A0FF4580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B09CD-A1C6-4A03-8578-0E1A0FF4580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B09CD-A1C6-4A03-8578-0E1A0FF4580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4800" y="164880"/>
            <a:ext cx="9829800" cy="66931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733800" y="1155480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15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B503FAA2-62DF-4767-840E-A527617E8283}"/>
              </a:ext>
            </a:extLst>
          </p:cNvPr>
          <p:cNvGrpSpPr/>
          <p:nvPr/>
        </p:nvGrpSpPr>
        <p:grpSpPr>
          <a:xfrm>
            <a:off x="4121786" y="304800"/>
            <a:ext cx="5022214" cy="5035290"/>
            <a:chOff x="4005161" y="1777654"/>
            <a:chExt cx="2776077" cy="309562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A23F78C8-2D49-4F6E-B2A4-DC76D866D7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005161" y="1777654"/>
              <a:ext cx="1476375" cy="304800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FD8505DC-63C4-4B3E-91AB-A2F48C3EDB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466788" y="1777654"/>
              <a:ext cx="1314450" cy="3095625"/>
            </a:xfrm>
            <a:prstGeom prst="rect">
              <a:avLst/>
            </a:prstGeom>
          </p:spPr>
        </p:pic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C9E7603-06CF-487A-8CD2-49AB3A7E81F7}"/>
              </a:ext>
            </a:extLst>
          </p:cNvPr>
          <p:cNvSpPr/>
          <p:nvPr/>
        </p:nvSpPr>
        <p:spPr>
          <a:xfrm>
            <a:off x="1156022" y="2506912"/>
            <a:ext cx="3553487" cy="14158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 টি রুটি  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F9605B0-AF72-43E9-AC29-DFFB26988D9C}"/>
              </a:ext>
            </a:extLst>
          </p:cNvPr>
          <p:cNvSpPr/>
          <p:nvPr/>
        </p:nvSpPr>
        <p:spPr>
          <a:xfrm>
            <a:off x="-482281" y="4257631"/>
            <a:ext cx="6828503" cy="14158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চলো রুটিটা ২ ভাগে ভাগ করি  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8FA0B9A-C130-42AA-B8ED-3E90A359F0F8}"/>
              </a:ext>
            </a:extLst>
          </p:cNvPr>
          <p:cNvSpPr/>
          <p:nvPr/>
        </p:nvSpPr>
        <p:spPr>
          <a:xfrm>
            <a:off x="1449225" y="2311822"/>
            <a:ext cx="2880594" cy="8244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এখানে কয়টি রুটি?  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  <p:bldP spid="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FFDE708A-B0CF-4E31-AB0A-406663E622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688759">
            <a:off x="5028196" y="381141"/>
            <a:ext cx="1858603" cy="323981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4D00EDFC-BEB4-4568-ABEA-965C79E6A0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403000">
            <a:off x="7111169" y="878423"/>
            <a:ext cx="1649393" cy="327977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FEF6C778-603C-4D7F-B1A1-F964195A9575}"/>
              </a:ext>
            </a:extLst>
          </p:cNvPr>
          <p:cNvSpPr/>
          <p:nvPr/>
        </p:nvSpPr>
        <p:spPr>
          <a:xfrm>
            <a:off x="152400" y="2209800"/>
            <a:ext cx="40386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এখানে কী দেখতে পাচ্ছ?   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E775F802-3675-42A6-8519-3D2CF541C3FC}"/>
              </a:ext>
            </a:extLst>
          </p:cNvPr>
          <p:cNvSpPr/>
          <p:nvPr/>
        </p:nvSpPr>
        <p:spPr>
          <a:xfrm>
            <a:off x="0" y="990600"/>
            <a:ext cx="51816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রুটিটা কেটে ২ টুকরা করা হয়েছে।    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77482AF-3D64-4194-A7F2-C2F1AAD5D353}"/>
              </a:ext>
            </a:extLst>
          </p:cNvPr>
          <p:cNvSpPr/>
          <p:nvPr/>
        </p:nvSpPr>
        <p:spPr>
          <a:xfrm>
            <a:off x="1" y="4800600"/>
            <a:ext cx="7467599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আস্ত ১টা বস্তুকে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কয়েক</a:t>
            </a:r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টা সমান </a:t>
            </a:r>
            <a:r>
              <a:rPr lang="bn-IN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অং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</a:t>
            </a:r>
            <a:r>
              <a:rPr lang="bn-IN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কাটলে</a:t>
            </a:r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কাটা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অংশগুলোকে বলে</a:t>
            </a:r>
            <a:r>
              <a:rPr lang="bn-IN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ভগ্নাংশ</a:t>
            </a:r>
            <a:r>
              <a:rPr lang="bn-IN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828800"/>
            <a:ext cx="8229600" cy="2895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এখানে এক পৃস্টা কাগজ আছে......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7912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চলো কাগজ টাকে দুই ভাগ করি ......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43000"/>
            <a:ext cx="2438400" cy="3505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429000" y="1219200"/>
            <a:ext cx="2514600" cy="3429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5410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কাগজ 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ভাগ হয়ে গেছে।অর্থাৎ দুই ভাগের এক ভাগ হয়ে গেছে 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0E31DD2D-F004-4C88-BFAD-DB2AFEB116FF}"/>
              </a:ext>
            </a:extLst>
          </p:cNvPr>
          <p:cNvSpPr/>
          <p:nvPr/>
        </p:nvSpPr>
        <p:spPr>
          <a:xfrm>
            <a:off x="2590800" y="990600"/>
            <a:ext cx="2072213" cy="9802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পড়ি-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90BBE6A-B6D5-4DBE-9D40-CAC14C212302}"/>
              </a:ext>
            </a:extLst>
          </p:cNvPr>
          <p:cNvSpPr/>
          <p:nvPr/>
        </p:nvSpPr>
        <p:spPr>
          <a:xfrm>
            <a:off x="2402632" y="1597699"/>
            <a:ext cx="4813188" cy="9802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 ভাগের এক বা অর্ধেক   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E4194F49-CAD2-4FD3-9BA1-920C9269364D}"/>
              </a:ext>
            </a:extLst>
          </p:cNvPr>
          <p:cNvSpPr/>
          <p:nvPr/>
        </p:nvSpPr>
        <p:spPr>
          <a:xfrm>
            <a:off x="2531925" y="3453558"/>
            <a:ext cx="2404618" cy="10408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লিখিঃ 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A4F078FC-D3F3-480B-B069-4A827EFFC784}"/>
              </a:ext>
            </a:extLst>
          </p:cNvPr>
          <p:cNvGrpSpPr/>
          <p:nvPr/>
        </p:nvGrpSpPr>
        <p:grpSpPr>
          <a:xfrm>
            <a:off x="4355306" y="3002624"/>
            <a:ext cx="1950963" cy="1787507"/>
            <a:chOff x="9807958" y="4961622"/>
            <a:chExt cx="1605404" cy="1415845"/>
          </a:xfrm>
        </p:grpSpPr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CC743723-9771-48E7-B92E-37E7355323A1}"/>
                </a:ext>
              </a:extLst>
            </p:cNvPr>
            <p:cNvSpPr/>
            <p:nvPr/>
          </p:nvSpPr>
          <p:spPr>
            <a:xfrm>
              <a:off x="9807958" y="4961622"/>
              <a:ext cx="1605404" cy="14158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bn-IN" sz="3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</a:p>
            <a:p>
              <a:pPr algn="ctr"/>
              <a:r>
                <a:rPr lang="bn-IN" sz="3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২ </a:t>
              </a:r>
              <a:endPara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="" xmlns:a16="http://schemas.microsoft.com/office/drawing/2014/main" id="{EBF01784-9B94-4CC3-BAE2-6BC586CE1077}"/>
                </a:ext>
              </a:extLst>
            </p:cNvPr>
            <p:cNvCxnSpPr/>
            <p:nvPr/>
          </p:nvCxnSpPr>
          <p:spPr>
            <a:xfrm>
              <a:off x="10343487" y="5673002"/>
              <a:ext cx="506032" cy="0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44A5440B-1B7C-4078-93A0-6A763A1CF507}"/>
              </a:ext>
            </a:extLst>
          </p:cNvPr>
          <p:cNvSpPr/>
          <p:nvPr/>
        </p:nvSpPr>
        <p:spPr>
          <a:xfrm>
            <a:off x="3475285" y="592197"/>
            <a:ext cx="5652981" cy="9412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CurveDown">
              <a:avLst/>
            </a:prstTxWarp>
            <a:noAutofit/>
          </a:bodyPr>
          <a:lstStyle/>
          <a:p>
            <a:pPr algn="ctr"/>
            <a:r>
              <a:rPr lang="bn-IN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   </a:t>
            </a:r>
            <a:endParaRPr lang="en-US" sz="8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72B1086-A2D7-416F-959F-D7E036D3B6EB}"/>
              </a:ext>
            </a:extLst>
          </p:cNvPr>
          <p:cNvSpPr/>
          <p:nvPr/>
        </p:nvSpPr>
        <p:spPr>
          <a:xfrm>
            <a:off x="2270266" y="2057400"/>
            <a:ext cx="5922220" cy="9412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bn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দল-১</a:t>
            </a:r>
          </a:p>
          <a:p>
            <a:r>
              <a:rPr lang="bn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 তা কাগজ ২ অংশ করে ১ অংশে লাল রং করো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B43CE3D-3DA4-4B84-BAB7-983CF18103E4}"/>
              </a:ext>
            </a:extLst>
          </p:cNvPr>
          <p:cNvSpPr/>
          <p:nvPr/>
        </p:nvSpPr>
        <p:spPr>
          <a:xfrm>
            <a:off x="2514600" y="4724400"/>
            <a:ext cx="5901844" cy="9412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bn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দল-২</a:t>
            </a:r>
          </a:p>
          <a:p>
            <a:r>
              <a:rPr lang="bn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 তা কাগজ ২ অংশ করে ১ অংশে হলুদ রং করো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45A7CC6-7B4D-46F3-B283-779A5FE720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343400"/>
            <a:ext cx="1513973" cy="1523052"/>
          </a:xfrm>
          <a:prstGeom prst="ellipse">
            <a:avLst/>
          </a:prstGeom>
          <a:ln w="190500" cap="rnd">
            <a:solidFill>
              <a:srgbClr val="FFC0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18B9B1AA-8909-432E-B69B-08329D6180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752600"/>
            <a:ext cx="1513973" cy="1523052"/>
          </a:xfrm>
          <a:prstGeom prst="ellipse">
            <a:avLst/>
          </a:prstGeom>
          <a:ln w="190500" cap="rnd">
            <a:solidFill>
              <a:srgbClr val="C000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8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8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8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5">
            <a:extLst>
              <a:ext uri="{FF2B5EF4-FFF2-40B4-BE49-F238E27FC236}">
                <a16:creationId xmlns="" xmlns:a16="http://schemas.microsoft.com/office/drawing/2014/main" id="{34C32A2A-AC6C-4F65-88EC-BF2DE23ABDF5}"/>
              </a:ext>
            </a:extLst>
          </p:cNvPr>
          <p:cNvSpPr/>
          <p:nvPr/>
        </p:nvSpPr>
        <p:spPr>
          <a:xfrm>
            <a:off x="0" y="762000"/>
            <a:ext cx="9144000" cy="6096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76200"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743F9F7-8105-4084-B19F-FE3BF8957FFE}"/>
              </a:ext>
            </a:extLst>
          </p:cNvPr>
          <p:cNvSpPr/>
          <p:nvPr/>
        </p:nvSpPr>
        <p:spPr>
          <a:xfrm>
            <a:off x="228600" y="1182075"/>
            <a:ext cx="4170794" cy="1332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    </a:t>
            </a:r>
            <a:endParaRPr lang="en-US" sz="8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9542721-2ED1-40FE-AC96-2A90A233DC77}"/>
              </a:ext>
            </a:extLst>
          </p:cNvPr>
          <p:cNvSpPr/>
          <p:nvPr/>
        </p:nvSpPr>
        <p:spPr>
          <a:xfrm>
            <a:off x="1351026" y="3070665"/>
            <a:ext cx="5730116" cy="1394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প্রত্যেকে ১টি করে কাটি নাও এবং ২ </a:t>
            </a:r>
            <a:endParaRPr lang="bn-IN" sz="3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ভাগ </a:t>
            </a:r>
            <a:r>
              <a:rPr lang="bn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করো   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6C88452B-92E1-4DC4-BDF3-D7C72A05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346" y="779819"/>
            <a:ext cx="2943373" cy="24073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99A1E44E-5672-4BEC-AE35-467273266B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731" y="3619155"/>
            <a:ext cx="2826028" cy="249324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0.51654 1.11111E-6 " pathEditMode="relative" rAng="0" ptsTypes="AA">
                                      <p:cBhvr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20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5">
            <a:extLst>
              <a:ext uri="{FF2B5EF4-FFF2-40B4-BE49-F238E27FC236}">
                <a16:creationId xmlns="" xmlns:a16="http://schemas.microsoft.com/office/drawing/2014/main" id="{906FA655-50E2-4672-9156-CA7EF0572812}"/>
              </a:ext>
            </a:extLst>
          </p:cNvPr>
          <p:cNvSpPr/>
          <p:nvPr/>
        </p:nvSpPr>
        <p:spPr>
          <a:xfrm>
            <a:off x="0" y="0"/>
            <a:ext cx="9448799" cy="731519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76200"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80C5D0B-B560-4963-98F9-319ED2187A53}"/>
              </a:ext>
            </a:extLst>
          </p:cNvPr>
          <p:cNvSpPr/>
          <p:nvPr/>
        </p:nvSpPr>
        <p:spPr>
          <a:xfrm>
            <a:off x="1102172" y="603888"/>
            <a:ext cx="4367718" cy="19107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    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E1664B1E-1C21-4285-9491-71BB3FFD3F0F}"/>
              </a:ext>
            </a:extLst>
          </p:cNvPr>
          <p:cNvSpPr/>
          <p:nvPr/>
        </p:nvSpPr>
        <p:spPr>
          <a:xfrm>
            <a:off x="1325841" y="4495800"/>
            <a:ext cx="5638800" cy="2362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 ক্লাশে যা বুঝেছ তা প্রত্যেকে</a:t>
            </a:r>
          </a:p>
          <a:p>
            <a:pPr algn="ctr"/>
            <a:r>
              <a:rPr lang="bn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বাড়িতে অনুশীলন করবে।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0CD2532-863D-44A6-90BB-9601BC8BF5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5184" t="20095" r="21784" b="19998"/>
          <a:stretch/>
        </p:blipFill>
        <p:spPr>
          <a:xfrm>
            <a:off x="5593041" y="533400"/>
            <a:ext cx="3550959" cy="360643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811161" y="1"/>
            <a:ext cx="1018408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304800"/>
            <a:ext cx="717263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600" b="1" spc="50" dirty="0" smtClean="0">
                <a:ln w="9525" cmpd="sng">
                  <a:solidFill>
                    <a:srgbClr val="5B9BD5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5B9BD5"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b="1" spc="50" dirty="0">
              <a:ln w="9525" cmpd="sng">
                <a:solidFill>
                  <a:srgbClr val="5B9BD5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5B9BD5">
                    <a:alpha val="40000"/>
                  </a:srgb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762000" y="1219200"/>
            <a:ext cx="5638800" cy="1524000"/>
          </a:xfrm>
          <a:prstGeom prst="wave">
            <a:avLst/>
          </a:prstGeom>
          <a:solidFill>
            <a:srgbClr val="92D05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ওওওওওওওওওওওওওওও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0" y="1600200"/>
            <a:ext cx="28956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995678"/>
            <a:ext cx="7162800" cy="2862322"/>
          </a:xfrm>
          <a:prstGeom prst="rect">
            <a:avLst/>
          </a:prstGeom>
          <a:solidFill>
            <a:srgbClr val="FFC000"/>
          </a:solidFill>
          <a:effectLst>
            <a:glow rad="139700">
              <a:schemeClr val="accent5">
                <a:satMod val="175000"/>
                <a:alpha val="40000"/>
              </a:schemeClr>
            </a:glow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নাম –রোবেনা আক্তার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পদবী-সহকারী শিক্ষক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বিদ্যালয়-নতুন কর্ণ গাও সরকারি প্রাথমিক বিদ্যালয়          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দিরাই,সুনামগঞ্জ।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1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A8629EF-74B5-43D8-878A-5881773B6534}"/>
              </a:ext>
            </a:extLst>
          </p:cNvPr>
          <p:cNvSpPr/>
          <p:nvPr/>
        </p:nvSpPr>
        <p:spPr>
          <a:xfrm>
            <a:off x="2438400" y="609600"/>
            <a:ext cx="3429000" cy="11185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IN" sz="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   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DDB1494-4ACC-47A5-8E9A-B1F4DAFFE7A9}"/>
              </a:ext>
            </a:extLst>
          </p:cNvPr>
          <p:cNvSpPr/>
          <p:nvPr/>
        </p:nvSpPr>
        <p:spPr>
          <a:xfrm>
            <a:off x="3657600" y="3352800"/>
            <a:ext cx="5029200" cy="3276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 দ্বিতীয়</a:t>
            </a:r>
          </a:p>
          <a:p>
            <a:pPr algn="ctr"/>
            <a:r>
              <a:rPr lang="bn-IN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 ভগ্নাংশ</a:t>
            </a:r>
          </a:p>
          <a:p>
            <a:pPr algn="ctr"/>
            <a:r>
              <a:rPr lang="bn-IN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ভগ্নাংশের ধারণা </a:t>
            </a:r>
          </a:p>
          <a:p>
            <a:pPr algn="ctr"/>
            <a:r>
              <a:rPr lang="bn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B57B48C-F966-4A2E-AE08-EE55C5DBF2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291598">
            <a:off x="526657" y="2684665"/>
            <a:ext cx="2382792" cy="381621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/>
          <p:cNvSpPr/>
          <p:nvPr/>
        </p:nvSpPr>
        <p:spPr>
          <a:xfrm>
            <a:off x="1600200" y="914400"/>
            <a:ext cx="3962400" cy="1828800"/>
          </a:xfrm>
          <a:prstGeom prst="star5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43200" y="16002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0" y="3276600"/>
            <a:ext cx="8534400" cy="1981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3886200"/>
            <a:ext cx="782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১৯.১.১ পূর্ন বস্তুর অর্ধেক চিনে বলতে পারবে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1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990600" y="457200"/>
            <a:ext cx="5334000" cy="2362200"/>
          </a:xfrm>
          <a:prstGeom prst="wave">
            <a:avLst>
              <a:gd name="adj1" fmla="val 12500"/>
              <a:gd name="adj2" fmla="val 688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1066800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পূর্বজ্ঞান যাচাই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39624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বিভিন্ন বাস্তব উপকরণের সাহায্যে ভগ্নাংশের ধারনা দিব।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যেমন-কাগজ,চক,পেন্সিল,কাঠি ইতযাদি।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0" y="4038600"/>
            <a:ext cx="1143000" cy="9144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71600" y="1447800"/>
            <a:ext cx="6019800" cy="990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আমাদের আজকের পাঠ </a:t>
            </a:r>
            <a:endParaRPr lang="en-US" sz="3600" dirty="0"/>
          </a:p>
        </p:txBody>
      </p:sp>
      <p:sp>
        <p:nvSpPr>
          <p:cNvPr id="3" name="Oval 2"/>
          <p:cNvSpPr/>
          <p:nvPr/>
        </p:nvSpPr>
        <p:spPr>
          <a:xfrm>
            <a:off x="2286000" y="2895600"/>
            <a:ext cx="4038600" cy="24384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TextBox 3"/>
          <p:cNvSpPr txBox="1"/>
          <p:nvPr/>
        </p:nvSpPr>
        <p:spPr>
          <a:xfrm>
            <a:off x="2667000" y="3581400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ভগ্নাংশ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13716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চল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. ……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228600" y="381000"/>
            <a:ext cx="8686800" cy="41910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28600"/>
            <a:ext cx="8381999" cy="132343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বিভিন্ন  বাস্তব উপকরণের সাহায্যে ভগ্নাংশের ধারণা দিব </a:t>
            </a:r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58074" y="4088205"/>
            <a:ext cx="885825" cy="1990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19817" y="2127264"/>
            <a:ext cx="2647950" cy="1733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1242" y="4240605"/>
            <a:ext cx="2705100" cy="1685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0" y="2127264"/>
            <a:ext cx="2724150" cy="1676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Frame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833"/>
            </a:avLst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057400"/>
            <a:ext cx="723900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রুটির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বন্ধুর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ভাগাভাগি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খেয়েছ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ভাগাভাগি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করেছ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28600" y="1905000"/>
            <a:ext cx="1447800" cy="129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81000" y="3657600"/>
            <a:ext cx="1600200" cy="129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NikoshBAN" pitchFamily="2" charset="0"/>
            <a:cs typeface="NikoshBAN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1155</TotalTime>
  <Words>222</Words>
  <Application>Microsoft Office PowerPoint</Application>
  <PresentationFormat>On-screen Show (4:3)</PresentationFormat>
  <Paragraphs>52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aliul ahmed</dc:creator>
  <cp:lastModifiedBy>Admin</cp:lastModifiedBy>
  <cp:revision>89</cp:revision>
  <dcterms:created xsi:type="dcterms:W3CDTF">2006-08-16T00:00:00Z</dcterms:created>
  <dcterms:modified xsi:type="dcterms:W3CDTF">2020-02-25T06:00:27Z</dcterms:modified>
</cp:coreProperties>
</file>