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303" r:id="rId3"/>
    <p:sldId id="304" r:id="rId4"/>
    <p:sldId id="283" r:id="rId5"/>
    <p:sldId id="262" r:id="rId6"/>
    <p:sldId id="280" r:id="rId7"/>
    <p:sldId id="302" r:id="rId8"/>
    <p:sldId id="285" r:id="rId9"/>
    <p:sldId id="308" r:id="rId10"/>
    <p:sldId id="292" r:id="rId11"/>
    <p:sldId id="299" r:id="rId12"/>
    <p:sldId id="261" r:id="rId13"/>
    <p:sldId id="307" r:id="rId14"/>
    <p:sldId id="297" r:id="rId15"/>
    <p:sldId id="301" r:id="rId16"/>
    <p:sldId id="298" r:id="rId17"/>
    <p:sldId id="295" r:id="rId18"/>
    <p:sldId id="267" r:id="rId19"/>
    <p:sldId id="289" r:id="rId20"/>
    <p:sldId id="288" r:id="rId21"/>
    <p:sldId id="290" r:id="rId22"/>
    <p:sldId id="305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9713" autoAdjust="0"/>
  </p:normalViewPr>
  <p:slideViewPr>
    <p:cSldViewPr>
      <p:cViewPr varScale="1">
        <p:scale>
          <a:sx n="55" d="100"/>
          <a:sy n="55" d="100"/>
        </p:scale>
        <p:origin x="18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C559F-81AD-4245-87B4-725131F67E2B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A766-85EE-414F-9C0B-DF7035269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5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38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2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61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5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0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4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3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take this answer by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2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8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1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4A766-85EE-414F-9C0B-DF70352697C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6400" y="737732"/>
            <a:ext cx="54102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Elephant" pitchFamily="18" charset="0"/>
                <a:cs typeface="Times New Roman" pitchFamily="18" charset="0"/>
              </a:rPr>
              <a:t>Welcome to my Class</a:t>
            </a:r>
            <a:endParaRPr lang="en-US" dirty="0">
              <a:solidFill>
                <a:schemeClr val="tx1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562600"/>
            <a:ext cx="6553200" cy="838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37464"/>
            <a:ext cx="4343400" cy="291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0252" y="5528481"/>
            <a:ext cx="7924800" cy="108832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above pictures and discuss with your mates then write down about the “past life of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Meherjan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41818"/>
            <a:ext cx="2895601" cy="2502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3035315"/>
            <a:ext cx="2895601" cy="20278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41" y="3035314"/>
            <a:ext cx="2997460" cy="2027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41" y="241818"/>
            <a:ext cx="2859347" cy="22860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" y="414226"/>
            <a:ext cx="2476500" cy="584775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Key word</a:t>
            </a:r>
            <a:endParaRPr lang="en-US" sz="32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91115"/>
            <a:ext cx="2362200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rgbClr val="002060"/>
                </a:solidFill>
              </a:rPr>
              <a:t>Erosion</a:t>
            </a:r>
            <a:endParaRPr lang="en-US" sz="4400" b="1" dirty="0">
              <a:ln/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9948" y="1362595"/>
            <a:ext cx="6654052" cy="1869099"/>
          </a:xfrm>
          <a:prstGeom prst="rect">
            <a:avLst/>
          </a:prstGeom>
          <a:noFill/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0" cmpd="sng">
                  <a:noFill/>
                </a:ln>
                <a:solidFill>
                  <a:schemeClr val="tx1"/>
                </a:solidFill>
                <a:effectLst/>
              </a:rPr>
              <a:t>The </a:t>
            </a:r>
            <a:r>
              <a:rPr lang="en-US" sz="3200" b="1" dirty="0">
                <a:ln w="0" cmpd="sng">
                  <a:noFill/>
                </a:ln>
                <a:solidFill>
                  <a:schemeClr val="tx1"/>
                </a:solidFill>
                <a:effectLst/>
              </a:rPr>
              <a:t>process of eroding or being eroded by wind, water, or other natural agents.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852" y="5935711"/>
            <a:ext cx="84582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Meherjan</a:t>
            </a:r>
            <a:r>
              <a:rPr lang="en-US" sz="2800" b="1" dirty="0" smtClean="0"/>
              <a:t> lost all her property due to river erosion.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52" y="3732931"/>
            <a:ext cx="3810000" cy="2040340"/>
          </a:xfrm>
          <a:prstGeom prst="rect">
            <a:avLst/>
          </a:prstGeom>
          <a:ln w="317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1376" y="1688889"/>
            <a:ext cx="277457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002060"/>
                </a:solidFill>
              </a:rPr>
              <a:t>Meaning: </a:t>
            </a:r>
            <a:endParaRPr lang="en-US" sz="40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996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8" y="314572"/>
            <a:ext cx="18669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lephant" pitchFamily="18" charset="0"/>
                <a:cs typeface="Times New Roman" pitchFamily="18" charset="0"/>
              </a:rPr>
              <a:t>Key word</a:t>
            </a:r>
            <a:endParaRPr lang="en-US" sz="2800" dirty="0">
              <a:latin typeface="Elephant" pitchFamily="18" charset="0"/>
              <a:cs typeface="Times New Roman" pitchFamily="18" charset="0"/>
            </a:endParaRPr>
          </a:p>
        </p:txBody>
      </p:sp>
      <p:pic>
        <p:nvPicPr>
          <p:cNvPr id="7" name="Picture 6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247872"/>
            <a:ext cx="3657600" cy="2057400"/>
          </a:xfrm>
          <a:prstGeom prst="rect">
            <a:avLst/>
          </a:prstGeom>
          <a:ln w="317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76600" y="222239"/>
            <a:ext cx="3733800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rgbClr val="002060"/>
                </a:solidFill>
              </a:rPr>
              <a:t>Embankment</a:t>
            </a:r>
            <a:endParaRPr lang="en-US" sz="4400" b="1" dirty="0">
              <a:ln/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4612" y="1720795"/>
            <a:ext cx="6759388" cy="97439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wall of stone or soil made to keep water back.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740870"/>
            <a:ext cx="8077200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Meherjan</a:t>
            </a:r>
            <a:r>
              <a:rPr lang="en-US" sz="2800" b="1" dirty="0" smtClean="0">
                <a:solidFill>
                  <a:srgbClr val="002060"/>
                </a:solidFill>
              </a:rPr>
              <a:t> lives in a slum on the </a:t>
            </a:r>
            <a:r>
              <a:rPr lang="en-US" sz="2800" b="1" dirty="0" err="1" smtClean="0">
                <a:solidFill>
                  <a:srgbClr val="002060"/>
                </a:solidFill>
              </a:rPr>
              <a:t>Sirajgong</a:t>
            </a:r>
            <a:r>
              <a:rPr lang="en-US" sz="2800" b="1" dirty="0" smtClean="0">
                <a:solidFill>
                  <a:srgbClr val="002060"/>
                </a:solidFill>
              </a:rPr>
              <a:t> Town Protection Embankment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76" y="1688889"/>
            <a:ext cx="2559424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002060"/>
                </a:solidFill>
              </a:rPr>
              <a:t>Meaning: </a:t>
            </a:r>
            <a:endParaRPr lang="en-US" sz="4000" b="1" dirty="0">
              <a:ln/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20193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lephant" pitchFamily="18" charset="0"/>
                <a:cs typeface="Times New Roman" pitchFamily="18" charset="0"/>
              </a:rPr>
              <a:t>Key word</a:t>
            </a:r>
            <a:endParaRPr lang="en-US" sz="28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28600"/>
            <a:ext cx="2209800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rgbClr val="002060"/>
                </a:solidFill>
              </a:rPr>
              <a:t>Cruel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8059" y="1182508"/>
            <a:ext cx="6288741" cy="106663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</a:rPr>
              <a:t>Something Dangerous, Fearful.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90" y="5943600"/>
            <a:ext cx="817951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Meherjan</a:t>
            </a:r>
            <a:r>
              <a:rPr lang="en-US" sz="3200" b="1" dirty="0" smtClean="0">
                <a:solidFill>
                  <a:srgbClr val="002060"/>
                </a:solidFill>
              </a:rPr>
              <a:t> lead her life in cruel </a:t>
            </a:r>
            <a:r>
              <a:rPr lang="en-US" sz="3200" b="1" dirty="0" err="1" smtClean="0">
                <a:solidFill>
                  <a:srgbClr val="002060"/>
                </a:solidFill>
              </a:rPr>
              <a:t>proverty</a:t>
            </a:r>
            <a:r>
              <a:rPr lang="en-US" sz="3200" b="1" dirty="0" smtClean="0">
                <a:solidFill>
                  <a:srgbClr val="002060"/>
                </a:solidFill>
              </a:rPr>
              <a:t>.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61883"/>
            <a:ext cx="277457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002060"/>
                </a:solidFill>
              </a:rPr>
              <a:t>Meaning: </a:t>
            </a:r>
            <a:endParaRPr lang="en-US" sz="4000" b="1" dirty="0">
              <a:ln/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6" b="-158"/>
          <a:stretch/>
        </p:blipFill>
        <p:spPr>
          <a:xfrm>
            <a:off x="2531072" y="2428518"/>
            <a:ext cx="4326928" cy="3057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05584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202983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lephant" pitchFamily="18" charset="0"/>
                <a:cs typeface="Times New Roman" pitchFamily="18" charset="0"/>
              </a:rPr>
              <a:t>Key word</a:t>
            </a:r>
            <a:endParaRPr lang="en-US" sz="28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367099"/>
            <a:ext cx="3124200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2060"/>
                </a:solidFill>
              </a:rPr>
              <a:t>W</a:t>
            </a:r>
            <a:r>
              <a:rPr lang="en-US" sz="4400" b="1" dirty="0" smtClean="0">
                <a:ln/>
                <a:solidFill>
                  <a:srgbClr val="002060"/>
                </a:solidFill>
              </a:rPr>
              <a:t>hisper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3576" y="1269669"/>
            <a:ext cx="6781800" cy="177833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</a:rPr>
              <a:t>To speak very quietly to somebody so that other people cannot hear what one is saying.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903952"/>
            <a:ext cx="8458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The Mother whispered to me never tell a lie.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80" y="3181128"/>
            <a:ext cx="4014620" cy="25338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61883"/>
            <a:ext cx="277457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002060"/>
                </a:solidFill>
              </a:rPr>
              <a:t>Meaning: </a:t>
            </a:r>
            <a:endParaRPr lang="en-US" sz="40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416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407" y="127047"/>
            <a:ext cx="19431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lephant" pitchFamily="18" charset="0"/>
                <a:cs typeface="Times New Roman" pitchFamily="18" charset="0"/>
              </a:rPr>
              <a:t>Key word</a:t>
            </a:r>
            <a:endParaRPr lang="en-US" sz="28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242699"/>
            <a:ext cx="1676400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solidFill>
                  <a:srgbClr val="002060"/>
                </a:solidFill>
              </a:rPr>
              <a:t>Roar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74593" y="1135900"/>
            <a:ext cx="6821807" cy="100263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</a:rPr>
              <a:t>To make a loud deep harsh sound of tiger, river or any animals etc. 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715000"/>
            <a:ext cx="63246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tiger is roaring for daily meals. 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74" y="2733424"/>
            <a:ext cx="4150325" cy="2371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407" y="1084302"/>
            <a:ext cx="277457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002060"/>
                </a:solidFill>
              </a:rPr>
              <a:t>Meaning: </a:t>
            </a:r>
            <a:endParaRPr lang="en-US" sz="40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7559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" y="146222"/>
            <a:ext cx="20193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lephant" pitchFamily="18" charset="0"/>
                <a:cs typeface="Times New Roman" pitchFamily="18" charset="0"/>
              </a:rPr>
              <a:t>Key word</a:t>
            </a:r>
            <a:endParaRPr lang="en-US" sz="28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4032" y="407832"/>
            <a:ext cx="1889312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rgbClr val="002060"/>
                </a:solidFill>
              </a:rPr>
              <a:t>S</a:t>
            </a:r>
            <a:r>
              <a:rPr lang="en-US" sz="4400" b="1" dirty="0" smtClean="0">
                <a:ln/>
                <a:solidFill>
                  <a:srgbClr val="002060"/>
                </a:solidFill>
              </a:rPr>
              <a:t>lum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1232002"/>
            <a:ext cx="6477000" cy="130888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overcrowded urban area inhabited by very poor homeless people.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099" y="5903893"/>
            <a:ext cx="8305800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Meherjan</a:t>
            </a:r>
            <a:r>
              <a:rPr lang="en-US" sz="2800" b="1" dirty="0" smtClean="0">
                <a:solidFill>
                  <a:srgbClr val="002060"/>
                </a:solidFill>
              </a:rPr>
              <a:t> lives in a slum on the </a:t>
            </a:r>
            <a:r>
              <a:rPr lang="en-US" sz="2800" b="1" dirty="0" err="1" smtClean="0">
                <a:solidFill>
                  <a:srgbClr val="002060"/>
                </a:solidFill>
              </a:rPr>
              <a:t>Sirajgong</a:t>
            </a:r>
            <a:r>
              <a:rPr lang="en-US" sz="2800" b="1" dirty="0" smtClean="0">
                <a:solidFill>
                  <a:srgbClr val="002060"/>
                </a:solidFill>
              </a:rPr>
              <a:t> Town Protection Embankment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1080"/>
            <a:ext cx="3733800" cy="2251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7929" y="1381505"/>
            <a:ext cx="277457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002060"/>
                </a:solidFill>
              </a:rPr>
              <a:t>Meaning: </a:t>
            </a:r>
            <a:endParaRPr lang="en-US" sz="40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026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164" y="224268"/>
            <a:ext cx="18669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Elephant" pitchFamily="18" charset="0"/>
                <a:cs typeface="Times New Roman" pitchFamily="18" charset="0"/>
              </a:rPr>
              <a:t>Key word</a:t>
            </a:r>
            <a:endParaRPr lang="en-US" sz="28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24268"/>
            <a:ext cx="3048000" cy="76944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</a:rPr>
              <a:t>Unsteady</a:t>
            </a:r>
            <a:endParaRPr lang="en-US" sz="4400" b="1" dirty="0">
              <a:ln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1295438"/>
            <a:ext cx="6477000" cy="108466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libel to fall or shake or moving.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4473" y="5791200"/>
            <a:ext cx="7315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The flame of this candle is unsteady.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41" y="2681831"/>
            <a:ext cx="3978090" cy="266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646" y="1414045"/>
            <a:ext cx="2774576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rgbClr val="002060"/>
                </a:solidFill>
              </a:rPr>
              <a:t>Meaning: </a:t>
            </a:r>
            <a:endParaRPr lang="en-US" sz="4000" b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722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0" grpId="0"/>
      <p:bldP spid="1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5130" y="2615806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/>
              <a:t>Meherjan</a:t>
            </a:r>
            <a:r>
              <a:rPr lang="en-US" sz="2000" b="1" dirty="0" smtClean="0"/>
              <a:t> is a typical (1)homeless woman who lives in a (1)            . She lost her shelter and properties (2)         the erosion of river </a:t>
            </a:r>
            <a:r>
              <a:rPr lang="en-US" sz="2000" b="1" dirty="0" err="1" smtClean="0"/>
              <a:t>Jamuna</a:t>
            </a:r>
            <a:r>
              <a:rPr lang="en-US" sz="2000" b="1" dirty="0" smtClean="0"/>
              <a:t>.  She also lost her family. Her husband had died of disease caused by  </a:t>
            </a:r>
            <a:r>
              <a:rPr lang="en-US" sz="2000" b="1" dirty="0"/>
              <a:t>shortage of </a:t>
            </a:r>
            <a:r>
              <a:rPr lang="en-US" sz="2000" b="1" dirty="0" smtClean="0"/>
              <a:t>food and (3)                . Now, she is only a (4)                       </a:t>
            </a:r>
          </a:p>
          <a:p>
            <a:pPr algn="just"/>
            <a:r>
              <a:rPr lang="en-US" sz="2000" b="1" dirty="0"/>
              <a:t> </a:t>
            </a:r>
            <a:r>
              <a:rPr lang="en-US" sz="2000" b="1" dirty="0" smtClean="0"/>
              <a:t>                            . Like </a:t>
            </a:r>
            <a:r>
              <a:rPr lang="en-US" sz="2000" b="1" dirty="0" err="1" smtClean="0"/>
              <a:t>Meherjan</a:t>
            </a:r>
            <a:r>
              <a:rPr lang="en-US" sz="2000" b="1" dirty="0" smtClean="0"/>
              <a:t> there are many people who have become the (5)             of river erosion.  River erosion is still </a:t>
            </a:r>
            <a:r>
              <a:rPr lang="en-US" sz="2000" b="1" dirty="0" err="1" smtClean="0"/>
              <a:t>possing</a:t>
            </a:r>
            <a:r>
              <a:rPr lang="en-US" sz="2000" b="1" dirty="0" smtClean="0"/>
              <a:t> (6)             to the lives and properties of thousands of people. People living (7)              Rivers are most likely </a:t>
            </a:r>
            <a:r>
              <a:rPr lang="en-US" sz="2000" b="1" dirty="0" err="1" smtClean="0"/>
              <a:t>victimes</a:t>
            </a:r>
            <a:r>
              <a:rPr lang="en-US" sz="2000" b="1" dirty="0" smtClean="0"/>
              <a:t> of river erosion. Each year about </a:t>
            </a:r>
            <a:r>
              <a:rPr lang="en-US" sz="2000" b="1" dirty="0"/>
              <a:t>one </a:t>
            </a:r>
            <a:r>
              <a:rPr lang="en-US" sz="2000" b="1" dirty="0" smtClean="0"/>
              <a:t>lakh people become (8)           due to river erosion in Bangladesh. </a:t>
            </a:r>
            <a:r>
              <a:rPr lang="en-US" sz="2000" b="1" dirty="0" err="1" smtClean="0"/>
              <a:t>Meherjan’s</a:t>
            </a:r>
            <a:r>
              <a:rPr lang="en-US" sz="2000" b="1" dirty="0" smtClean="0"/>
              <a:t> life is just one (9)           of how climate change (10)              the lives of thousands of people.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223588"/>
            <a:ext cx="60198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Elephant" pitchFamily="18" charset="0"/>
                <a:cs typeface="Times New Roman" pitchFamily="18" charset="0"/>
              </a:rPr>
              <a:t>Individual Work</a:t>
            </a:r>
            <a:endParaRPr lang="en-US" sz="40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0634" y="2938064"/>
            <a:ext cx="1154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d</a:t>
            </a:r>
            <a:r>
              <a:rPr lang="en-US" sz="2000" b="1" dirty="0" smtClean="0">
                <a:solidFill>
                  <a:srgbClr val="002060"/>
                </a:solidFill>
              </a:rPr>
              <a:t>ue to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3990" y="3507881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poverty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955" y="3771448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s</a:t>
            </a:r>
            <a:r>
              <a:rPr lang="en-US" sz="2000" b="1" dirty="0" smtClean="0">
                <a:solidFill>
                  <a:srgbClr val="002060"/>
                </a:solidFill>
              </a:rPr>
              <a:t>lum dweller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5919" y="414045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victims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594" y="4437264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threats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4045" y="475328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c</a:t>
            </a:r>
            <a:r>
              <a:rPr lang="en-US" sz="2000" b="1" dirty="0" smtClean="0">
                <a:solidFill>
                  <a:srgbClr val="002060"/>
                </a:solidFill>
              </a:rPr>
              <a:t>lose to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8010" y="5056617"/>
            <a:ext cx="1612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homeless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1333" y="5322323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Story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1555" y="5626369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affects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22080"/>
              </p:ext>
            </p:extLst>
          </p:nvPr>
        </p:nvGraphicFramePr>
        <p:xfrm>
          <a:off x="462437" y="1528184"/>
          <a:ext cx="8045070" cy="10386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45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86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Victims,    affects,   close to,   slum dweller,   slum,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Threats,   story,   due to, 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</a:rPr>
                        <a:t>proverty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,  homeless.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pattFill prst="pct40">
                      <a:fgClr>
                        <a:srgbClr val="00B05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337333"/>
              </p:ext>
            </p:extLst>
          </p:nvPr>
        </p:nvGraphicFramePr>
        <p:xfrm>
          <a:off x="520707" y="939562"/>
          <a:ext cx="8045070" cy="45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45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Fill in the gaps with right word or words from the box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pattFill prst="pct40">
                      <a:fgClr>
                        <a:srgbClr val="00B05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397579" y="2615806"/>
            <a:ext cx="1154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slum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6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381000"/>
            <a:ext cx="4419600" cy="769441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GROUP WORK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114800"/>
            <a:ext cx="7162800" cy="107721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Write a paragraph about  “The River Erosion of Bangladesh”.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257800" cy="2040340"/>
          </a:xfrm>
          <a:prstGeom prst="rect">
            <a:avLst/>
          </a:prstGeom>
          <a:ln w="317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452" y="2746298"/>
            <a:ext cx="41148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Subject: English</a:t>
            </a:r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Class- 9-10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5: Nature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&amp;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 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800" dirty="0">
                <a:latin typeface="Elephant" pitchFamily="18" charset="0"/>
                <a:cs typeface="Times New Roman" pitchFamily="18" charset="0"/>
              </a:rPr>
              <a:t>The greed of the roaring </a:t>
            </a:r>
            <a:r>
              <a:rPr lang="en-US" sz="2800" dirty="0" smtClean="0">
                <a:latin typeface="Elephant" pitchFamily="18" charset="0"/>
                <a:cs typeface="Times New Roman" pitchFamily="18" charset="0"/>
              </a:rPr>
              <a:t>river.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6297"/>
            <a:ext cx="4032359" cy="267765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57800" y="351574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ENGLISH FOR TODAY</a:t>
            </a:r>
          </a:p>
          <a:p>
            <a:pPr algn="ctr"/>
            <a:r>
              <a:rPr lang="bn-BD" sz="2000" dirty="0" smtClean="0"/>
              <a:t>9- 10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66900" y="457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Introduction of lesson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304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382" y="660485"/>
            <a:ext cx="8686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Choose the best answer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1.What does adapt mean ?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adjust      (ii) unchanged    (iii) chaos      (iv) dam</a:t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Embankment represents …………. .</a:t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dam       (ii) river      (iii) Erosion     (iv) quiver</a:t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 The river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Jamuna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has consumed </a:t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the cultivable land                           (ii) houses 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(iii) bamboo  bush of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Meherjan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(iv) all of the above answers.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How many peoples become homeless by river erosion?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2,00,000       (ii) 3,00,000        (iii)  1,00,000         (iv)  4,00,000 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52400"/>
            <a:ext cx="32004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Elephant" pitchFamily="18" charset="0"/>
                <a:cs typeface="Times New Roman" pitchFamily="18" charset="0"/>
              </a:rPr>
              <a:t>Evaluation.</a:t>
            </a:r>
            <a:endParaRPr lang="en-US" sz="3600" dirty="0">
              <a:solidFill>
                <a:srgbClr val="00206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-114300" y="1732049"/>
            <a:ext cx="914400" cy="609600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1676400" y="2984198"/>
            <a:ext cx="685800" cy="518860"/>
          </a:xfrm>
          <a:prstGeom prst="star4">
            <a:avLst>
              <a:gd name="adj" fmla="val 207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4025153" y="5570397"/>
            <a:ext cx="685800" cy="518860"/>
          </a:xfrm>
          <a:prstGeom prst="star4">
            <a:avLst>
              <a:gd name="adj" fmla="val 207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5219700" y="4495800"/>
            <a:ext cx="685800" cy="518860"/>
          </a:xfrm>
          <a:prstGeom prst="star4">
            <a:avLst>
              <a:gd name="adj" fmla="val 207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3429000"/>
            <a:ext cx="74676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alpha val="93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Write a dialogue with your friend about climate change. </a:t>
            </a:r>
            <a:endParaRPr lang="en-US" sz="3600" b="1" dirty="0">
              <a:solidFill>
                <a:schemeClr val="tx1">
                  <a:alpha val="93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457200"/>
            <a:ext cx="4051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Home Work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2362200" y="457200"/>
            <a:ext cx="4495800" cy="15240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Thank You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14600"/>
            <a:ext cx="474905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762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1981200" y="381000"/>
            <a:ext cx="4572000" cy="914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Acknowledgement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352800"/>
            <a:ext cx="7772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400" b="1" dirty="0" smtClean="0"/>
              <a:t>GOOGLE</a:t>
            </a:r>
            <a:endParaRPr lang="en-US" sz="2400" b="1" dirty="0" smtClean="0"/>
          </a:p>
          <a:p>
            <a:pPr marL="342900" indent="-342900">
              <a:buAutoNum type="arabicPeriod"/>
            </a:pPr>
            <a:endParaRPr lang="bn-BD" sz="2400" b="1" dirty="0" smtClean="0"/>
          </a:p>
          <a:p>
            <a:pPr marL="342900" indent="-342900">
              <a:buAutoNum type="arabicPeriod"/>
            </a:pPr>
            <a:r>
              <a:rPr lang="bn-BD" sz="2400" b="1" dirty="0" smtClean="0"/>
              <a:t>NATIONAL CURRICULUM &amp; TEXTBOOK BOARD, BANGLADESH.</a:t>
            </a:r>
            <a:endParaRPr lang="en-US" sz="2400" b="1" dirty="0" smtClean="0"/>
          </a:p>
          <a:p>
            <a:pPr marL="342900" indent="-342900">
              <a:buAutoNum type="arabicPeriod"/>
            </a:pP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bn-BD" sz="2400" b="1" dirty="0" smtClean="0"/>
              <a:t>TEACHER`S OF AMRIA ISLAMIA ALIM MADRASA.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961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0" y="533400"/>
            <a:ext cx="56007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Introduction of teacher 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5847" y="2239371"/>
            <a:ext cx="4953000" cy="384720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AMZAD HUSSAIN RASEL</a:t>
            </a:r>
            <a:endParaRPr lang="en-US" sz="3200" dirty="0"/>
          </a:p>
          <a:p>
            <a:endParaRPr lang="bn-BD" sz="2400" dirty="0" smtClean="0"/>
          </a:p>
          <a:p>
            <a:r>
              <a:rPr lang="bn-BD" sz="2400" dirty="0" smtClean="0"/>
              <a:t>ASST. TEACHER</a:t>
            </a:r>
            <a:endParaRPr lang="bn-BD" sz="2400" dirty="0"/>
          </a:p>
          <a:p>
            <a:endParaRPr lang="bn-BD" sz="2400" dirty="0" smtClean="0"/>
          </a:p>
          <a:p>
            <a:r>
              <a:rPr lang="bn-BD" sz="2400" dirty="0" smtClean="0"/>
              <a:t>AMRIA ISLAMIA ALIM MADRASAH</a:t>
            </a:r>
            <a:endParaRPr lang="en-US" sz="2400" dirty="0" smtClean="0"/>
          </a:p>
          <a:p>
            <a:endParaRPr lang="bn-BD" sz="2000" dirty="0" smtClean="0"/>
          </a:p>
          <a:p>
            <a:r>
              <a:rPr lang="bn-BD" sz="2000" dirty="0" smtClean="0"/>
              <a:t>MOB- 01717569526</a:t>
            </a:r>
            <a:endParaRPr lang="en-US" sz="2000" dirty="0" smtClean="0"/>
          </a:p>
          <a:p>
            <a:r>
              <a:rPr lang="bn-BD" sz="2000" dirty="0" smtClean="0">
                <a:solidFill>
                  <a:srgbClr val="C00000"/>
                </a:solidFill>
              </a:rPr>
              <a:t>       amzadhrasel1981</a:t>
            </a:r>
            <a:r>
              <a:rPr lang="en-US" sz="2000" dirty="0" smtClean="0">
                <a:solidFill>
                  <a:srgbClr val="C00000"/>
                </a:solidFill>
              </a:rPr>
              <a:t>@</a:t>
            </a:r>
            <a:r>
              <a:rPr lang="bn-BD" sz="2000" dirty="0" smtClean="0">
                <a:solidFill>
                  <a:srgbClr val="C00000"/>
                </a:solidFill>
              </a:rPr>
              <a:t>g</a:t>
            </a:r>
            <a:r>
              <a:rPr lang="en-US" sz="2000" dirty="0" smtClean="0">
                <a:solidFill>
                  <a:srgbClr val="C00000"/>
                </a:solidFill>
              </a:rPr>
              <a:t>mail.com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9976" y="5786718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62" y="2204415"/>
            <a:ext cx="3899338" cy="366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629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Look At the pictures and discuss with your mates. </a:t>
            </a:r>
            <a:endParaRPr lang="en-US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3648696"/>
            <a:ext cx="4038600" cy="218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4038600" cy="2371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2999"/>
            <a:ext cx="4038600" cy="2371105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28600" y="60198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These pictures are about our “Nature and Environment”.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71108"/>
            <a:ext cx="4065494" cy="21319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3082" y="1828800"/>
            <a:ext cx="8077200" cy="3886200"/>
          </a:xfrm>
          <a:noFill/>
          <a:ln w="3175">
            <a:noFill/>
          </a:ln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6600" dirty="0" smtClean="0">
                <a:solidFill>
                  <a:srgbClr val="002060"/>
                </a:solidFill>
                <a:effectLst/>
                <a:latin typeface="Elephant" pitchFamily="18" charset="0"/>
                <a:cs typeface="Times New Roman" pitchFamily="18" charset="0"/>
              </a:rPr>
              <a:t>Nature and environment</a:t>
            </a:r>
            <a:br>
              <a:rPr lang="en-US" sz="6600" dirty="0" smtClean="0">
                <a:solidFill>
                  <a:srgbClr val="002060"/>
                </a:solidFill>
                <a:effectLst/>
                <a:latin typeface="Elephant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  <a:latin typeface="Elephant" pitchFamily="18" charset="0"/>
                <a:cs typeface="Times New Roman" pitchFamily="18" charset="0"/>
              </a:rPr>
              <a:t>(The greed of the roaring rivers)</a:t>
            </a:r>
            <a:endParaRPr lang="en-US" sz="4000" dirty="0">
              <a:solidFill>
                <a:schemeClr val="tx1"/>
              </a:solidFill>
              <a:effectLst/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1752600" y="304800"/>
            <a:ext cx="6553200" cy="1905000"/>
          </a:xfrm>
          <a:prstGeom prst="wave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Elephant" pitchFamily="18" charset="0"/>
                <a:cs typeface="Times New Roman" pitchFamily="18" charset="0"/>
              </a:rPr>
              <a:t>Today’s Lesson is</a:t>
            </a:r>
            <a:br>
              <a:rPr lang="en-US" sz="4000" b="1" dirty="0">
                <a:solidFill>
                  <a:schemeClr val="tx1"/>
                </a:solidFill>
                <a:latin typeface="Elephant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Elephant" pitchFamily="18" charset="0"/>
                <a:cs typeface="Times New Roman" pitchFamily="18" charset="0"/>
              </a:rPr>
              <a:t>On </a:t>
            </a:r>
            <a:br>
              <a:rPr lang="en-US" sz="4000" b="1" dirty="0">
                <a:solidFill>
                  <a:schemeClr val="tx1"/>
                </a:solidFill>
                <a:latin typeface="Elephant" pitchFamily="18" charset="0"/>
                <a:cs typeface="Times New Roman" pitchFamily="18" charset="0"/>
              </a:rPr>
            </a:b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981200"/>
            <a:ext cx="9144000" cy="4267200"/>
          </a:xfrm>
          <a:noFill/>
          <a:ln w="3175">
            <a:noFill/>
          </a:ln>
          <a:effectLst/>
        </p:spPr>
        <p:txBody>
          <a:bodyPr>
            <a:normAutofit/>
          </a:bodyPr>
          <a:lstStyle/>
          <a:p>
            <a:pPr algn="l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completing this lesson students will be able….</a:t>
            </a:r>
          </a:p>
          <a:p>
            <a:pPr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latin typeface="Book Antiqua" pitchFamily="18" charset="0"/>
              </a:rPr>
              <a:t>1. read </a:t>
            </a:r>
            <a:r>
              <a:rPr lang="en-US" b="1" dirty="0">
                <a:latin typeface="Book Antiqua" pitchFamily="18" charset="0"/>
              </a:rPr>
              <a:t>and understand the text through </a:t>
            </a:r>
            <a:r>
              <a:rPr lang="en-US" b="1" dirty="0" smtClean="0">
                <a:latin typeface="Book Antiqua" pitchFamily="18" charset="0"/>
              </a:rPr>
              <a:t>silent reading.</a:t>
            </a:r>
            <a:endParaRPr lang="en-US" b="1" dirty="0">
              <a:latin typeface="Book Antiqua" pitchFamily="18" charset="0"/>
              <a:ea typeface="Times New Roman"/>
              <a:cs typeface="Times New Roman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b="1" dirty="0">
                <a:latin typeface="Book Antiqua" pitchFamily="18" charset="0"/>
              </a:rPr>
              <a:t>ask and answer </a:t>
            </a:r>
            <a:r>
              <a:rPr lang="en-US" b="1" dirty="0" smtClean="0">
                <a:latin typeface="Book Antiqua" pitchFamily="18" charset="0"/>
              </a:rPr>
              <a:t>questions.</a:t>
            </a:r>
            <a:endParaRPr lang="en-US" b="1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to say the meaning of key words and making sentences. </a:t>
            </a:r>
          </a:p>
          <a:p>
            <a:pPr algn="l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9300" y="609600"/>
            <a:ext cx="5105400" cy="707886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dirty="0" smtClean="0">
                <a:latin typeface="Elephant" pitchFamily="18" charset="0"/>
                <a:cs typeface="Times New Roman" pitchFamily="18" charset="0"/>
              </a:rPr>
              <a:t>Learning outcomes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914400"/>
            <a:ext cx="4572000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Let`s watch a video clip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982622"/>
              </p:ext>
            </p:extLst>
          </p:nvPr>
        </p:nvGraphicFramePr>
        <p:xfrm>
          <a:off x="2971800" y="2120900"/>
          <a:ext cx="36576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ackager Shell Object" showAsIcon="1" r:id="rId4" imgW="1967400" imgH="491040" progId="Package">
                  <p:embed/>
                </p:oleObj>
              </mc:Choice>
              <mc:Fallback>
                <p:oleObj name="Packager Shell Object" showAsIcon="1" r:id="rId4" imgW="19674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2120900"/>
                        <a:ext cx="3657600" cy="1020763"/>
                      </a:xfrm>
                      <a:prstGeom prst="rect">
                        <a:avLst/>
                      </a:prstGeom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8625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3017" y="438834"/>
            <a:ext cx="448076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Elephant" pitchFamily="18" charset="0"/>
                <a:cs typeface="Times New Roman" pitchFamily="18" charset="0"/>
              </a:rPr>
              <a:t>Model reading </a:t>
            </a:r>
            <a:endParaRPr lang="en-US" sz="3600" dirty="0">
              <a:ln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  <a:latin typeface="Elephant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33211"/>
            <a:ext cx="5592670" cy="3478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998" y="5029200"/>
            <a:ext cx="7772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Dear students listen the text attentively and              then read the text individually and answer the questions given below.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55652"/>
            <a:ext cx="6202783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lephant" pitchFamily="18" charset="0"/>
                <a:cs typeface="Times New Roman" pitchFamily="18" charset="0"/>
              </a:rPr>
              <a:t>Answer the question from the text.  </a:t>
            </a:r>
            <a:endParaRPr lang="en-US" sz="3600" dirty="0"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1. What is river erosion? 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2. What do you know about </a:t>
            </a:r>
            <a:r>
              <a:rPr lang="en-US" sz="3200" b="1" dirty="0" err="1" smtClean="0">
                <a:solidFill>
                  <a:srgbClr val="002060"/>
                </a:solidFill>
              </a:rPr>
              <a:t>Meherjan`s</a:t>
            </a:r>
            <a:r>
              <a:rPr lang="en-US" sz="3200" b="1" dirty="0" smtClean="0">
                <a:solidFill>
                  <a:srgbClr val="002060"/>
                </a:solidFill>
              </a:rPr>
              <a:t> family?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3. What is the name of three mighty river?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4. How many people become homeless in every year</a:t>
            </a:r>
            <a:r>
              <a:rPr lang="en-US" sz="2800" b="1" dirty="0" smtClean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8307611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1766</TotalTime>
  <Words>683</Words>
  <Application>Microsoft Office PowerPoint</Application>
  <PresentationFormat>On-screen Show (4:3)</PresentationFormat>
  <Paragraphs>122</Paragraphs>
  <Slides>23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Book Antiqua</vt:lpstr>
      <vt:lpstr>Calibri</vt:lpstr>
      <vt:lpstr>Elephant</vt:lpstr>
      <vt:lpstr>Lucida Sans</vt:lpstr>
      <vt:lpstr>NikoshBAN</vt:lpstr>
      <vt:lpstr>Times New Roman</vt:lpstr>
      <vt:lpstr>Vrinda</vt:lpstr>
      <vt:lpstr>Wingdings</vt:lpstr>
      <vt:lpstr>Wingdings 2</vt:lpstr>
      <vt:lpstr>Wingdings 3</vt:lpstr>
      <vt:lpstr>Apex</vt:lpstr>
      <vt:lpstr>Packager Shell Object</vt:lpstr>
      <vt:lpstr>Welcome to my Class</vt:lpstr>
      <vt:lpstr>PowerPoint Presentation</vt:lpstr>
      <vt:lpstr>PowerPoint Presentation</vt:lpstr>
      <vt:lpstr>Look At the pictures and discuss with your mates. </vt:lpstr>
      <vt:lpstr>Nature and environment (The greed of the roaring rivers)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Nine</dc:title>
  <dc:creator>Win-7</dc:creator>
  <cp:lastModifiedBy>Rasel</cp:lastModifiedBy>
  <cp:revision>277</cp:revision>
  <dcterms:created xsi:type="dcterms:W3CDTF">2006-08-16T00:00:00Z</dcterms:created>
  <dcterms:modified xsi:type="dcterms:W3CDTF">2020-02-11T12:07:00Z</dcterms:modified>
</cp:coreProperties>
</file>