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12" r:id="rId2"/>
    <p:sldId id="293" r:id="rId3"/>
    <p:sldId id="259" r:id="rId4"/>
    <p:sldId id="331" r:id="rId5"/>
    <p:sldId id="343" r:id="rId6"/>
    <p:sldId id="332" r:id="rId7"/>
    <p:sldId id="299" r:id="rId8"/>
    <p:sldId id="294" r:id="rId9"/>
    <p:sldId id="344" r:id="rId10"/>
    <p:sldId id="348" r:id="rId11"/>
    <p:sldId id="336" r:id="rId12"/>
    <p:sldId id="333" r:id="rId13"/>
    <p:sldId id="337" r:id="rId14"/>
    <p:sldId id="347" r:id="rId15"/>
    <p:sldId id="309" r:id="rId16"/>
    <p:sldId id="335" r:id="rId17"/>
    <p:sldId id="345" r:id="rId18"/>
    <p:sldId id="346" r:id="rId19"/>
    <p:sldId id="265" r:id="rId20"/>
    <p:sldId id="272" r:id="rId21"/>
    <p:sldId id="338" r:id="rId22"/>
    <p:sldId id="273" r:id="rId23"/>
    <p:sldId id="26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044" autoAdjust="0"/>
    <p:restoredTop sz="94660"/>
  </p:normalViewPr>
  <p:slideViewPr>
    <p:cSldViewPr>
      <p:cViewPr varScale="1">
        <p:scale>
          <a:sx n="65" d="100"/>
          <a:sy n="65" d="100"/>
        </p:scale>
        <p:origin x="114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4-24T14:36:31.191" idx="1">
    <p:pos x="10" y="10"/>
    <p:text/>
    <p:extLst>
      <p:ext uri="{C676402C-5697-4E1C-873F-D02D1690AC5C}">
        <p15:threadingInfo xmlns:p15="http://schemas.microsoft.com/office/powerpoint/2012/main" timeZoneBias="-3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377B3B-0F44-48D4-AC54-4E498B7E1A4F}" type="datetimeFigureOut">
              <a:rPr lang="en-US" smtClean="0"/>
              <a:t>17-Feb-20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BB22B1-201B-4C14-89C5-AEF5549E3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780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763513-8442-4917-97EA-A62CB1ED5FC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843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BBC117-9E8B-4302-B963-5CEB8C6048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8544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200" baseline="30000" dirty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student will ask Questions 2</a:t>
            </a:r>
            <a:r>
              <a:rPr lang="en-US" sz="1200" baseline="30000" dirty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student will give Answer.</a:t>
            </a:r>
          </a:p>
          <a:p>
            <a:pPr algn="ctr"/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Teacher will observe the class.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B22B1-201B-4C14-89C5-AEF5549E3FB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457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17-Feb-20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17-Feb-20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17-Feb-20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17-Feb-20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17-Feb-20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17-Feb-20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gi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gi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029925E-B6E5-4953-B29E-BFDF23C87E1D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9266" y="5867399"/>
            <a:ext cx="3509184" cy="9906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9C0D71F-8FDA-4A1D-92A2-AC6CA20E8A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7408" y="5943599"/>
            <a:ext cx="3509184" cy="9144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B8A0F3D-ACF9-4FB5-9AFF-5A27DE6DDBEC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3602" y="6095637"/>
            <a:ext cx="3509184" cy="76236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0CC962C-F5E1-4E65-B210-49D4F0B1B4A2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6632578"/>
            <a:ext cx="5543551" cy="1809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5D0D5BC-69C2-418F-BC96-D5E44C30E94E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7" y="6219825"/>
            <a:ext cx="5543551" cy="18097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DB29067-D3FC-425B-9362-7306B25E89B1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788181" y="3280706"/>
            <a:ext cx="5968042" cy="194833"/>
          </a:xfrm>
          <a:prstGeom prst="rect">
            <a:avLst/>
          </a:prstGeom>
        </p:spPr>
      </p:pic>
      <p:sp>
        <p:nvSpPr>
          <p:cNvPr id="21" name="Action Button: Home 18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66448AD6-B939-40DD-94D1-04DC2E3D84E1}"/>
              </a:ext>
            </a:extLst>
          </p:cNvPr>
          <p:cNvSpPr/>
          <p:nvPr userDrawn="1"/>
        </p:nvSpPr>
        <p:spPr>
          <a:xfrm>
            <a:off x="-6388" y="10477"/>
            <a:ext cx="732627" cy="519496"/>
          </a:xfrm>
          <a:prstGeom prst="actionButtonHom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7E6405A-2EA6-47CC-A867-CD12D8B56C30}"/>
              </a:ext>
            </a:extLst>
          </p:cNvPr>
          <p:cNvGrpSpPr/>
          <p:nvPr userDrawn="1"/>
        </p:nvGrpSpPr>
        <p:grpSpPr>
          <a:xfrm>
            <a:off x="9144000" y="6095637"/>
            <a:ext cx="13050791" cy="1067163"/>
            <a:chOff x="3035629" y="3790288"/>
            <a:chExt cx="15240146" cy="47852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233290B-0332-4701-86FF-972DDFCC6C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5629" y="3790288"/>
              <a:ext cx="1214693" cy="47852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2E55137-6000-4A56-B9D7-E3A45206150B}"/>
                </a:ext>
              </a:extLst>
            </p:cNvPr>
            <p:cNvSpPr txBox="1"/>
            <p:nvPr userDrawn="1"/>
          </p:nvSpPr>
          <p:spPr>
            <a:xfrm>
              <a:off x="4305436" y="3939844"/>
              <a:ext cx="13970339" cy="179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Dewan Rezaul Hassan, Assistant Teacher,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Baropakhia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Rothindrapara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GPS,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Delduar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, Tangail.</a:t>
              </a:r>
              <a:endParaRPr lang="en-US" sz="135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D726FCB9-0816-431C-9849-81D1C7738E43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43751" y="3209278"/>
            <a:ext cx="6234649" cy="20353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B40368D-214E-46A7-A54B-92889D1F31F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858" y="0"/>
            <a:ext cx="2743200" cy="29819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428EA26-5FDD-41B2-ACAD-8CAC9DF27DA2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74" y="44447"/>
            <a:ext cx="1905000" cy="2095500"/>
          </a:xfrm>
          <a:prstGeom prst="rect">
            <a:avLst/>
          </a:prstGeom>
        </p:spPr>
      </p:pic>
      <p:sp>
        <p:nvSpPr>
          <p:cNvPr id="25" name="Action Button: Forward or Next 20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EACB70FB-2473-4DFD-86D8-CD4A751498C3}"/>
              </a:ext>
            </a:extLst>
          </p:cNvPr>
          <p:cNvSpPr/>
          <p:nvPr userDrawn="1"/>
        </p:nvSpPr>
        <p:spPr>
          <a:xfrm flipH="1" flipV="1">
            <a:off x="9095" y="6356350"/>
            <a:ext cx="504000" cy="525339"/>
          </a:xfrm>
          <a:prstGeom prst="actionButtonForwardNex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Action Button: Forward or Next 19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06988A33-8E06-41DE-8804-C8CD1B739C53}"/>
              </a:ext>
            </a:extLst>
          </p:cNvPr>
          <p:cNvSpPr/>
          <p:nvPr userDrawn="1"/>
        </p:nvSpPr>
        <p:spPr>
          <a:xfrm>
            <a:off x="8587207" y="6356350"/>
            <a:ext cx="540000" cy="494106"/>
          </a:xfrm>
          <a:prstGeom prst="actionButtonForwardNext">
            <a:avLst/>
          </a:prstGeom>
          <a:pattFill prst="lgConfetti">
            <a:fgClr>
              <a:schemeClr val="bg2">
                <a:lumMod val="75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EF96802A-7EDD-4937-9E1C-EAED773633EC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7205" y="5421173"/>
            <a:ext cx="720835" cy="154326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B2B1996-0F6E-41C8-9D74-720B25B47F48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65952" y="18917"/>
            <a:ext cx="1904999" cy="209549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E0AE566-63DD-407C-91BC-117092D52801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977" y="6219825"/>
            <a:ext cx="1083190" cy="67093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E34657C-B3A4-46C2-8332-1B952E2F4B9E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40" y="0"/>
            <a:ext cx="2743200" cy="29819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03E367E-F44B-4F90-A864-3E738B161992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747" y="0"/>
            <a:ext cx="2743200" cy="29819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6C8DEDA-BDFD-47B8-A5A6-918E4A2E2D6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350" y="6147637"/>
            <a:ext cx="2743200" cy="29819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4F91ACF-DAE4-410D-9131-AF1680E1DC26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23876" y="5429293"/>
            <a:ext cx="720835" cy="154326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33333E-6 L -2.42187 3.33333E-6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09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7371" y="805586"/>
            <a:ext cx="7614175" cy="451281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 defTabSz="514350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Good morning students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.</a:t>
            </a:r>
          </a:p>
          <a:p>
            <a:pPr algn="ctr" defTabSz="514350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How are you?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662DE3-706B-45ED-9C4F-B86D34D11B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82" y="1981200"/>
            <a:ext cx="2310238" cy="19137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94A9616-9FCC-4FFD-9168-117205EC68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951" y="2554254"/>
            <a:ext cx="928628" cy="10154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32142" y="393765"/>
            <a:ext cx="2540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Pair work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29000" y="5229897"/>
            <a:ext cx="3019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One more times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ADDD9F1-1523-48D3-BB3B-D6CB6E544A6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6" t="19275" r="50000" b="4324"/>
          <a:stretch/>
        </p:blipFill>
        <p:spPr>
          <a:xfrm>
            <a:off x="1524000" y="1176719"/>
            <a:ext cx="2743200" cy="34596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8FD5B56-7A6E-4CEA-8742-C117448B00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42" t="11760" r="22029" b="25929"/>
          <a:stretch/>
        </p:blipFill>
        <p:spPr>
          <a:xfrm>
            <a:off x="5334831" y="1163206"/>
            <a:ext cx="2540058" cy="34596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TextBox 9">
            <a:extLst>
              <a:ext uri="{FF2B5EF4-FFF2-40B4-BE49-F238E27FC236}">
                <a16:creationId xmlns:a16="http://schemas.microsoft.com/office/drawing/2014/main" id="{BE4FBD79-5A36-40A6-9B07-F72D3F7EA385}"/>
              </a:ext>
            </a:extLst>
          </p:cNvPr>
          <p:cNvSpPr txBox="1"/>
          <p:nvPr/>
        </p:nvSpPr>
        <p:spPr>
          <a:xfrm>
            <a:off x="2929136" y="4590185"/>
            <a:ext cx="3738134" cy="528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3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Say about yourselves.</a:t>
            </a:r>
          </a:p>
        </p:txBody>
      </p:sp>
    </p:spTree>
    <p:extLst>
      <p:ext uri="{BB962C8B-B14F-4D97-AF65-F5344CB8AC3E}">
        <p14:creationId xmlns:p14="http://schemas.microsoft.com/office/powerpoint/2010/main" val="22290487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8" grpId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0477" y="304800"/>
            <a:ext cx="6172200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Connection with the text </a:t>
            </a:r>
            <a:r>
              <a:rPr lang="en-US" sz="4500" dirty="0">
                <a:solidFill>
                  <a:schemeClr val="bg2">
                    <a:lumMod val="25000"/>
                  </a:schemeClr>
                </a:solidFill>
              </a:rPr>
              <a:t>:</a:t>
            </a:r>
          </a:p>
          <a:p>
            <a:pPr algn="ctr"/>
            <a:r>
              <a:rPr lang="en-US" sz="4000" dirty="0">
                <a:solidFill>
                  <a:schemeClr val="bg2">
                    <a:lumMod val="25000"/>
                  </a:schemeClr>
                </a:solidFill>
              </a:rPr>
              <a:t>Open your </a:t>
            </a:r>
          </a:p>
          <a:p>
            <a:pPr algn="ctr"/>
            <a:r>
              <a:rPr lang="en-US" sz="4000" dirty="0">
                <a:solidFill>
                  <a:schemeClr val="bg2">
                    <a:lumMod val="25000"/>
                  </a:schemeClr>
                </a:solidFill>
              </a:rPr>
              <a:t>“English for Today” Book </a:t>
            </a:r>
          </a:p>
          <a:p>
            <a:pPr algn="ctr"/>
            <a:r>
              <a:rPr lang="en-US" sz="4000" dirty="0">
                <a:solidFill>
                  <a:schemeClr val="bg2">
                    <a:lumMod val="25000"/>
                  </a:schemeClr>
                </a:solidFill>
              </a:rPr>
              <a:t>page at # 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9400" y="2819400"/>
            <a:ext cx="2072960" cy="28870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420F83-9428-4C63-BB61-FF64AA31AE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84985" y="2819400"/>
            <a:ext cx="2528537" cy="288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051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8156" y="2828983"/>
            <a:ext cx="3420094" cy="528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35" dirty="0">
                <a:latin typeface="Times New Roman" pitchFamily="18" charset="0"/>
                <a:cs typeface="Times New Roman" pitchFamily="18" charset="0"/>
              </a:rPr>
              <a:t>I’m fine, thanks.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58156" y="2288969"/>
            <a:ext cx="3933904" cy="528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35" dirty="0">
                <a:latin typeface="Times New Roman" pitchFamily="18" charset="0"/>
                <a:cs typeface="Times New Roman" pitchFamily="18" charset="0"/>
              </a:rPr>
              <a:t>How are you, Rafi?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09821" y="583797"/>
            <a:ext cx="42601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Read and say.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58156" y="3400077"/>
            <a:ext cx="2493865" cy="528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35" dirty="0">
                <a:latin typeface="Times New Roman" pitchFamily="18" charset="0"/>
                <a:cs typeface="Times New Roman" pitchFamily="18" charset="0"/>
              </a:rPr>
              <a:t>And you?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58156" y="3940092"/>
            <a:ext cx="3420094" cy="528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35" dirty="0">
                <a:latin typeface="Times New Roman" pitchFamily="18" charset="0"/>
                <a:cs typeface="Times New Roman" pitchFamily="18" charset="0"/>
              </a:rPr>
              <a:t>Fine, thanks. Bye!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58156" y="4480106"/>
            <a:ext cx="1413836" cy="528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35" dirty="0">
                <a:latin typeface="Times New Roman" pitchFamily="18" charset="0"/>
                <a:cs typeface="Times New Roman" pitchFamily="18" charset="0"/>
              </a:rPr>
              <a:t>Bye!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00200" y="5334000"/>
            <a:ext cx="647700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20" dirty="0">
                <a:latin typeface="Times New Roman" pitchFamily="18" charset="0"/>
                <a:cs typeface="Times New Roman" pitchFamily="18" charset="0"/>
              </a:rPr>
              <a:t>Identifying and feedbacking for weak students and taking care of.</a:t>
            </a:r>
          </a:p>
        </p:txBody>
      </p:sp>
    </p:spTree>
    <p:extLst>
      <p:ext uri="{BB962C8B-B14F-4D97-AF65-F5344CB8AC3E}">
        <p14:creationId xmlns:p14="http://schemas.microsoft.com/office/powerpoint/2010/main" val="4977934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381000"/>
            <a:ext cx="4038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WCW</a:t>
            </a:r>
            <a:r>
              <a:rPr lang="en-US" sz="4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4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Repeat after me.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A2402C-D3AD-4B13-86E3-0F3D7E2DBBDB}"/>
              </a:ext>
            </a:extLst>
          </p:cNvPr>
          <p:cNvSpPr/>
          <p:nvPr/>
        </p:nvSpPr>
        <p:spPr>
          <a:xfrm>
            <a:off x="2194499" y="2133600"/>
            <a:ext cx="475500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u="sng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How are </a:t>
            </a:r>
            <a:r>
              <a:rPr lang="en-US" sz="4400" b="1" u="sng" dirty="0" err="1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you,Rafi</a:t>
            </a:r>
            <a:r>
              <a:rPr lang="en-US" sz="4400" b="1" u="sng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?</a:t>
            </a:r>
          </a:p>
          <a:p>
            <a:pPr algn="ctr"/>
            <a:r>
              <a:rPr lang="en-US" sz="4400" b="1" u="sng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I’m </a:t>
            </a:r>
            <a:r>
              <a:rPr lang="en-US" sz="4400" b="1" u="sng" dirty="0" err="1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fine,thanks</a:t>
            </a:r>
            <a:r>
              <a:rPr lang="en-US" sz="4400" b="1" u="sng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4400" b="1" u="sng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And you?</a:t>
            </a:r>
          </a:p>
          <a:p>
            <a:pPr algn="ctr"/>
            <a:r>
              <a:rPr lang="en-US" sz="4400" b="1" u="sng" dirty="0" err="1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Fine,thanks</a:t>
            </a:r>
            <a:r>
              <a:rPr lang="en-US" sz="4400" b="1" u="sng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. Bye!</a:t>
            </a:r>
          </a:p>
          <a:p>
            <a:pPr algn="ctr"/>
            <a:r>
              <a:rPr lang="en-US" sz="4400" b="1" u="sng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Bye!</a:t>
            </a:r>
          </a:p>
        </p:txBody>
      </p:sp>
    </p:spTree>
    <p:extLst>
      <p:ext uri="{BB962C8B-B14F-4D97-AF65-F5344CB8AC3E}">
        <p14:creationId xmlns:p14="http://schemas.microsoft.com/office/powerpoint/2010/main" val="403638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1920" y="3028950"/>
            <a:ext cx="70548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Activity-B</a:t>
            </a:r>
          </a:p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will be well read and written.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14701" y="1771650"/>
            <a:ext cx="2971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Home work</a:t>
            </a:r>
          </a:p>
        </p:txBody>
      </p:sp>
    </p:spTree>
    <p:extLst>
      <p:ext uri="{BB962C8B-B14F-4D97-AF65-F5344CB8AC3E}">
        <p14:creationId xmlns:p14="http://schemas.microsoft.com/office/powerpoint/2010/main" val="38814968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66626" y="2642650"/>
            <a:ext cx="48056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1. What’s your name? 2. How are you?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80678" y="685800"/>
            <a:ext cx="1177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Task</a:t>
            </a:r>
          </a:p>
        </p:txBody>
      </p:sp>
    </p:spTree>
    <p:extLst>
      <p:ext uri="{BB962C8B-B14F-4D97-AF65-F5344CB8AC3E}">
        <p14:creationId xmlns:p14="http://schemas.microsoft.com/office/powerpoint/2010/main" val="14671031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8026" y="4154528"/>
            <a:ext cx="1791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cat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91938" y="1868957"/>
            <a:ext cx="5880161" cy="528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35" dirty="0">
                <a:latin typeface="Times New Roman" pitchFamily="18" charset="0"/>
                <a:cs typeface="Times New Roman" pitchFamily="18" charset="0"/>
              </a:rPr>
              <a:t>Do you understand the picture?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25975" y="4277982"/>
            <a:ext cx="1346083" cy="625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65" dirty="0" err="1">
                <a:latin typeface="NikoshBAN" panose="02000000000000000000" pitchFamily="2" charset="0"/>
                <a:cs typeface="NikoshBAN" panose="02000000000000000000" pitchFamily="2" charset="0"/>
              </a:rPr>
              <a:t>বিড়াল</a:t>
            </a:r>
            <a:endParaRPr lang="en-US" sz="3465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827917" y="4580920"/>
            <a:ext cx="328188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951956" y="5049045"/>
            <a:ext cx="3901665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2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Spell out the word</a:t>
            </a:r>
            <a:r>
              <a:rPr lang="en-US" sz="2205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205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SGW</a:t>
            </a:r>
            <a:endParaRPr lang="en-US" sz="2205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16201" y="2376910"/>
            <a:ext cx="1791612" cy="1791612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951956" y="1240018"/>
            <a:ext cx="3720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One day one word</a:t>
            </a:r>
          </a:p>
        </p:txBody>
      </p:sp>
    </p:spTree>
    <p:extLst>
      <p:ext uri="{BB962C8B-B14F-4D97-AF65-F5344CB8AC3E}">
        <p14:creationId xmlns:p14="http://schemas.microsoft.com/office/powerpoint/2010/main" val="39684283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0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34228" y="1702088"/>
            <a:ext cx="38878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b c t e a m p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85411" y="243804"/>
            <a:ext cx="7506700" cy="964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3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Find out the letters that are made by the word------.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91888" y="4029016"/>
            <a:ext cx="5895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Find out the right word-</a:t>
            </a:r>
            <a:r>
              <a:rPr lang="en-US" sz="2835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------.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31887" y="4729931"/>
            <a:ext cx="1332154" cy="528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35" dirty="0">
                <a:latin typeface="Times New Roman" pitchFamily="18" charset="0"/>
                <a:cs typeface="Times New Roman" pitchFamily="18" charset="0"/>
              </a:rPr>
              <a:t>orange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351939" y="4749036"/>
            <a:ext cx="772261" cy="528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35" dirty="0">
                <a:latin typeface="Times New Roman" pitchFamily="18" charset="0"/>
                <a:cs typeface="Times New Roman" pitchFamily="18" charset="0"/>
              </a:rPr>
              <a:t>ox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544881" y="4744735"/>
            <a:ext cx="1699256" cy="528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35" dirty="0">
                <a:latin typeface="Times New Roman" pitchFamily="18" charset="0"/>
                <a:cs typeface="Times New Roman" pitchFamily="18" charset="0"/>
              </a:rPr>
              <a:t>cat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832035" y="4780115"/>
            <a:ext cx="780021" cy="528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35" dirty="0">
                <a:latin typeface="Times New Roman" pitchFamily="18" charset="0"/>
                <a:cs typeface="Times New Roman" pitchFamily="18" charset="0"/>
              </a:rPr>
              <a:t>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351939" y="2730186"/>
            <a:ext cx="3720102" cy="1367656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17"/>
          </a:p>
        </p:txBody>
      </p:sp>
      <p:sp>
        <p:nvSpPr>
          <p:cNvPr id="34" name="TextBox 33"/>
          <p:cNvSpPr txBox="1"/>
          <p:nvPr/>
        </p:nvSpPr>
        <p:spPr>
          <a:xfrm>
            <a:off x="7152071" y="4768141"/>
            <a:ext cx="1153730" cy="528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35" dirty="0">
                <a:latin typeface="Times New Roman" pitchFamily="18" charset="0"/>
                <a:cs typeface="Times New Roman" pitchFamily="18" charset="0"/>
              </a:rPr>
              <a:t>onion</a:t>
            </a:r>
          </a:p>
        </p:txBody>
      </p:sp>
      <p:sp>
        <p:nvSpPr>
          <p:cNvPr id="35" name="Oval 34"/>
          <p:cNvSpPr/>
          <p:nvPr/>
        </p:nvSpPr>
        <p:spPr>
          <a:xfrm>
            <a:off x="3408498" y="4654440"/>
            <a:ext cx="1787025" cy="81731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17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BF1093A-0121-45D8-9AD6-7DEBF1110C10}"/>
              </a:ext>
            </a:extLst>
          </p:cNvPr>
          <p:cNvSpPr/>
          <p:nvPr/>
        </p:nvSpPr>
        <p:spPr>
          <a:xfrm>
            <a:off x="2877978" y="1729380"/>
            <a:ext cx="49244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endParaRPr lang="en-US" sz="5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832C1E1-A857-4630-BF64-E6BD214C6195}"/>
              </a:ext>
            </a:extLst>
          </p:cNvPr>
          <p:cNvSpPr/>
          <p:nvPr/>
        </p:nvSpPr>
        <p:spPr>
          <a:xfrm>
            <a:off x="4269685" y="1725432"/>
            <a:ext cx="53091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endParaRPr lang="en-US" sz="5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885B4B-C068-4735-9895-71A4C34C1970}"/>
              </a:ext>
            </a:extLst>
          </p:cNvPr>
          <p:cNvSpPr/>
          <p:nvPr/>
        </p:nvSpPr>
        <p:spPr>
          <a:xfrm>
            <a:off x="3324308" y="1683213"/>
            <a:ext cx="44114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490927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0.05382 0.1805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1" y="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48148E-6 L -0.05799 0.18102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9" y="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44444E-6 L 0.08924 0.1805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62" y="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28" grpId="0"/>
      <p:bldP spid="29" grpId="0"/>
      <p:bldP spid="30" grpId="0"/>
      <p:bldP spid="31" grpId="0"/>
      <p:bldP spid="32" grpId="0"/>
      <p:bldP spid="12" grpId="0" animBg="1"/>
      <p:bldP spid="34" grpId="0"/>
      <p:bldP spid="35" grpId="0" animBg="1"/>
      <p:bldP spid="35" grpId="1" animBg="1"/>
      <p:bldP spid="2" grpId="0"/>
      <p:bldP spid="2" grpId="1"/>
      <p:bldP spid="3" grpId="0"/>
      <p:bldP spid="3" grpId="1"/>
      <p:bldP spid="5" grpId="0"/>
      <p:bldP spid="5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30115" y="457200"/>
            <a:ext cx="48601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Say the missing letter.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71969" y="4474120"/>
            <a:ext cx="900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cat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2905" y="3505200"/>
            <a:ext cx="7384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Write the word to your notebook.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72009" y="4600110"/>
            <a:ext cx="100665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50" b="1" dirty="0" err="1">
                <a:latin typeface="SutonnyMJ" pitchFamily="2" charset="0"/>
                <a:cs typeface="SutonnyMJ" pitchFamily="2" charset="0"/>
              </a:rPr>
              <a:t>বিড়াল</a:t>
            </a:r>
            <a:endParaRPr lang="en-US" sz="315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4786" y="4494071"/>
            <a:ext cx="1958286" cy="528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35" dirty="0">
                <a:latin typeface="Times New Roman" pitchFamily="18" charset="0"/>
                <a:cs typeface="Times New Roman" pitchFamily="18" charset="0"/>
              </a:rPr>
              <a:t>    /      /20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2905" y="4494071"/>
            <a:ext cx="1351811" cy="528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35" dirty="0">
                <a:latin typeface="Times New Roman" pitchFamily="18" charset="0"/>
                <a:cs typeface="Times New Roman" pitchFamily="18" charset="0"/>
              </a:rPr>
              <a:t>Date-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A74D9FA-BE93-403C-A75A-0B9CC52850AB}"/>
              </a:ext>
            </a:extLst>
          </p:cNvPr>
          <p:cNvSpPr/>
          <p:nvPr/>
        </p:nvSpPr>
        <p:spPr>
          <a:xfrm>
            <a:off x="1691922" y="1973251"/>
            <a:ext cx="63072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c_t</a:t>
            </a:r>
            <a:r>
              <a:rPr lang="en-US" sz="5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5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_at      </a:t>
            </a:r>
            <a:r>
              <a:rPr lang="en-US" sz="54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ca_</a:t>
            </a:r>
            <a:endParaRPr lang="en-US" sz="5400" dirty="0">
              <a:solidFill>
                <a:srgbClr val="00B050"/>
              </a:solidFill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80B94A49-EE0C-4F9D-A500-59791DDBCEB7}"/>
              </a:ext>
            </a:extLst>
          </p:cNvPr>
          <p:cNvSpPr/>
          <p:nvPr/>
        </p:nvSpPr>
        <p:spPr>
          <a:xfrm>
            <a:off x="4271993" y="4724400"/>
            <a:ext cx="528332" cy="29827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0229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4" grpId="0"/>
      <p:bldP spid="15" grpId="0"/>
      <p:bldP spid="3" grpId="0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890081"/>
            <a:ext cx="505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Ø"/>
            </a:pP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Pair work:</a:t>
            </a:r>
          </a:p>
        </p:txBody>
      </p:sp>
      <p:sp>
        <p:nvSpPr>
          <p:cNvPr id="3" name="Rectangle 2"/>
          <p:cNvSpPr/>
          <p:nvPr/>
        </p:nvSpPr>
        <p:spPr>
          <a:xfrm>
            <a:off x="2438400" y="2133600"/>
            <a:ext cx="5257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Ø"/>
            </a:pP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Practice in pair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79F4B1-7506-47E9-BD1C-6F40E0061946}"/>
              </a:ext>
            </a:extLst>
          </p:cNvPr>
          <p:cNvSpPr/>
          <p:nvPr/>
        </p:nvSpPr>
        <p:spPr>
          <a:xfrm>
            <a:off x="2590800" y="3377119"/>
            <a:ext cx="5257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Chain drill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273" y="3257764"/>
            <a:ext cx="722392" cy="251031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576117E-4A7A-4DE7-9ED2-280A1B8BEBEE}"/>
              </a:ext>
            </a:extLst>
          </p:cNvPr>
          <p:cNvSpPr/>
          <p:nvPr/>
        </p:nvSpPr>
        <p:spPr>
          <a:xfrm>
            <a:off x="3158008" y="1073866"/>
            <a:ext cx="3082756" cy="7747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r>
              <a:rPr lang="en-US" sz="4950" dirty="0">
                <a:ln w="0">
                  <a:solidFill>
                    <a:sysClr val="windowText" lastClr="000000"/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Lucida Calligraphy" panose="03010101010101010101" pitchFamily="66" charset="0"/>
                <a:cs typeface="NikoshBAN"/>
              </a:rPr>
              <a:t>Identity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939695" y="1585228"/>
            <a:ext cx="1904368" cy="19043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206884" y="2683760"/>
            <a:ext cx="3983181" cy="277768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8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ivaldi" panose="03020602050506090804" pitchFamily="66" charset="0"/>
                <a:cs typeface="Times New Roman" panose="02020603050405020304" pitchFamily="18" charset="0"/>
              </a:rPr>
              <a:t>Dewan Rezaul Hassan</a:t>
            </a:r>
          </a:p>
          <a:p>
            <a:pPr algn="ctr"/>
            <a:r>
              <a:rPr lang="en-US" sz="28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ivaldi" panose="03020602050506090804" pitchFamily="66" charset="0"/>
                <a:cs typeface="Times New Roman" panose="02020603050405020304" pitchFamily="18" charset="0"/>
              </a:rPr>
              <a:t>(</a:t>
            </a:r>
            <a:r>
              <a:rPr lang="en-US" sz="20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ivaldi" panose="03020602050506090804" pitchFamily="66" charset="0"/>
                <a:cs typeface="Times New Roman" panose="02020603050405020304" pitchFamily="18" charset="0"/>
              </a:rPr>
              <a:t>Assistant Teacher</a:t>
            </a:r>
            <a:r>
              <a:rPr lang="en-US" sz="28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ivaldi" panose="03020602050506090804" pitchFamily="66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28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ivaldi" panose="03020602050506090804" pitchFamily="66" charset="0"/>
                <a:cs typeface="Times New Roman" panose="02020603050405020304" pitchFamily="18" charset="0"/>
              </a:rPr>
              <a:t>Baropakhia</a:t>
            </a:r>
            <a:r>
              <a:rPr lang="en-US" sz="28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ivaldi" panose="03020602050506090804" pitchFamily="66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ivaldi" panose="03020602050506090804" pitchFamily="66" charset="0"/>
                <a:cs typeface="Times New Roman" panose="02020603050405020304" pitchFamily="18" charset="0"/>
              </a:rPr>
              <a:t>Rothindrapara</a:t>
            </a:r>
            <a:r>
              <a:rPr lang="en-US" sz="28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ivaldi" panose="03020602050506090804" pitchFamily="66" charset="0"/>
                <a:cs typeface="Times New Roman" panose="02020603050405020304" pitchFamily="18" charset="0"/>
              </a:rPr>
              <a:t> Government Primary School</a:t>
            </a:r>
          </a:p>
          <a:p>
            <a:pPr algn="ctr"/>
            <a:r>
              <a:rPr lang="en-US" sz="28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ivaldi" panose="03020602050506090804" pitchFamily="66" charset="0"/>
                <a:cs typeface="Times New Roman" panose="02020603050405020304" pitchFamily="18" charset="0"/>
              </a:rPr>
              <a:t>Delduar</a:t>
            </a:r>
            <a:r>
              <a:rPr lang="en-US" sz="28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ivaldi" panose="03020602050506090804" pitchFamily="66" charset="0"/>
                <a:cs typeface="Times New Roman" panose="02020603050405020304" pitchFamily="18" charset="0"/>
              </a:rPr>
              <a:t>, Tangail.</a:t>
            </a:r>
          </a:p>
          <a:p>
            <a:pPr algn="ctr" defTabSz="514350">
              <a:defRPr/>
            </a:pPr>
            <a:r>
              <a:rPr lang="en-US" sz="135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E-mail:drezaulhassan@gmail.com</a:t>
            </a:r>
            <a:endParaRPr lang="bn-IN" sz="135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514350">
              <a:defRPr/>
            </a:pPr>
            <a:r>
              <a:rPr lang="en-US" sz="135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Cell phone# </a:t>
            </a:r>
            <a:r>
              <a:rPr lang="en-US" sz="21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Lato Black" panose="020F0A02020204030203" pitchFamily="34" charset="0"/>
                <a:cs typeface="NikoshBAN" panose="02000000000000000000" pitchFamily="2" charset="0"/>
              </a:rPr>
              <a:t>01731145063</a:t>
            </a:r>
            <a:endParaRPr lang="en-US" sz="1350" b="1" dirty="0">
              <a:ln w="11430"/>
              <a:solidFill>
                <a:prstClr val="black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Lato Black" panose="020F0A02020204030203" pitchFamily="34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38873" y="2667603"/>
            <a:ext cx="398318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38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solidFill>
                  <a:sysClr val="windowText" lastClr="000000"/>
                </a:solidFill>
                <a:latin typeface="Vivaldi" panose="03020602050506090804" pitchFamily="66" charset="0"/>
                <a:cs typeface="Times New Roman" panose="02020603050405020304" pitchFamily="18" charset="0"/>
              </a:rPr>
              <a:t>Class: Two</a:t>
            </a:r>
          </a:p>
          <a:p>
            <a:r>
              <a:rPr lang="en-US" sz="3200" b="1" dirty="0">
                <a:solidFill>
                  <a:sysClr val="windowText" lastClr="000000"/>
                </a:solidFill>
                <a:latin typeface="Vivaldi" panose="03020602050506090804" pitchFamily="66" charset="0"/>
                <a:cs typeface="Times New Roman" panose="02020603050405020304" pitchFamily="18" charset="0"/>
              </a:rPr>
              <a:t>Sub: English</a:t>
            </a:r>
          </a:p>
          <a:p>
            <a:r>
              <a:rPr lang="en-US" sz="3200" b="1" dirty="0">
                <a:latin typeface="Vivaldi" panose="03020602050506090804" pitchFamily="66" charset="0"/>
                <a:cs typeface="Times New Roman" pitchFamily="18" charset="0"/>
              </a:rPr>
              <a:t>Unit: 1    Lesson: 2(B)</a:t>
            </a:r>
          </a:p>
          <a:p>
            <a:r>
              <a:rPr lang="en-US" sz="3200" b="1" dirty="0">
                <a:latin typeface="Vivaldi" panose="03020602050506090804" pitchFamily="66" charset="0"/>
                <a:cs typeface="Times New Roman" pitchFamily="18" charset="0"/>
              </a:rPr>
              <a:t>Page # 2 </a:t>
            </a:r>
          </a:p>
          <a:p>
            <a:r>
              <a:rPr lang="en-US" sz="3200" b="1" dirty="0">
                <a:latin typeface="Vivaldi" panose="03020602050506090804" pitchFamily="66" charset="0"/>
                <a:cs typeface="Times New Roman" pitchFamily="18" charset="0"/>
              </a:rPr>
              <a:t>Lesson title: Greetings and Introductions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72622" y="2135617"/>
            <a:ext cx="1681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/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ner Hand ITC" panose="03070502030502020203" pitchFamily="66" charset="0"/>
                <a:cs typeface="NikoshBAN" pitchFamily="2" charset="0"/>
              </a:rPr>
              <a:t>Lesson</a:t>
            </a:r>
            <a:endParaRPr lang="en-US" sz="3600" dirty="0">
              <a:solidFill>
                <a:prstClr val="black"/>
              </a:solidFill>
              <a:latin typeface="Viner Hand ITC" panose="03070502030502020203" pitchFamily="66" charset="0"/>
              <a:cs typeface="NikoshB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49966" y="2043285"/>
            <a:ext cx="20051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/>
            <a:r>
              <a:rPr lang="en-US" sz="48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Rage Italic" panose="03070502040507070304" pitchFamily="66" charset="0"/>
                <a:cs typeface="NikoshBAN" panose="02000000000000000000" pitchFamily="2" charset="0"/>
              </a:rPr>
              <a:t>Teacher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E4BD502-DCDB-45CC-A554-A46B26455F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48800" y="1507298"/>
            <a:ext cx="1524000" cy="202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1160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7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63" presetClass="path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2.70833E-6 -3.7037E-7 L 0.26575 -0.11435 " pathEditMode="relative" rAng="0" ptsTypes="AA">
                                      <p:cBhvr>
                                        <p:cTn id="19" dur="1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81" y="-5718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100"/>
                            </p:stCondLst>
                            <p:childTnLst>
                              <p:par>
                                <p:cTn id="2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600"/>
                            </p:stCondLst>
                            <p:childTnLst>
                              <p:par>
                                <p:cTn id="3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25 -1.11111E-6 " pathEditMode="relative" rAng="0" ptsTypes="AA">
                                      <p:cBhvr>
                                        <p:cTn id="33" dur="1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9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438400"/>
            <a:ext cx="8458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Teacher practice with students in the classroom.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Teacher ask students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Students reply.</a:t>
            </a:r>
          </a:p>
        </p:txBody>
      </p:sp>
    </p:spTree>
    <p:extLst>
      <p:ext uri="{BB962C8B-B14F-4D97-AF65-F5344CB8AC3E}">
        <p14:creationId xmlns:p14="http://schemas.microsoft.com/office/powerpoint/2010/main" val="1790791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5958" y="533400"/>
            <a:ext cx="35834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Evaluation: </a:t>
            </a:r>
            <a:endParaRPr lang="en-US" sz="3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C0B0EBA-37AA-4B20-AF6E-6419B2F3F1EC}"/>
              </a:ext>
            </a:extLst>
          </p:cNvPr>
          <p:cNvSpPr/>
          <p:nvPr/>
        </p:nvSpPr>
        <p:spPr>
          <a:xfrm>
            <a:off x="1379203" y="2057400"/>
            <a:ext cx="638559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u="sng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What’s your name?</a:t>
            </a:r>
            <a:endParaRPr lang="en-US" sz="48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32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57726" y="962798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 work 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53A51E-A466-4E0D-BEF3-CD4A4E0926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665" y="685800"/>
            <a:ext cx="2914061" cy="120032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3739C97-D7F9-44F8-8799-62E7CEEE46A5}"/>
              </a:ext>
            </a:extLst>
          </p:cNvPr>
          <p:cNvSpPr/>
          <p:nvPr/>
        </p:nvSpPr>
        <p:spPr>
          <a:xfrm>
            <a:off x="2206130" y="3244334"/>
            <a:ext cx="473174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u="sng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What’s your name?</a:t>
            </a:r>
          </a:p>
          <a:p>
            <a:pPr algn="ctr"/>
            <a:r>
              <a:rPr lang="en-US" sz="4400" b="1" u="sng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Ans: I’m ………………</a:t>
            </a:r>
            <a:endParaRPr lang="en-US" sz="36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28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752600"/>
            <a:ext cx="708361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That’s all for today. Goodbye. See you tomorrow.</a:t>
            </a:r>
          </a:p>
          <a:p>
            <a:pPr algn="ctr"/>
            <a:r>
              <a:rPr lang="en-US" sz="6600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3213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52400"/>
            <a:ext cx="85344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Learning outcomes:</a:t>
            </a:r>
          </a:p>
          <a:p>
            <a:r>
              <a:rPr lang="en-US" sz="3200" b="1" dirty="0"/>
              <a:t>Students will be able to: </a:t>
            </a:r>
          </a:p>
          <a:p>
            <a:r>
              <a:rPr lang="en-GB" sz="3200" b="1" dirty="0"/>
              <a:t>Listening:</a:t>
            </a:r>
            <a:endParaRPr lang="en-US" sz="1200" dirty="0"/>
          </a:p>
          <a:p>
            <a:r>
              <a:rPr lang="en-US" sz="2400" dirty="0"/>
              <a:t>1.1.1 become familiar with English sounds by listening to common</a:t>
            </a:r>
          </a:p>
          <a:p>
            <a:r>
              <a:rPr lang="en-US" sz="2400" dirty="0"/>
              <a:t>          English words.</a:t>
            </a:r>
            <a:endParaRPr lang="en-US" sz="2000" dirty="0"/>
          </a:p>
          <a:p>
            <a:r>
              <a:rPr lang="en-US" sz="2400" dirty="0"/>
              <a:t>3.1.1 Understand simple questions and statements about them. </a:t>
            </a:r>
            <a:endParaRPr lang="en-US" dirty="0"/>
          </a:p>
          <a:p>
            <a:r>
              <a:rPr lang="en-US" sz="2400" dirty="0"/>
              <a:t>3.1.2 Understand simple questions and statements about familiar</a:t>
            </a:r>
          </a:p>
          <a:p>
            <a:r>
              <a:rPr lang="en-US" sz="2400" dirty="0"/>
              <a:t>          objects. </a:t>
            </a:r>
            <a:endParaRPr lang="en-US" dirty="0"/>
          </a:p>
          <a:p>
            <a:r>
              <a:rPr lang="en-GB" sz="2400" b="1" u="sng" dirty="0"/>
              <a:t>Speaking:</a:t>
            </a:r>
            <a:endParaRPr lang="en-US" sz="1600" dirty="0"/>
          </a:p>
          <a:p>
            <a:r>
              <a:rPr lang="en-US" sz="2400" dirty="0"/>
              <a:t>1.1.1 repeat after the teacher simple words and phrases with</a:t>
            </a:r>
          </a:p>
          <a:p>
            <a:r>
              <a:rPr lang="en-US" sz="2400" dirty="0"/>
              <a:t>          proper sounds and </a:t>
            </a:r>
            <a:r>
              <a:rPr lang="en-GB" sz="2400" dirty="0"/>
              <a:t>stress.</a:t>
            </a:r>
            <a:endParaRPr lang="en-US" sz="2000" dirty="0"/>
          </a:p>
          <a:p>
            <a:r>
              <a:rPr lang="en-US" sz="2400" dirty="0"/>
              <a:t>1.1.2 say simple words and phrases with </a:t>
            </a:r>
            <a:r>
              <a:rPr lang="en-GB" sz="2400" dirty="0"/>
              <a:t>proper sounds and stress. </a:t>
            </a:r>
            <a:endParaRPr lang="en-US" sz="2000" dirty="0"/>
          </a:p>
          <a:p>
            <a:r>
              <a:rPr lang="en-US" sz="2400" dirty="0"/>
              <a:t>2.1.2 ask ‘How are you.’ reply ‘I am fine, Thank you’ etc.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990600"/>
            <a:ext cx="571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 us listen a song</a:t>
            </a:r>
          </a:p>
        </p:txBody>
      </p:sp>
      <p:pic>
        <p:nvPicPr>
          <p:cNvPr id="3" name="Good Morning Song">
            <a:hlinkClick r:id="" action="ppaction://media"/>
            <a:extLst>
              <a:ext uri="{FF2B5EF4-FFF2-40B4-BE49-F238E27FC236}">
                <a16:creationId xmlns:a16="http://schemas.microsoft.com/office/drawing/2014/main" id="{1913E269-D235-4B47-B123-BE0A2E953A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33800" y="2480187"/>
            <a:ext cx="1897626" cy="189762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030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91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5407" y="2971801"/>
            <a:ext cx="7886700" cy="528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35" dirty="0">
                <a:latin typeface="Times New Roman" pitchFamily="18" charset="0"/>
                <a:cs typeface="Times New Roman" pitchFamily="18" charset="0"/>
              </a:rPr>
              <a:t>Checking homework </a:t>
            </a:r>
            <a:r>
              <a:rPr lang="en-US" sz="2835">
                <a:latin typeface="Times New Roman" pitchFamily="18" charset="0"/>
                <a:cs typeface="Times New Roman" pitchFamily="18" charset="0"/>
              </a:rPr>
              <a:t>and justify </a:t>
            </a:r>
            <a:r>
              <a:rPr lang="en-US" sz="2835" dirty="0">
                <a:latin typeface="Times New Roman" pitchFamily="18" charset="0"/>
                <a:cs typeface="Times New Roman" pitchFamily="18" charset="0"/>
              </a:rPr>
              <a:t>the previous lesson.  </a:t>
            </a:r>
          </a:p>
        </p:txBody>
      </p:sp>
    </p:spTree>
    <p:extLst>
      <p:ext uri="{BB962C8B-B14F-4D97-AF65-F5344CB8AC3E}">
        <p14:creationId xmlns:p14="http://schemas.microsoft.com/office/powerpoint/2010/main" val="32960638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295400"/>
            <a:ext cx="8229600" cy="331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9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50" dirty="0" err="1">
                <a:solidFill>
                  <a:sysClr val="windowText" lastClr="000000"/>
                </a:solidFill>
                <a:latin typeface="+mj-lt"/>
                <a:cs typeface="Times New Roman" panose="02020603050405020304" pitchFamily="18" charset="0"/>
              </a:rPr>
              <a:t>Lessson</a:t>
            </a:r>
            <a:r>
              <a:rPr lang="en-US" sz="4950" dirty="0">
                <a:solidFill>
                  <a:sysClr val="windowText" lastClr="000000"/>
                </a:solidFill>
                <a:latin typeface="+mj-lt"/>
                <a:cs typeface="Times New Roman" panose="02020603050405020304" pitchFamily="18" charset="0"/>
              </a:rPr>
              <a:t> declaration :</a:t>
            </a:r>
          </a:p>
          <a:p>
            <a:pPr algn="ctr"/>
            <a:r>
              <a:rPr lang="en-US" sz="4800" dirty="0">
                <a:solidFill>
                  <a:sysClr val="windowText" lastClr="000000"/>
                </a:solidFill>
                <a:latin typeface="+mj-lt"/>
                <a:cs typeface="Times New Roman" panose="02020603050405020304" pitchFamily="18" charset="0"/>
              </a:rPr>
              <a:t>Today we will learn</a:t>
            </a:r>
          </a:p>
          <a:p>
            <a:pPr algn="ctr"/>
            <a:r>
              <a:rPr lang="en-US" sz="3600" b="1" dirty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Unit: 1    </a:t>
            </a:r>
          </a:p>
          <a:p>
            <a:pPr algn="ctr"/>
            <a:r>
              <a:rPr lang="en-US" sz="3600" b="1" dirty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Lesson: 2(</a:t>
            </a:r>
            <a:r>
              <a:rPr lang="en-US" sz="3600" dirty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B</a:t>
            </a:r>
            <a:r>
              <a:rPr lang="en-US" sz="3600" b="1" dirty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) </a:t>
            </a:r>
          </a:p>
          <a:p>
            <a:pPr algn="ctr"/>
            <a:r>
              <a:rPr lang="en-US" sz="4000" b="1" u="sng" dirty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Lesson title</a:t>
            </a:r>
            <a:r>
              <a:rPr lang="en-US" sz="4000" b="1" dirty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: </a:t>
            </a:r>
            <a:r>
              <a:rPr lang="en-US" sz="3600" dirty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Greetings and Introductions</a:t>
            </a:r>
          </a:p>
        </p:txBody>
      </p:sp>
    </p:spTree>
    <p:extLst>
      <p:ext uri="{BB962C8B-B14F-4D97-AF65-F5344CB8AC3E}">
        <p14:creationId xmlns:p14="http://schemas.microsoft.com/office/powerpoint/2010/main" val="1595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0658" y="1232790"/>
            <a:ext cx="5460149" cy="528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3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1200" y="1981200"/>
            <a:ext cx="1789480" cy="3184696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02371" y="2227487"/>
            <a:ext cx="1789480" cy="3184696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221881" y="265015"/>
            <a:ext cx="87002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Open your English book at page-2 and see the Activity- B</a:t>
            </a:r>
          </a:p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Look, listen and say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70460" y="5385144"/>
            <a:ext cx="2580071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20" dirty="0">
                <a:latin typeface="Times New Roman" pitchFamily="18" charset="0"/>
                <a:cs typeface="Times New Roman" pitchFamily="18" charset="0"/>
              </a:rPr>
              <a:t>Reading- SGW</a:t>
            </a:r>
          </a:p>
        </p:txBody>
      </p:sp>
      <p:sp>
        <p:nvSpPr>
          <p:cNvPr id="3" name="Callout: Left Arrow 2">
            <a:extLst>
              <a:ext uri="{FF2B5EF4-FFF2-40B4-BE49-F238E27FC236}">
                <a16:creationId xmlns:a16="http://schemas.microsoft.com/office/drawing/2014/main" id="{0D2A05E0-4658-46CE-A5B9-3521AC586933}"/>
              </a:ext>
            </a:extLst>
          </p:cNvPr>
          <p:cNvSpPr/>
          <p:nvPr/>
        </p:nvSpPr>
        <p:spPr>
          <a:xfrm>
            <a:off x="1662165" y="2215489"/>
            <a:ext cx="2903516" cy="1222347"/>
          </a:xfrm>
          <a:prstGeom prst="leftArrowCallout">
            <a:avLst>
              <a:gd name="adj1" fmla="val 13212"/>
              <a:gd name="adj2" fmla="val 11248"/>
              <a:gd name="adj3" fmla="val 45301"/>
              <a:gd name="adj4" fmla="val 79679"/>
            </a:avLst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How are you, Rafi?</a:t>
            </a:r>
          </a:p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I’m fine, Thanks.</a:t>
            </a:r>
          </a:p>
        </p:txBody>
      </p:sp>
      <p:sp>
        <p:nvSpPr>
          <p:cNvPr id="4" name="Callout: Right Arrow 3">
            <a:extLst>
              <a:ext uri="{FF2B5EF4-FFF2-40B4-BE49-F238E27FC236}">
                <a16:creationId xmlns:a16="http://schemas.microsoft.com/office/drawing/2014/main" id="{C7893DD0-5A08-4E8C-A184-BA45FE3EF127}"/>
              </a:ext>
            </a:extLst>
          </p:cNvPr>
          <p:cNvSpPr/>
          <p:nvPr/>
        </p:nvSpPr>
        <p:spPr>
          <a:xfrm>
            <a:off x="4660495" y="2464400"/>
            <a:ext cx="2580072" cy="805102"/>
          </a:xfrm>
          <a:prstGeom prst="rightArrowCallout">
            <a:avLst>
              <a:gd name="adj1" fmla="val 25000"/>
              <a:gd name="adj2" fmla="val 25000"/>
              <a:gd name="adj3" fmla="val 87283"/>
              <a:gd name="adj4" fmla="val 75567"/>
            </a:avLst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Fine, Thanks. And you?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7200"/>
                                  </p:stCondLst>
                                  <p:childTnLst>
                                    <p:animMotion origin="layout" path="M 1.94444E-6 -4.44444E-6 L 0.25 -4.44444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81481E-6 L -0.25 -4.81481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8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8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400"/>
                            </p:stCondLst>
                            <p:childTnLst>
                              <p:par>
                                <p:cTn id="30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800"/>
                            </p:stCondLst>
                            <p:childTnLst>
                              <p:par>
                                <p:cTn id="41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400"/>
                            </p:stCondLst>
                            <p:childTnLst>
                              <p:par>
                                <p:cTn id="52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451915" y="3008989"/>
            <a:ext cx="1260034" cy="383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90" dirty="0">
                <a:latin typeface="NikoshBAN" pitchFamily="2" charset="0"/>
                <a:cs typeface="NikoshBAN" pitchFamily="2" charset="0"/>
              </a:rPr>
              <a:t>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4C3DE6-0CAF-4259-995D-0A31136C4D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03" y="2057400"/>
            <a:ext cx="2182624" cy="3352800"/>
          </a:xfrm>
          <a:prstGeom prst="rect">
            <a:avLst/>
          </a:prstGeom>
        </p:spPr>
      </p:pic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F1A06CBB-2451-4A61-BFA0-1ED8A86A06EC}"/>
              </a:ext>
            </a:extLst>
          </p:cNvPr>
          <p:cNvSpPr/>
          <p:nvPr/>
        </p:nvSpPr>
        <p:spPr>
          <a:xfrm>
            <a:off x="1285927" y="1072076"/>
            <a:ext cx="2514600" cy="1143000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Bye!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CF6DC7B-D548-43FA-9E2E-5E9B10E19F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883" y="2188037"/>
            <a:ext cx="2514598" cy="3152381"/>
          </a:xfrm>
          <a:prstGeom prst="rect">
            <a:avLst/>
          </a:prstGeom>
        </p:spPr>
      </p:pic>
      <p:sp>
        <p:nvSpPr>
          <p:cNvPr id="15" name="Thought Bubble: Cloud 14">
            <a:extLst>
              <a:ext uri="{FF2B5EF4-FFF2-40B4-BE49-F238E27FC236}">
                <a16:creationId xmlns:a16="http://schemas.microsoft.com/office/drawing/2014/main" id="{8BFF1216-0DEC-44FB-9923-CAC51FF6A329}"/>
              </a:ext>
            </a:extLst>
          </p:cNvPr>
          <p:cNvSpPr/>
          <p:nvPr/>
        </p:nvSpPr>
        <p:spPr>
          <a:xfrm flipH="1">
            <a:off x="5343475" y="1072076"/>
            <a:ext cx="2204386" cy="1290124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Bye!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32142" y="393765"/>
            <a:ext cx="2540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Pair work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03723" y="4650348"/>
            <a:ext cx="1247358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20" dirty="0" err="1">
                <a:latin typeface="Times New Roman" pitchFamily="18" charset="0"/>
                <a:cs typeface="Times New Roman" pitchFamily="18" charset="0"/>
              </a:rPr>
              <a:t>Shuva</a:t>
            </a:r>
            <a:endParaRPr lang="en-US" sz="252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48044" y="4648200"/>
            <a:ext cx="1095755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20" dirty="0">
                <a:latin typeface="Times New Roman" pitchFamily="18" charset="0"/>
                <a:cs typeface="Times New Roman" pitchFamily="18" charset="0"/>
              </a:rPr>
              <a:t>Rafi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29000" y="5229897"/>
            <a:ext cx="3019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One more times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ADDD9F1-1523-48D3-BB3B-D6CB6E544A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376" y="1395609"/>
            <a:ext cx="2182624" cy="3352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B2B5A77-ADF7-4434-9D81-B87872F4A7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622" y="1395609"/>
            <a:ext cx="2514598" cy="332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340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8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1002</TotalTime>
  <Words>503</Words>
  <Application>Microsoft Office PowerPoint</Application>
  <PresentationFormat>On-screen Show (4:3)</PresentationFormat>
  <Paragraphs>119</Paragraphs>
  <Slides>23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Arial</vt:lpstr>
      <vt:lpstr>Calibri</vt:lpstr>
      <vt:lpstr>Lato Black</vt:lpstr>
      <vt:lpstr>Lucida Calligraphy</vt:lpstr>
      <vt:lpstr>NikoshBAN</vt:lpstr>
      <vt:lpstr>Rage Italic</vt:lpstr>
      <vt:lpstr>SutonnyMJ</vt:lpstr>
      <vt:lpstr>Times New Roman</vt:lpstr>
      <vt:lpstr>Viner Hand ITC</vt:lpstr>
      <vt:lpstr>Vivaldi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drezaul hassan</cp:lastModifiedBy>
  <cp:revision>227</cp:revision>
  <dcterms:created xsi:type="dcterms:W3CDTF">2006-08-16T00:00:00Z</dcterms:created>
  <dcterms:modified xsi:type="dcterms:W3CDTF">2020-02-17T17:02:37Z</dcterms:modified>
</cp:coreProperties>
</file>