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5"/>
  </p:notesMasterIdLst>
  <p:sldIdLst>
    <p:sldId id="292" r:id="rId3"/>
    <p:sldId id="291" r:id="rId4"/>
    <p:sldId id="293" r:id="rId5"/>
    <p:sldId id="284" r:id="rId6"/>
    <p:sldId id="285" r:id="rId7"/>
    <p:sldId id="282" r:id="rId8"/>
    <p:sldId id="283" r:id="rId9"/>
    <p:sldId id="276" r:id="rId10"/>
    <p:sldId id="270" r:id="rId11"/>
    <p:sldId id="286" r:id="rId12"/>
    <p:sldId id="280" r:id="rId13"/>
    <p:sldId id="287" r:id="rId14"/>
    <p:sldId id="279" r:id="rId15"/>
    <p:sldId id="289" r:id="rId16"/>
    <p:sldId id="290" r:id="rId17"/>
    <p:sldId id="262" r:id="rId18"/>
    <p:sldId id="264" r:id="rId19"/>
    <p:sldId id="266" r:id="rId20"/>
    <p:sldId id="273" r:id="rId21"/>
    <p:sldId id="260" r:id="rId22"/>
    <p:sldId id="267" r:id="rId23"/>
    <p:sldId id="261" r:id="rId24"/>
    <p:sldId id="263" r:id="rId25"/>
    <p:sldId id="275" r:id="rId26"/>
    <p:sldId id="268" r:id="rId27"/>
    <p:sldId id="272" r:id="rId28"/>
    <p:sldId id="281" r:id="rId29"/>
    <p:sldId id="277" r:id="rId30"/>
    <p:sldId id="274" r:id="rId31"/>
    <p:sldId id="265" r:id="rId32"/>
    <p:sldId id="278" r:id="rId33"/>
    <p:sldId id="26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69" d="100"/>
          <a:sy n="69" d="100"/>
        </p:scale>
        <p:origin x="581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253E4-3142-4D5B-8DBC-6BD73486C8EB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F94835-71AB-413B-8F30-E520F43F45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2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94835-71AB-413B-8F30-E520F43F45F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91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959D-76ED-44D4-9601-6F38E4648516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F5DCC-C226-4C7E-9AFE-9568D7F27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959D-76ED-44D4-9601-6F38E4648516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F5DCC-C226-4C7E-9AFE-9568D7F27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959D-76ED-44D4-9601-6F38E4648516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F5DCC-C226-4C7E-9AFE-9568D7F27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3CDC959D-76ED-44D4-9601-6F38E4648516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6B6F5DCC-C226-4C7E-9AFE-9568D7F2770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463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959D-76ED-44D4-9601-6F38E4648516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F5DCC-C226-4C7E-9AFE-9568D7F277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540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959D-76ED-44D4-9601-6F38E4648516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F5DCC-C226-4C7E-9AFE-9568D7F2770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650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959D-76ED-44D4-9601-6F38E4648516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F5DCC-C226-4C7E-9AFE-9568D7F277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48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959D-76ED-44D4-9601-6F38E4648516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F5DCC-C226-4C7E-9AFE-9568D7F2770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46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959D-76ED-44D4-9601-6F38E4648516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F5DCC-C226-4C7E-9AFE-9568D7F2770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0045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959D-76ED-44D4-9601-6F38E4648516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F5DCC-C226-4C7E-9AFE-9568D7F277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9055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959D-76ED-44D4-9601-6F38E4648516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F5DCC-C226-4C7E-9AFE-9568D7F2770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3807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959D-76ED-44D4-9601-6F38E4648516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F5DCC-C226-4C7E-9AFE-9568D7F27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959D-76ED-44D4-9601-6F38E4648516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F5DCC-C226-4C7E-9AFE-9568D7F277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286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959D-76ED-44D4-9601-6F38E4648516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F5DCC-C226-4C7E-9AFE-9568D7F277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6414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959D-76ED-44D4-9601-6F38E4648516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F5DCC-C226-4C7E-9AFE-9568D7F2770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90417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959D-76ED-44D4-9601-6F38E4648516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F5DCC-C226-4C7E-9AFE-9568D7F277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4017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959D-76ED-44D4-9601-6F38E4648516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F5DCC-C226-4C7E-9AFE-9568D7F277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6076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959D-76ED-44D4-9601-6F38E4648516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F5DCC-C226-4C7E-9AFE-9568D7F277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3918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959D-76ED-44D4-9601-6F38E4648516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F5DCC-C226-4C7E-9AFE-9568D7F2770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8312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959D-76ED-44D4-9601-6F38E4648516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F5DCC-C226-4C7E-9AFE-9568D7F2770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7940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959D-76ED-44D4-9601-6F38E4648516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F5DCC-C226-4C7E-9AFE-9568D7F2770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892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959D-76ED-44D4-9601-6F38E4648516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F5DCC-C226-4C7E-9AFE-9568D7F27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959D-76ED-44D4-9601-6F38E4648516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F5DCC-C226-4C7E-9AFE-9568D7F27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959D-76ED-44D4-9601-6F38E4648516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F5DCC-C226-4C7E-9AFE-9568D7F27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959D-76ED-44D4-9601-6F38E4648516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F5DCC-C226-4C7E-9AFE-9568D7F27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959D-76ED-44D4-9601-6F38E4648516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F5DCC-C226-4C7E-9AFE-9568D7F27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959D-76ED-44D4-9601-6F38E4648516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F5DCC-C226-4C7E-9AFE-9568D7F27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959D-76ED-44D4-9601-6F38E4648516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F5DCC-C226-4C7E-9AFE-9568D7F27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C959D-76ED-44D4-9601-6F38E4648516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F5DCC-C226-4C7E-9AFE-9568D7F27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CDC959D-76ED-44D4-9601-6F38E4648516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B6F5DCC-C226-4C7E-9AFE-9568D7F277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18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Wel come</a:t>
            </a:r>
            <a:endParaRPr lang="en-US" sz="13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u="sng" dirty="0" smtClean="0"/>
              <a:t>The statue of liberty</a:t>
            </a:r>
          </a:p>
          <a:p>
            <a:pPr algn="ctr"/>
            <a:r>
              <a:rPr lang="en-US" sz="8000" b="1" u="sng" dirty="0" err="1" smtClean="0"/>
              <a:t>Unit:Eight</a:t>
            </a:r>
            <a:endParaRPr lang="en-US" sz="8000" b="1" u="sng" dirty="0" smtClean="0"/>
          </a:p>
          <a:p>
            <a:pPr algn="ctr"/>
            <a:r>
              <a:rPr lang="en-US" sz="8000" b="1" u="sng" dirty="0" err="1" smtClean="0"/>
              <a:t>Les:three</a:t>
            </a:r>
            <a:endParaRPr lang="en-US" sz="8000" b="1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atue of liberty এর চিত্র ফলাফ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610600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u="sng" dirty="0" smtClean="0"/>
              <a:t>After this lesson the students will be able to:</a:t>
            </a:r>
          </a:p>
          <a:p>
            <a:pPr algn="ctr">
              <a:buFont typeface="Arial" pitchFamily="34" charset="0"/>
              <a:buChar char="•"/>
            </a:pPr>
            <a:r>
              <a:rPr lang="en-US" sz="4400" i="1" dirty="0" smtClean="0">
                <a:solidFill>
                  <a:srgbClr val="FFFF00"/>
                </a:solidFill>
              </a:rPr>
              <a:t>Listen for specific information.</a:t>
            </a:r>
          </a:p>
          <a:p>
            <a:pPr algn="ctr">
              <a:buFont typeface="Arial" pitchFamily="34" charset="0"/>
              <a:buChar char="•"/>
            </a:pPr>
            <a:r>
              <a:rPr lang="en-US" sz="4400" i="1" dirty="0" smtClean="0">
                <a:solidFill>
                  <a:srgbClr val="00B0F0"/>
                </a:solidFill>
              </a:rPr>
              <a:t>Ask and </a:t>
            </a:r>
            <a:r>
              <a:rPr lang="en-US" sz="4400" i="1" dirty="0" err="1" smtClean="0">
                <a:solidFill>
                  <a:srgbClr val="00B0F0"/>
                </a:solidFill>
              </a:rPr>
              <a:t>ans</a:t>
            </a:r>
            <a:r>
              <a:rPr lang="en-US" sz="4400" i="1" dirty="0" smtClean="0">
                <a:solidFill>
                  <a:srgbClr val="00B0F0"/>
                </a:solidFill>
              </a:rPr>
              <a:t> question</a:t>
            </a:r>
          </a:p>
          <a:p>
            <a:pPr algn="ctr">
              <a:buFont typeface="Arial" pitchFamily="34" charset="0"/>
              <a:buChar char="•"/>
            </a:pPr>
            <a:r>
              <a:rPr lang="en-US" sz="4400" i="1" dirty="0" smtClean="0">
                <a:solidFill>
                  <a:schemeClr val="accent6">
                    <a:lumMod val="75000"/>
                  </a:schemeClr>
                </a:solidFill>
              </a:rPr>
              <a:t>Describe a monument</a:t>
            </a:r>
          </a:p>
          <a:p>
            <a:pPr algn="ctr">
              <a:buFont typeface="Arial" pitchFamily="34" charset="0"/>
              <a:buChar char="•"/>
            </a:pPr>
            <a:r>
              <a:rPr lang="en-US" sz="4400" i="1" dirty="0" smtClean="0">
                <a:solidFill>
                  <a:schemeClr val="bg1">
                    <a:lumMod val="75000"/>
                  </a:schemeClr>
                </a:solidFill>
              </a:rPr>
              <a:t>Write a short composition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09600" y="609600"/>
          <a:ext cx="7848600" cy="527473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6765">
                <a:tc>
                  <a:txBody>
                    <a:bodyPr/>
                    <a:lstStyle/>
                    <a:p>
                      <a:r>
                        <a:rPr lang="en-US" sz="2800" b="1" u="none" dirty="0" smtClean="0">
                          <a:solidFill>
                            <a:srgbClr val="FF0000"/>
                          </a:solidFill>
                        </a:rPr>
                        <a:t>       Word</a:t>
                      </a:r>
                      <a:endParaRPr lang="en-US" sz="2800" b="1" u="non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Mean/synonym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u="none" dirty="0" smtClean="0">
                          <a:solidFill>
                            <a:srgbClr val="FF0000"/>
                          </a:solidFill>
                        </a:rPr>
                        <a:t>     </a:t>
                      </a:r>
                      <a:r>
                        <a:rPr lang="en-US" sz="2800" b="1" u="none" dirty="0" smtClean="0">
                          <a:solidFill>
                            <a:srgbClr val="FF0000"/>
                          </a:solidFill>
                        </a:rPr>
                        <a:t>Antonym</a:t>
                      </a:r>
                      <a:endParaRPr lang="en-US" sz="3600" b="1" u="non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623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      Sculptor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      artist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       *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6623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      Sculpture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       idol/statue/monument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       live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623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       symbol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        stand/mean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        *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6623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       pedestal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  Where an idol is kept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         *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6136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       unveiling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       opening/exhibit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      hide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6623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     construction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       build/make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     Demolish/break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6623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         raise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        collect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         donate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438400"/>
            <a:ext cx="52389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u="sng" dirty="0" smtClean="0">
                <a:solidFill>
                  <a:srgbClr val="FF0000"/>
                </a:solidFill>
              </a:rPr>
              <a:t>Let us see a video</a:t>
            </a:r>
            <a:endParaRPr lang="en-US" sz="54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3563" y="3086100"/>
          <a:ext cx="80152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Packager Shell Object" showAsIcon="1" r:id="rId3" imgW="8015400" imgH="685800" progId="Package">
                  <p:embed/>
                </p:oleObj>
              </mc:Choice>
              <mc:Fallback>
                <p:oleObj name="Packager Shell Object" showAsIcon="1" r:id="rId3" imgW="8015400" imgH="68580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3086100"/>
                        <a:ext cx="8015287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b="1" i="1" dirty="0" smtClean="0">
                <a:solidFill>
                  <a:srgbClr val="FF0000"/>
                </a:solidFill>
              </a:rPr>
              <a:t>Designer was The French sculptor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frederic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Auguste</a:t>
            </a:r>
            <a:r>
              <a:rPr lang="en-US" sz="3600" b="1" i="1" dirty="0" smtClean="0">
                <a:solidFill>
                  <a:srgbClr val="FF0000"/>
                </a:solidFill>
              </a:rPr>
              <a:t> Bartholdi.</a:t>
            </a:r>
          </a:p>
          <a:p>
            <a:pPr>
              <a:buFont typeface="Arial" pitchFamily="34" charset="0"/>
              <a:buChar char="•"/>
            </a:pPr>
            <a:r>
              <a:rPr lang="en-US" sz="3600" b="1" i="1" dirty="0" smtClean="0">
                <a:solidFill>
                  <a:srgbClr val="002060"/>
                </a:solidFill>
              </a:rPr>
              <a:t>It is a gift for the Americans by the </a:t>
            </a:r>
            <a:r>
              <a:rPr lang="en-US" sz="3600" b="1" i="1" dirty="0" err="1" smtClean="0">
                <a:solidFill>
                  <a:srgbClr val="002060"/>
                </a:solidFill>
              </a:rPr>
              <a:t>Franch</a:t>
            </a:r>
            <a:r>
              <a:rPr lang="en-US" sz="3600" b="1" i="1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3600" b="1" i="1" dirty="0" smtClean="0">
                <a:solidFill>
                  <a:srgbClr val="C00000"/>
                </a:solidFill>
              </a:rPr>
              <a:t>Celebrating of the American declaration of independence .</a:t>
            </a:r>
          </a:p>
          <a:p>
            <a:pPr>
              <a:buFont typeface="Arial" pitchFamily="34" charset="0"/>
              <a:buChar char="•"/>
            </a:pPr>
            <a:r>
              <a:rPr lang="en-US" sz="3600" b="1" i="1" dirty="0" smtClean="0">
                <a:solidFill>
                  <a:srgbClr val="7030A0"/>
                </a:solidFill>
              </a:rPr>
              <a:t>On the occasion of celebrating the hundred years of </a:t>
            </a:r>
            <a:r>
              <a:rPr lang="en-US" sz="3600" b="1" i="1" dirty="0" err="1" smtClean="0">
                <a:solidFill>
                  <a:srgbClr val="7030A0"/>
                </a:solidFill>
              </a:rPr>
              <a:t>indepen</a:t>
            </a:r>
            <a:r>
              <a:rPr lang="en-US" sz="3600" b="1" i="1" dirty="0" smtClean="0">
                <a:solidFill>
                  <a:srgbClr val="7030A0"/>
                </a:solidFill>
              </a:rPr>
              <a:t>..</a:t>
            </a:r>
          </a:p>
          <a:p>
            <a:pPr>
              <a:buFont typeface="Arial" pitchFamily="34" charset="0"/>
              <a:buChar char="•"/>
            </a:pPr>
            <a:r>
              <a:rPr lang="en-US" sz="3600" b="1" i="1" dirty="0" smtClean="0">
                <a:solidFill>
                  <a:schemeClr val="accent6">
                    <a:lumMod val="50000"/>
                  </a:schemeClr>
                </a:solidFill>
              </a:rPr>
              <a:t>Joint  venture between the USA and </a:t>
            </a:r>
            <a:r>
              <a:rPr lang="en-US" sz="3600" b="1" i="1" dirty="0" err="1" smtClean="0">
                <a:solidFill>
                  <a:schemeClr val="accent6">
                    <a:lumMod val="50000"/>
                  </a:schemeClr>
                </a:solidFill>
              </a:rPr>
              <a:t>Franch</a:t>
            </a:r>
            <a:r>
              <a:rPr lang="en-US" sz="3600" b="1" i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France built the statue and the USA build the pedestal.</a:t>
            </a:r>
          </a:p>
          <a:p>
            <a:pPr>
              <a:buFont typeface="Arial" pitchFamily="34" charset="0"/>
              <a:buChar char="•"/>
            </a:pPr>
            <a:endParaRPr lang="en-US" sz="3600" b="1" i="1" dirty="0" smtClean="0"/>
          </a:p>
          <a:p>
            <a:pPr>
              <a:buFont typeface="Arial" pitchFamily="34" charset="0"/>
              <a:buChar char="•"/>
            </a:pPr>
            <a:endParaRPr lang="en-US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.dailymail.co.uk/i/pix/2011/06/06/article-0-0BF86E30000005DC-109_468x4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4114800" cy="6400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495800" y="152400"/>
            <a:ext cx="4419600" cy="649408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Raising money for the pedestal (1885).</a:t>
            </a:r>
          </a:p>
          <a:p>
            <a:pPr>
              <a:buFont typeface="Arial" pitchFamily="34" charset="0"/>
              <a:buChar char="•"/>
            </a:pPr>
            <a:r>
              <a:rPr lang="en-US" sz="3200" b="1" i="1" dirty="0" smtClean="0">
                <a:solidFill>
                  <a:srgbClr val="C00000"/>
                </a:solidFill>
              </a:rPr>
              <a:t>The construction of the </a:t>
            </a:r>
            <a:r>
              <a:rPr lang="en-US" sz="3200" b="1" i="1" dirty="0" err="1" smtClean="0">
                <a:solidFill>
                  <a:srgbClr val="C00000"/>
                </a:solidFill>
              </a:rPr>
              <a:t>padestal</a:t>
            </a:r>
            <a:r>
              <a:rPr lang="en-US" sz="3200" b="1" i="1" dirty="0" smtClean="0">
                <a:solidFill>
                  <a:srgbClr val="C00000"/>
                </a:solidFill>
              </a:rPr>
              <a:t> was finished in(1886).</a:t>
            </a:r>
          </a:p>
          <a:p>
            <a:pPr>
              <a:buFont typeface="Arial" pitchFamily="34" charset="0"/>
              <a:buChar char="•"/>
            </a:pP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 the mean time </a:t>
            </a:r>
            <a:r>
              <a:rPr lang="en-US" sz="3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Franch</a:t>
            </a:r>
            <a:r>
              <a:rPr lang="en-US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completed the statue(July1884).</a:t>
            </a:r>
          </a:p>
          <a:p>
            <a:pPr>
              <a:buFont typeface="Arial" pitchFamily="34" charset="0"/>
              <a:buChar char="•"/>
            </a:pPr>
            <a:r>
              <a:rPr lang="en-US" sz="3200" b="1" i="1" dirty="0" err="1" smtClean="0">
                <a:solidFill>
                  <a:srgbClr val="C00000"/>
                </a:solidFill>
              </a:rPr>
              <a:t>Franch</a:t>
            </a:r>
            <a:r>
              <a:rPr lang="en-US" sz="3200" b="1" i="1" dirty="0" smtClean="0">
                <a:solidFill>
                  <a:srgbClr val="C00000"/>
                </a:solidFill>
              </a:rPr>
              <a:t> sent it to New </a:t>
            </a:r>
            <a:r>
              <a:rPr lang="en-US" sz="3200" b="1" i="1" dirty="0" err="1" smtClean="0">
                <a:solidFill>
                  <a:srgbClr val="C00000"/>
                </a:solidFill>
              </a:rPr>
              <a:t>york</a:t>
            </a:r>
            <a:r>
              <a:rPr lang="en-US" sz="3200" b="1" i="1" dirty="0" smtClean="0">
                <a:solidFill>
                  <a:srgbClr val="C00000"/>
                </a:solidFill>
              </a:rPr>
              <a:t> on board the French war ship ‘Isere’(1885).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3200" b="1" i="1" dirty="0" smtClean="0"/>
          </a:p>
          <a:p>
            <a:pPr>
              <a:buFont typeface="Arial" pitchFamily="34" charset="0"/>
              <a:buChar char="•"/>
            </a:pPr>
            <a:endParaRPr lang="en-US" sz="3200" b="1" i="1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2438400" y="1143000"/>
            <a:ext cx="2514600" cy="2209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statue of liberty এর চিত্র ফলাফ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1"/>
            <a:ext cx="4343400" cy="304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6" name="Picture 4" descr="statue of liberty এর চিত্র ফলাফ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352800"/>
            <a:ext cx="4250495" cy="3343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724400" y="228600"/>
            <a:ext cx="4267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/>
              <a:t>While transporting the statue , it was spilt  up into 350 pieces and packed in 214 crates.</a:t>
            </a:r>
            <a:endParaRPr lang="en-US" sz="3600" b="1" i="1" dirty="0"/>
          </a:p>
        </p:txBody>
      </p:sp>
      <p:pic>
        <p:nvPicPr>
          <p:cNvPr id="6" name="Picture 4" descr="statue of liberty এর চিত্র ফলাফ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1" y="3429000"/>
            <a:ext cx="4343399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tatue of liberty এর চিত্র ফলাফ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04800"/>
            <a:ext cx="6781800" cy="32670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304800" y="3657600"/>
            <a:ext cx="8534400" cy="30469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The original torch was replaced by a new copper torch in 24K gold leaf in 1984.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70C0"/>
                </a:solidFill>
              </a:rPr>
              <a:t>The original torch is in the lobby of the monument now.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C00000"/>
                </a:solidFill>
              </a:rPr>
              <a:t>The torch is lighted by flood light.</a:t>
            </a:r>
          </a:p>
          <a:p>
            <a:pPr>
              <a:buFont typeface="Arial" pitchFamily="34" charset="0"/>
              <a:buChar char="•"/>
            </a:pPr>
            <a:endParaRPr lang="en-US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693127"/>
            <a:ext cx="8077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</a:rPr>
              <a:t>Md. Zahidul Islam.</a:t>
            </a:r>
          </a:p>
          <a:p>
            <a:pPr algn="ctr"/>
            <a:r>
              <a:rPr lang="en-US" sz="3600" b="1" dirty="0" smtClean="0">
                <a:solidFill>
                  <a:srgbClr val="7030A0"/>
                </a:solidFill>
              </a:rPr>
              <a:t>Asst.teacher(ICT)</a:t>
            </a:r>
          </a:p>
          <a:p>
            <a:pPr algn="ctr"/>
            <a:r>
              <a:rPr lang="en-US" sz="3600" b="1" dirty="0" smtClean="0">
                <a:solidFill>
                  <a:srgbClr val="7030A0"/>
                </a:solidFill>
              </a:rPr>
              <a:t>Purba Kewabunia Akbaria Dakhil Madrasha</a:t>
            </a:r>
            <a:r>
              <a:rPr lang="en-US" sz="3600" b="1" dirty="0" smtClean="0">
                <a:solidFill>
                  <a:srgbClr val="7030A0"/>
                </a:solidFill>
              </a:rPr>
              <a:t>.</a:t>
            </a:r>
          </a:p>
          <a:p>
            <a:pPr algn="ctr"/>
            <a:r>
              <a:rPr lang="en-US" sz="3600" b="1" dirty="0" smtClean="0">
                <a:solidFill>
                  <a:srgbClr val="7030A0"/>
                </a:solidFill>
              </a:rPr>
              <a:t>Master Trainer Of ICT,UITRCE,</a:t>
            </a:r>
            <a:endParaRPr lang="en-US" sz="36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7030A0"/>
                </a:solidFill>
              </a:rPr>
              <a:t>Amtali,Barguna.</a:t>
            </a:r>
          </a:p>
          <a:p>
            <a:pPr algn="ctr"/>
            <a:r>
              <a:rPr lang="en-US" sz="3600" b="1" dirty="0" smtClean="0">
                <a:solidFill>
                  <a:srgbClr val="7030A0"/>
                </a:solidFill>
              </a:rPr>
              <a:t>Mobail No:-</a:t>
            </a:r>
            <a:r>
              <a:rPr lang="en-US" sz="3600" b="1" dirty="0" smtClean="0">
                <a:solidFill>
                  <a:srgbClr val="7030A0"/>
                </a:solidFill>
              </a:rPr>
              <a:t>01718-165920</a:t>
            </a:r>
          </a:p>
          <a:p>
            <a:pPr algn="ctr"/>
            <a:r>
              <a:rPr lang="en-US" sz="3600" b="1" dirty="0" smtClean="0">
                <a:solidFill>
                  <a:srgbClr val="7030A0"/>
                </a:solidFill>
              </a:rPr>
              <a:t>Email No:zahidulislam7994@gmail.com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28800" y="609600"/>
            <a:ext cx="5943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Teacher Identity</a:t>
            </a:r>
            <a:endParaRPr lang="en-US" sz="6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02420"/>
            <a:ext cx="925790" cy="1159199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00600" y="304800"/>
            <a:ext cx="4191000" cy="649408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statue of liberty was named “Liberty Enlightening the World Wide Web .” on her 125</a:t>
            </a:r>
            <a:r>
              <a:rPr lang="en-US" sz="32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anniversary from October 28,2011.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a series of web cameras placed around the torch one can see it from any where in the world.</a:t>
            </a:r>
          </a:p>
          <a:p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5" name="Picture 2" descr="statue of liberty এর চিত্র ফলাফ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4800"/>
            <a:ext cx="4643005" cy="6324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cxnSp>
        <p:nvCxnSpPr>
          <p:cNvPr id="7" name="Straight Arrow Connector 6"/>
          <p:cNvCxnSpPr/>
          <p:nvPr/>
        </p:nvCxnSpPr>
        <p:spPr>
          <a:xfrm rot="10800000">
            <a:off x="1905000" y="2057400"/>
            <a:ext cx="2895600" cy="2590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statue of liberty এর চিত্র ফলাফ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2971800" cy="3352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80" name="AutoShape 4" descr="statue of liberty in chain এর চিত্র ফলাফ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2" name="AutoShape 6" descr="statue of liberty in chain এর চিত্র ফলাফ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4" name="AutoShape 8" descr="data:image/jpeg;base64,/9j/4AAQSkZJRgABAQAAAQABAAD/2wCEAAkGBxQSEhUUExQWFhUXGBcYGBgYFxoYHRwcHBgdGBocGhcYHCggHBwlHBcXITEhJSkrLi4uGB8zODMsNygtLisBCgoKDg0OGhAQGywkHyQsLCwsLCwsLCwsLCwsLCwsLCwsLCwsLCwsLCwsLCwsLCwsLCwsLCwsLCwsLCwsLCwsLP/AABEIAKoBKAMBIgACEQEDEQH/xAAcAAACAwEBAQEAAAAAAAAAAAADBAIFBgEABwj/xABBEAABAwIDBAkCAwYFAwUAAAABAAIRAyEEEjEFQVFhBhMiMnGBkaGxwfBC0eEUI1JicoIHFTOS8SSiskNTY3PC/8QAGQEAAwEBAQAAAAAAAAAAAAAAAAECAwQF/8QAIREAAgIDAAIDAQEAAAAAAAAAAAECERIhMQNBEyJRcWH/2gAMAwEAAhEDEQA/AKrb20/2is4juNsAqivU9kTLEhWPRfo67HVn7qVMAvdz3NHM/Cps8/cpDuxujTGspYrFOJz9qlRYJLgNHPP4W70TpB0ofUmnTinTEiG6+btSpdKcS6jUDGiC1gZb8LYsAN1ll2cVUUusqUsVSPFxJ+qRqulxjTRM135QTvSbVMnZmiLl0LpvZSLdAkhg6+gSrxNuKYxztAuUGiZ4JPbKWkdo4cC50GgQ6jC51/RMBpJ4Dgp5IV4isE2mGjS6AZmTb7/JHqldweHzul3cGvPkEmt0gRW1gXGGgnwCtMlgNLKxq1GjQAAcAlqrAQrXjSE5WKMDWaC/EpzBODgc3kmtlbKc8Gpkc5rbCGkjmT4KTwritEti9Z0wAbbz9B+a5I0Fgo1qO9EwmAEZnb9By4o22Ii8T+avNlVeswr6Zv1ZMeDr+kh3qqerhkTYWL6muM/+m+abvB1p8jBUS0VFle9uV58SmmXCltbDlrnTqCg0TvSYMmWweAI/5S7wJKfAkFIuCGI7h0N4h45ouHbJQ8WbghNcGixrjunkkMOIqEcQ78/onnXptP3xSrrVGniR+X1VsSC7Ub2wlm6jxTe1O83yPslY7YQMs8TRJez+drgPvzVI9a3F04GDPOD5wspUbBI4EhTZbQhVbqmR9EGsNVOgbIQMHU0XlJw3LyYy5xD9GtuSYHivpez8J+x4NjnOy0W3OWzq1UjtO5NGg8FiOjewKmIePwg/jduG+Bv+FZdMtsnEVRTYf3VIBjBxi0n73LGrCH1VlJjsU6tVfVdq9xceU7vLRLzCmgV2zZU2ZN2xLFPnwXmtgIuWBdRSooixq4XXQ6pJ5BSbStA9eCN+gF8pe4x/xzT1OgGhEp0w0WQsVWgblVKK2Ddga1W8BFwuGe8w0OceAEr2xsIa1WmzTrHsZPDM4Nn3W+6YYv8AZ3fs2GHVsp2sLnmTqTzKhW2UoqjN7J6NnrGnFyykLua0jO7g3g2eO5aHavSTCsHV0qFINAgNDQfUxcrFY6rVd3nlwUaNGVWOys0loPVYHEvZ2WuOkbxrZObC2FUxddtKnYmS525rd7neHDjCjh8MAOPLn4L6bsnCHZ2EIaB19UZqjiQMtrME6kT6kpyl6J8ayYLpBtangqDcPQDQ1gLQRqRrJPEm58V8wr1S5xdvKc2piHVXku3WhVhMSTuVpYoPJPJk3dohvHXw3p1750IgQrXofWo021nVWB1RzRlzQQ1syYB36e6rMQWuc4taACdFUTNqkALuKXa3NUHBtz9Pvki1HRKls+n2MxElxny3ffNR2RI5jznaH7yMrvED6iPdU2HO7grag4DM0izo8nag/I81W1GZah5iVL6UNU9/gkKycoOSuKF/FJgTwGqHj2Q4hFwA7V1LaLe0VaWg9hMKZo+B/RL4kdkHgibLM0njh+i47Qg+SrqD2F2gJDHckt+NvNMkzQYeBI9ClqQ7TPFAzRYxxGHwp1yuB9HFv0Wd2gzLUqDg9w/7itLiG5tmtcNW1Hg/7w76qg2xeq88Tm9QD9VmjWRUvF/IqGFduRjBlLULO9VSJ9BSvLzl5MD7ftSiMNgnuY0Znhjc4OjSRLRwsdy+Z1h2neJv5rTdLts5g6k0xTYKYaNLRP5DwCyMPfGRjnN0kAxPisIOkHldvRx70N74RK+Ce12V/ZPDePHgUriGXysknitVEyoFiKw367hr7LjP5rct8cSiMwpbLjr/ABHf4D6qeEwxd232HBOiiNHDyeWqYqMyjkpPrAdlqUxFa3FJuhdOV8RCSZTNQzuUjTJu70ROtJsIA5X+Fm9vZa1wawuJFGrSeDGR7Hf7XA/Razpb2q7njR1x5rL7D6NVcY8tpiwjM9xhrZ0nfeDbkt/tronVo0qWV4rkMAcRY2/lJkiISUvsU08dGKFKV4MuGtEkkADiSYA9Si4qrkMEEHgQR8rmw8WBjMMXDsitTJn+oK2zNK2bDH7Jo7MLHPcatcQ7+Vrv5RyO8rM7d2/UrElsgc7lWvTHFGriHE8Vn+rhUoqinOtIraTiHTJM6rQYPou97G1q56qge0Ce8/f2W8OZ91TYmgA0wNyvK2PqVKNOm50tYIb4bh5J1eicl1gdpbQo0wRQZyzG5PiVVYLFm+ffpCbNIITcI0GwT4KUrJYLZzsVW6prgwQXPc7QNFzpvOgCltDBXIpvJaN/d9gV3A1MrnxYn4jRFLkkvYrKuhWc05XS4fHmihwfI/EAY5hFxDxqqPFV3B4c3UXWcpUVFWWWFcUR9GTKvNk9HnYqkK1Fze1q0yCDoQmKvQvGNzfuw7KMxLXNj3IVKUSsJdoocLTh08Ao49tpTLGFuZrgWu4EQgsMzTdYhapaIFdk2NQcp+/VTqi5C5gG5arp/gd8gruI7yXEDJ0BNEjg4/AKDhBNVnn7ApnZzZZVA3AO+R+SjsTDmpiGMbqc0ehU+il00mzW5tnVG/8Ayu9C1iyOIN769n2EfRbPowJwlduvbBHp+bViqo1PFTHrNJcQs8XSru8U3VbIlJ1u8qJQd+i8uE9leTBH0HDVg3Wm11xJNyYsO9wC9tLFPfAp5qekmAZ8DNhyEIhYNQoyfBcqNWiids6teBM79JQzgq7dKY8iFo2tJ1RWOAHFVnIn40ZJ+ExP/tO9AfqhHZOJcP8ASeeVgtuHldOJA/FPgllIPjRiDsLEb6Zb4xHyuVdh1W3cxxHK4/7VtXYhzrDTghsoumQY5bv0Rkx4Iwxw4GrfUfmpgBbkVAIFQC/ESPUrtahhSLsYTyH5Kvk/wh+MS6E4vqqGJgw4vpDWLQ9OM21VaNQ6+8DTxCLg67KWHd1dICnUeD22y10CJE8NLKprvpOPccy+rDb/AGu/NEXewba0W1XbTag7dIEc4PsQlaDdnvINSiW7+yXN08DCSFNsdmr5PaW+7ZCD1RvYEciD8LRJMhzY/tihTqvNWlVaQ4zlcYProfZZ/EVYMZUzkGi4AnpENplTiHFwIsExgq5a0NJBgQmw0e666OA9E00Jv0DdVCBWq8Eao8D/AITuG2bYPrHq2agfjP8AbuHMpNoIqylokyTBvyRybXJRsXVpkxTzHxgj1CQrvI1EeJTBrZZ4HYT67DUkNpzlDjvI1DRviyqsdgMpIaQ6OUDyur1u0CaFGm2QGsv4klxPq5UG0cW2mBO9RJUrZafpGh/wy2yaGK6l8ZKpAE6B/wCH109F9h6Wvy0hfIDAJF3eDQNTyC/M3+YdoObIIIIPMXC/QGxdsDG4KniiO2IpuncQztkcJJ18FjF7OzxXVM+f9LdoWy5Ru1uZ5nd4D3VK5gqjM3vAX+96sOktZolrADnc4l3pYKka4tMhdcdHL5HsIH5ajXceyfMR8qWNGhQsU6W5hqL+YurDH4V2Rr9WuAcCOBQ2Qe6PR/1DeNFxHkQU/wD4d0ZxpP8ADSrEeMAf/pVWyJFZt+8HM/3NLfqFPo7inUsbRLZu4SOLT3gfKfRZNaZpF7Rf9EZ6moP5x6QSsfimQXN4Ej3W12NRLRWG4VC30eWn2WO2m2Kj5tdOPWVLiEQ6EnjWw48NQmqotPBDrjM2eHwr9ELpCmZavIdB9l5IZ9IDgIHkitUH1mjhKEcQSbD2XKbB+rPlxXW1ABr6Jchx1Prf2Cm2nGpn2+EAedV4+6mKkjdC4GNHAEqc8kWB0VCP1/RQNUxqfKyi50qTWpCINZm10Xf2EDuXG9pMeh3JhlPiixCKA5Q2qMjcO9geGzla4EOEawRrH5IVfDUXN7r6Zk2s74vvRa1Nrxldffbd5hCZVdT0HWDibO/VUhtJin+SmAW1W+DpYfRyF/klcAlrQ8cWuB+quW1C8SHDm3ePJRyTILQVSkZOCM3VpuZ32ub4hLmqOK19BrctuGmY/EpLFYCi/vNueE/RV8hHxmblv37/AEUqTTUdlYCXH7kk2A5lX9Do5QfJOZjWiXOzusPCdTuCp8btGnTaaVBpy7yTLnc3H75K4uxYfocOpYZuYkPqj8X4Wng0b3c/beqavjn1ibkNOvE+aVoYWpXfAaXO3NGg/JP18AafYeIJGhtblxRklobdLQozFtBytBPMC3qmcJhWVqkVKvVCLOcC7yAGiCKUWhEqV2sFyG+JQ1ozT2OMoUm2z1HxaQA0HneSkdobPpOgwRHF0/RK1NssFm5neAt6pej1mIqNYAQJGaLnwEfiKhys0Sf8D7M2I2s8m7aTL1H/AA1v8x9tSvpnRvHH9lxEDJRZkFIR2Zh2g37pO9WuwehMMpmqwNaBLKWrafN5J7b95Jn2WQ6Z7cip1FCQxp7Tjq91xbcGjcojFuSOhXBWyj2y4FwDdxdPxfmbnzSJC9Sbv4rpgLqo5ZO2CIP5q02fis1A0nd5khv9JMj0MqsZqnsPsp5dmcRSbE5nWMT+FupSkhx/AAsQd7TPoVabLoj9rpncesg/2u/RQJptMUxJ/jf9G6D3T+BovL6NUAkU+sznhaB8hQ+FR6X+yaGanVdHeBf5kBx9yvme0nk1J+53r63sQN/ZZBvFUG9uzO7fYBfJNqt7fmSlH2az4gdISChMtIOhlcZUyzwKk0gqzIRc2CfFcR3t1XkFH0BjBFgunkncds+pRNx2TvScg+K5jV6JUmk62UgF5tkWhBJkwACf0SoFs4KfKUXLxVLU2qwEh1X0keyh/nOHGryfIp0Vj/pfOocLoOeOSoqnSOmLU2Pc4mBuubBXGxm13h5xDMl+wPxRwP6pMlpehgHmvOd9lENKOa6HcvZKxHqdIk3R6dLeVCXKOUnmgCVegw3IvxFihUqz2fzt4b/Xf4FG6pefWa0QXIHYN9cFuVpynWDYo2EwL337rd73dlvrv8kOGvcwuZLQ5pPMAifZNY3pbTc8h1AdkkATIEW0hOKsluKKzpPiKQpspUKmcOd+8OgJboBxAmfNZTFlrJ0W9/aNnVbPp5TrIBF+RbHwq/H9GNnVA54rVGNaJcc8x5Ob7Le6jRlg5O7M10dNYk5XtZTHbquMgNbzIueAG8pbpFtgYl/YaG022ECC6LZnHj8IW1Nps6sYfDgtoNMku71R38b45aDQKiq1o33KWluit1Ro9mdFquIpdZSxIaZI6txMwOYk+yqHbJLXkPOYgwTOb0KUw9bJJaSDxmCfRXWwsGatJ7jmFwGutBO8XuTpop0ug060V9Zt8jB/UeHIc1b7Cwx66lSaS0ve1kt17Rykz4Eo+J6ODDMD6lcF5MhkHMZ1JvYD3W92LicBQwVGq93bN4YJqOfMEQL62GitVVjjBt0braeJY1rmueYa0ksFhAH4nRovhW16zqld9QtsSSIblGWSRA+q+gY7a+OqsJe5mFpOHdqAPqkbpaLNnmsfidqUqZJazr3iO3V7UnfDNAFXiTWy/NK9FTh8JUq2psc7wBj10TX+SBh/f1mU41a053+gt7oON21XqwHPIGgazstA8GpKkwm61xbOf6otqeNo0/8AQpkuBtUqw4+OUdkeiUq1C45nkuJm51vdCECw9VIBDSQrsIwxpqtB0ZxBNLFUtXPphzeWV1/keiz7SmcBi+oqtqHu6O/pNj7fCxmvY4umaXodXzh1ImchfUvwexzXTymD5rC9IqeWqRzK1eDeMNjmunsVJaeGV9p8Jgqj6Z0Q3GPZuEhOPTRu4/wzDzryheBIuFMiC4EXCiyiTfRWkTZAvB1C8iQF5GIWfW8JtVzRleOsYfwnUeBUK+x2VgX4Y/2mxHKN6VotmZ4fT9Ch03uADmEtgwD4Li4ddp9FsjmyHt03pvZfVvLjMkaNBg6c9fAK2wu0WVC0Vhc/iA18U3jujbXNzMOYG/Z1CExqCPnvSXYder2wwZjYQWgERxLtR9Vi303AQW3Fjcfmvo+3tj1q7W03PyhrpuC52kR4Knw/QkSesq25D6KkjOfdGLb2dLG15OuosFoMN0oxYAaO3zc2Pcq3PRUN7r2f7SD5rzdgP/iYB5/EK/jT6Z5yPYfpLVHfY13hYrTvc0DMTFpjhN1UYHYzWHMTmcNJsBzhWeXjfwRKMfQ037IDGttlaXcDoF6piXjgFKLdkGwnLZNbBodbVOYSGU6lWDvyCwI4ZiJSQ+ldXrQJqPDRE9oxbkN6rTt/Ct/E53g0/VY7addz6jn1CS4k3P3ok6dQuIDQSTYACfYKmq6Sbt/S+mO7TcfEgD6qnr7ac5xc1jWk/wB3yk8NsHEvj925v9XZ+Vb4Lom8nt1GjkLpJxWyWCwXW4io2mHFznGANBx3WgASTwCl0irNDeoomabD2nD/ANR+93gNAOHMqGHq9S6oaL3HM0szEAHLaYjQGPRUuOxYnK0yt71ZC7oXbVGhMCdUPGGnm7BBHjKjlDhBBJ3RZFo7OI7waPf2WDtmmkCp2INnctR4EK+odJ6ps1rGlvZECzeYbpKRfgzTsWubzIIXGYVo0seO8+PFNeOxZjTg4nM4kuOpJ1Wq6KbWo4cRl/fOPfcJaBuDYMtN9VkWh43tPCRHwjGo4asJ8CD+S3cdUQpNOzX7V2XiKrnPdVaQToTljldUGJwjmd9pHPd66JTDYmoXDKXgnjI9zZWmH2hiQYBzbjMOHzdC+o2lLZXZNF11QFNY7FXvhwOJILSfJhACQOJBNmwOGqvKyHGgzfJTA+5S+cHd8ojaYKQhgH7leeA4XKBljUEeIP1U8Nh3Vntp02lz3GAB7k8ANSVEhpMap44VKGU3fThn9sy0+WnojdImir1eILgCWBrwbHO3sn1EHzVt0X6Nmli2Cplc0hwfEkd2QLjiAn+mWy2OpPDWADMLjTMDYz6hZZYs1xbVnzqo9usCd51lCY/NJjep0xDzIgiUFz404LZTZFEHMJXlNwXlVoD6bRPDw9l59HLSbxJn1/4C7Qu6PP2KJVpdlpjl8rhZ1INg6Q7M8CisxNSkx1RjjDT3Ztw08ZUMKIaDy+qM/C/9PXdvOXL/AE5pd7nVSaIt8DjaWJYc4DHEwHDX21lU22djPpSRds2I++CFhQIbFhB+/lW+ztoPpy1/aaYEa/e4JptC1Lpj9DCjUd6rV7V2MyqDUoXnvM3jd5rNlmUxEHmtU7MpRo4HQ28knii1XZKRrEjI2M5vYGwMAbyIjxKFUpmdVSdN8blLcNnaabDmGWDmJGpA36iCkTdBKnS5g/02EnnorDo30vc3Es60NZTeTTIAAs8QCTvAOVYT9pgdlrj/ANv6rXdAtmNFKpi69N1Y0g7q6bRNw3MHH0ME2EcYVNpCTbZT7T6LYh1V+WmcuZ1yQ0RmPEqu/wAqNC1WGuBmxHlodVDbXSWviKrqj3kZiYaDAA3ADgAqp1eeZVqauxSj6N/0d2/1jXseQSwA5idW6X5jimK/SqhTmJeeVh6lfNqbX6hpTFOi4ntCf7o+iywTdg6LHHY9ry4sbkad0zHmqh7mjSFaNaIgMY3mZefIvJHsuNwbZJIBJ+9FslJrhFpFUyXWaFdbMrtpOBrNNRoG4xfnOoRG0wvBw01TwE536NVR27QqiM0A/wAQt66JitsahUAIa3xYY+LLEtowTFgd2qLBaDDiJsQDE+iWD9FZL2PbTw9Jj8tJxIGpJBE8AUp1g4oLaIRBTWqszdHev4ArRbE2nVqNcx2WWizsoJ4XJ+VnmsJIAEk2AWs2TguoZlJ7bjf8lE6NPH08cC097tOOgN1HEbLpAH92wka9keOqce2N10wG5ruH0WZsZ87HpObPcP8AKT8GyJ0do0qGKpOrOJa1wOgg8J8/hWeMY1l9RoPHX6KpxtAuF/J3BPfoSS9o0PSro6+pioEjDNaDnEGZNmtHHmfFD/w7oUv2rGPDSOqpFrG62c7KTe5MNF+ZSGF229rOqqkkAABwvoZH3zS+xdo/s+MfXMhlVj2vgW7VxEfzNCmm0PKKlZdYii6hWNametpkXbvaTvCS2rtl1Wk9jdCQdL23ckrU20M1nHKSSRy5eyVxu0WuJLR58VXxEy8i4jjtltfgX4lwIeHw0fxt0dbcQSPVUb8KW2e0tPAiFc0NvOYMoHZJuDcB3GEvtTbzsRAqkSBDbRA5KvGmnTMpKNaKnrGAhu+JC4p1qAdru0PBeW5no+g0jr4JhplgB3fqhsZY+EBTw1M5TvheezsQag8dWB/KfmUVoJw1Sd0ceNoSbHdieTvonaD4w1Uf0/8AkfopLTFsKeyOUe//ACrOoIBnja26VX4UWHMJurWk+6ZKYbB4g03dkxG8fULtejRxIIqDI8xDgN/GyBQMnkY+EGu3tNbpmJuLQALpF3oqtr7IqUHdq7T3Xi4KW2dhWYioKTyGkg5S4akXi+8rVYfEQOrf2maQbkcwdxRMf0cpupB9IZmm4aO9MbjxVKVi+NNmJxeyaOHqjrGZYBIJHYcY0JNgBvlZiptuvSLmh2VpMgEWjlyW/p7W6trqeK7bYIa4wXNMWDuN4uvmNfH1XWfSp+dJoPkStFvTQpfTmhfaOJ60y4NzcQIPtqpYAtc7IBJixiDzkT7oVPAOce6J8Z9gj08E5pkPDSODYVRg1wwlJPpaHY9WJyH4+VH/ACqr/CPNwVpsHO5smo5xBghxt/bwsrOrSAJLb8RH1TyYKCMjXwlVhuzzuR7LjabzpPgGrW0WnenKFUAE/Nk8xYGXwmwqlQyW5Rxf9ArzDbCos73aPPT0Cb66RLuyN0qL3TF9VLk2UoJE34SgRBpN5WAPslz0eou0zNPI/mnHe6IGczroEk2Xiilq9FhqyoeWZv5JGpsKqDYsPmR9FrjTINhcpPGktuRrw+qpTkT8SKvZWB6o5nw5+6NArI1QL7/vRDbRdfMIG4/ouCgd6TbZaikhn9sHBcfi7cOKj+yENcQMzoOUcTHBZraImIH70SXB8A8oa+AYHBF7BrVmobiG73Ng8XD6r1WkB3SHAi4mfRYGptGrGUwIP8DfmEo7bFQPDutOZpkDW+7siye0TaNxiaYbeOzz+9EI12EWIE89VDBbdZWpjrBkqjdHZcfEaea7WNJpDg5gI1aY9k6C0BxGz81xDecR8WKWq7PqfhLXDxg+6s6uKFS+YesKDgwCc7RxuE02TKKZQYhjmntMc28m1vUKBe07wVe0MbSE5qoLeFyfNCxTsG4ycxP8rY81aZm4L9KQkAaxK8j4ijQn92ak31DYXlZD0fSIiUOl3HwSJkW8D+am182jj9+iHTf2SuA6vYHCD93G8Nd8hN03AU6g4/RKUmkBw17J+QmKd6buYOnipLRLDd2eX6IlN4c5p5kFDD7xuy/F0TDQIHP5KsgnRBDhynTwXagL3gC2gPIXkzwH0UX2IUcS0mYOvkkOyGLrSXH8OgHmVqdh1SaTHsmWy0g7uN/qssaUNLeC2HROnNCdx08pBKUUaeN/YDtHDYbEz1gDajReRB/XTVfO9p16LahYXtLRpIm3mvofS7A5qbnNsY18l8Mq0jJkzcrSCsXmlRsMNiKDB2Cwf0wFN4p1O8Gu5kAlYSpT8l5oI3rXA58zd06VNrcrAGjkpxe0QsNTrPGjz6ozNp1W6OPylgGaNm+lPdN+fyoso5XzUIiOzAWWbtqtGvsjs6SVd4BRgx5I0dWCABefT13LtTCuaARA5SPlUDOkrt9MKZ6QtcLsM8j+aMWUpotAwkyDBCt6Ti0DMLkiSsxS27RGrak8iF09KqTdGPPiQli/wpTRqxWzGG8vE+AhMHZboL3RPjHvuWKZ07yHsUh5n8kti/8AEDEPtDQ3hf3uih5RL/H4nthrRMnXd6r2MpOGUl0NiNfVYStt6u4znI8LJWvj6j+88nxKpEOZvHbWYzRzbc0ljNusfY9oc2z8hYp1UnevZzxKqkTmy4xOGwrjLmRzaIv8Ku6tjT2QPRBLSdxXSw8E1S4iG2+sZFYHcVzTd7oIafsrrGlVbIDNeN6i+vyUMnGVJ0cCi2Bxryuio471H+1eL40A9UrAmGE/iXkJjyYOg3czvC8mqEz6rQp9oudo1sDm5x/Rcpuu5oGlydb/AGEfBCX05/iPwoYE9p3MulcR0o5g33PHtQjUh+7kaFoP35yltmd539JTuDP/AE58PopKQCjBIn+EkBMwA4ADSAuEdsf/AF/RSb31YjtcXChiPiUTF95vio1dXeDkMTB9ZP3xWw6MVxkyCwAssce6fvgtJ0U1HgUl0vx9LvalPM0jwX592rarVj+N0f7l+hcdofBfnjaf+rU/rd8la+MXnEK1NxI4WnTgjCASBpZCPcC676LY5ThKlCEzVMVUwZ4HQITnWspt0Hmg0u6fNABc29SpiY8UIfT6o1PvN8T8KkgBNGvmh1GghFZv/uUKvcRWgsrs/JeK4pFYmgShSB14H6IuUCQQAoUe6fvghbx5/VXwkP1oub25fooHEcJKG7uuXan5ICkGFV38PqoOxv8AKPvyXWuN/D6rm8+J/wDFPYqRFmMLtwHqiiXaO9vUXS1c6eC5RPaH3uKm97HX4NPoOJsfvyUC6NXEeaXe88Tu3qFTu+X1Q2CQWq8agz72Q2kbtZUT+XwpHTzPypKoNh5zAHiuqGH7/n9F5aw4ZT6f/9k="/>
          <p:cNvSpPr>
            <a:spLocks noChangeAspect="1" noChangeArrowheads="1"/>
          </p:cNvSpPr>
          <p:nvPr/>
        </p:nvSpPr>
        <p:spPr bwMode="auto">
          <a:xfrm>
            <a:off x="155575" y="-1195388"/>
            <a:ext cx="4333875" cy="2495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6" name="AutoShape 10" descr="statue of liberty in chain এর চিত্র ফলাফ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88" name="Picture 12" descr="statue of liberty in chain এর চিত্র ফলাফ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0"/>
            <a:ext cx="6172200" cy="304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statue of liberty এর চিত্র ফলাফ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52800"/>
            <a:ext cx="3962400" cy="35051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https://encrypted-tbn1.gstatic.com/images?q=tbn:ANd9GcSC9t7uYFjfZ8u-HBL7yQX_3Tp2taBlKbnW-iK7KC1q_a9TChO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3048000"/>
            <a:ext cx="5181600" cy="381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8" name="Picture 6" descr="statue of liberty এর চিত্র ফলাফল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09800" y="2286000"/>
            <a:ext cx="2743200" cy="175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Oval 11"/>
          <p:cNvSpPr/>
          <p:nvPr/>
        </p:nvSpPr>
        <p:spPr>
          <a:xfrm>
            <a:off x="1676400" y="1143000"/>
            <a:ext cx="5638800" cy="5181600"/>
          </a:xfrm>
          <a:prstGeom prst="ellipse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en-US" sz="3200" b="1" dirty="0" smtClean="0"/>
              <a:t>It took 4  months to put the statue together.</a:t>
            </a:r>
          </a:p>
          <a:p>
            <a:pPr algn="ctr">
              <a:buFont typeface="Arial" pitchFamily="34" charset="0"/>
              <a:buChar char="•"/>
            </a:pPr>
            <a:endParaRPr lang="en-US" sz="3200" b="1" dirty="0" smtClean="0"/>
          </a:p>
          <a:p>
            <a:pPr algn="ctr">
              <a:buFont typeface="Arial" pitchFamily="34" charset="0"/>
              <a:buChar char="•"/>
            </a:pPr>
            <a:r>
              <a:rPr lang="en-US" sz="3200" b="1" dirty="0" err="1" smtClean="0"/>
              <a:t>Unevailing</a:t>
            </a:r>
            <a:r>
              <a:rPr lang="en-US" sz="3200" b="1" dirty="0" smtClean="0"/>
              <a:t> ceremony on October 28</a:t>
            </a:r>
            <a:r>
              <a:rPr lang="en-US" sz="3200" b="1" baseline="30000" dirty="0" smtClean="0"/>
              <a:t>th</a:t>
            </a:r>
            <a:r>
              <a:rPr lang="en-US" sz="3200" b="1" dirty="0" smtClean="0"/>
              <a:t>  1886</a:t>
            </a:r>
            <a:r>
              <a:rPr lang="en-US" sz="3200" b="1" baseline="30000" dirty="0" smtClean="0"/>
              <a:t> .</a:t>
            </a:r>
          </a:p>
          <a:p>
            <a:pPr algn="ctr"/>
            <a:endParaRPr lang="en-US" sz="3200" b="1" baseline="30000" dirty="0" smtClean="0"/>
          </a:p>
          <a:p>
            <a:pPr algn="ctr"/>
            <a:r>
              <a:rPr lang="en-US" sz="3200" b="1" baseline="30000" dirty="0" smtClean="0"/>
              <a:t>It</a:t>
            </a:r>
            <a:r>
              <a:rPr lang="en-US" sz="3200" b="1" dirty="0" smtClean="0"/>
              <a:t> was centennial gift after ten years.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3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statue of liberty এর চিত্র ফলাফ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229600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study.com/cimages/multimages/16/statue_liber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228600"/>
            <a:ext cx="4114800" cy="6248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81000" y="228600"/>
            <a:ext cx="4191000" cy="62478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000" dirty="0" smtClean="0">
                <a:solidFill>
                  <a:srgbClr val="FFFF00"/>
                </a:solidFill>
              </a:rPr>
              <a:t>The statue was made up of copper.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    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>
                <a:solidFill>
                  <a:srgbClr val="FF0000"/>
                </a:solidFill>
              </a:rPr>
              <a:t>It took 4 months to put the statue on the pedestal.</a:t>
            </a:r>
          </a:p>
          <a:p>
            <a:endParaRPr lang="en-US" sz="4000" dirty="0" smtClean="0"/>
          </a:p>
          <a:p>
            <a:pPr>
              <a:buFont typeface="Arial" pitchFamily="34" charset="0"/>
              <a:buChar char="•"/>
            </a:pPr>
            <a:r>
              <a:rPr lang="en-US" sz="4000" dirty="0" smtClean="0"/>
              <a:t>Its unveiling ceremony was in October 28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 1886.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atue of liberty এর চিত্র ফলাফ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4795405" cy="670560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cxnSp>
        <p:nvCxnSpPr>
          <p:cNvPr id="4" name="Straight Arrow Connector 3"/>
          <p:cNvCxnSpPr/>
          <p:nvPr/>
        </p:nvCxnSpPr>
        <p:spPr>
          <a:xfrm rot="10800000">
            <a:off x="2057400" y="2133600"/>
            <a:ext cx="3581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38800" y="685800"/>
            <a:ext cx="2895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Enlighte-ning</a:t>
            </a:r>
            <a:r>
              <a:rPr lang="en-US" sz="4400" dirty="0" smtClean="0"/>
              <a:t>  the world with her </a:t>
            </a:r>
            <a:r>
              <a:rPr lang="en-US" sz="4400" dirty="0" err="1" smtClean="0"/>
              <a:t>torch,free</a:t>
            </a:r>
            <a:r>
              <a:rPr lang="en-US" sz="4400" dirty="0" smtClean="0"/>
              <a:t> from oppression </a:t>
            </a:r>
            <a:r>
              <a:rPr lang="en-US" sz="4400" smtClean="0"/>
              <a:t>and slavery.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theopenscroll.com/images/symbols/statueOfLibertyTabl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5791200" cy="6248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6096000" y="1295400"/>
            <a:ext cx="2514600" cy="31700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Symbolizes education that can </a:t>
            </a:r>
            <a:r>
              <a:rPr lang="en-US" sz="4000" dirty="0" err="1" smtClean="0"/>
              <a:t>enlight</a:t>
            </a:r>
            <a:r>
              <a:rPr lang="en-US" sz="4000" dirty="0" smtClean="0"/>
              <a:t> a nation.</a:t>
            </a:r>
            <a:endParaRPr lang="en-US" sz="4000" dirty="0"/>
          </a:p>
        </p:txBody>
      </p:sp>
      <p:cxnSp>
        <p:nvCxnSpPr>
          <p:cNvPr id="5" name="Straight Arrow Connector 4"/>
          <p:cNvCxnSpPr/>
          <p:nvPr/>
        </p:nvCxnSpPr>
        <p:spPr>
          <a:xfrm rot="10800000" flipV="1">
            <a:off x="4038600" y="2286000"/>
            <a:ext cx="19050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ins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228600"/>
            <a:ext cx="4648200" cy="6477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304800"/>
            <a:ext cx="3657600" cy="378565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The broken chain symbolizes free forward movement.</a:t>
            </a:r>
            <a:endParaRPr lang="en-US" sz="48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733800" y="4649788"/>
            <a:ext cx="2286000" cy="746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743200" y="4343400"/>
            <a:ext cx="5791200" cy="1295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85800" y="4267200"/>
            <a:ext cx="32256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Broken chain</a:t>
            </a:r>
            <a:endParaRPr lang="en-US" sz="4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524000" y="5257800"/>
            <a:ext cx="1489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robe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atue of liberty in chain এর চিত্র ফলাফ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27286"/>
            <a:ext cx="6858000" cy="66307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Oval 5"/>
          <p:cNvSpPr/>
          <p:nvPr/>
        </p:nvSpPr>
        <p:spPr>
          <a:xfrm>
            <a:off x="1295400" y="304800"/>
            <a:ext cx="6553200" cy="64008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u="sng" dirty="0" smtClean="0"/>
              <a:t>Group work</a:t>
            </a:r>
            <a:endParaRPr lang="en-US" sz="8800" b="1" u="sng" dirty="0"/>
          </a:p>
        </p:txBody>
      </p:sp>
      <p:sp>
        <p:nvSpPr>
          <p:cNvPr id="5" name="Oval 4"/>
          <p:cNvSpPr/>
          <p:nvPr/>
        </p:nvSpPr>
        <p:spPr>
          <a:xfrm>
            <a:off x="1371600" y="457200"/>
            <a:ext cx="6324600" cy="6096000"/>
          </a:xfrm>
          <a:prstGeom prst="ellips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 Do you like this idea  of presenting the statue to the USA by </a:t>
            </a:r>
            <a:r>
              <a:rPr lang="en-US" sz="4400" b="1" dirty="0" err="1" smtClean="0"/>
              <a:t>Franch</a:t>
            </a:r>
            <a:r>
              <a:rPr lang="en-US" sz="4400" b="1" dirty="0" smtClean="0"/>
              <a:t>? why ? 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tatue of liberty এর চিত্র ফলাফ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779" cy="6858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685800" y="2514600"/>
            <a:ext cx="35302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u="sng" dirty="0" smtClean="0">
                <a:solidFill>
                  <a:schemeClr val="accent6">
                    <a:lumMod val="50000"/>
                  </a:schemeClr>
                </a:solidFill>
              </a:rPr>
              <a:t>Evaluation</a:t>
            </a:r>
            <a:endParaRPr lang="en-US" sz="6000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atue of liberty in chain এর চিত্র ফলাফ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"/>
            <a:ext cx="8763000" cy="63246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371600" y="4648200"/>
            <a:ext cx="5410200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How was she transported?</a:t>
            </a:r>
            <a:endParaRPr lang="en-US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609600" y="1981200"/>
            <a:ext cx="8077200" cy="1219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/>
              <a:t>How has new technology made it possible for people to see the statue from anywhere?</a:t>
            </a:r>
            <a:endParaRPr lang="en-US" sz="3200" b="1" i="1" dirty="0"/>
          </a:p>
        </p:txBody>
      </p:sp>
      <p:sp>
        <p:nvSpPr>
          <p:cNvPr id="6" name="Rectangle 5"/>
          <p:cNvSpPr/>
          <p:nvPr/>
        </p:nvSpPr>
        <p:spPr>
          <a:xfrm>
            <a:off x="457200" y="381000"/>
            <a:ext cx="45720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What do you mean by “enlightening the world?”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4038600"/>
            <a:ext cx="5769143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 smtClean="0"/>
              <a:t>What does the statue represent?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3352800"/>
            <a:ext cx="6978577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 smtClean="0"/>
              <a:t>On what occasion the statue was given?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828800" y="5791200"/>
            <a:ext cx="653954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 smtClean="0"/>
              <a:t>When did it reach to her destination?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181600" y="457200"/>
            <a:ext cx="365760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What does the broken chain mean?</a:t>
            </a:r>
            <a:endParaRPr lang="en-US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477000" y="4038600"/>
            <a:ext cx="2438400" cy="156966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What is inscribed in the book?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u="sng" dirty="0" smtClean="0">
                <a:solidFill>
                  <a:srgbClr val="00B0F0"/>
                </a:solidFill>
              </a:rPr>
              <a:t>Let us see some pictures and try to say  the answer:</a:t>
            </a:r>
            <a:endParaRPr lang="en-US" sz="6600" b="1" u="sng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tatue of liberty এর চিত্র ফলাফ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610600" cy="6324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191000" y="304800"/>
            <a:ext cx="46365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u="sng" dirty="0" smtClean="0">
                <a:solidFill>
                  <a:schemeClr val="bg1"/>
                </a:solidFill>
              </a:rPr>
              <a:t>Home work</a:t>
            </a:r>
            <a:endParaRPr lang="en-US" sz="7200" b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5344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chemeClr val="accent6">
                    <a:lumMod val="50000"/>
                  </a:schemeClr>
                </a:solidFill>
              </a:rPr>
              <a:t>Write 15 sentences about the Statue of Liberty using these clues</a:t>
            </a:r>
            <a:r>
              <a:rPr lang="en-US" sz="2400" dirty="0" smtClean="0"/>
              <a:t>. 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Situated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Artist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Gift from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Reason for the gift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Presented on 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Occasion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The statue stands for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Framework made of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Pedestal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Torch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Web cams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Enlightening the world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statue of liberty in chain এর চিত্র ফলাফ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19600" cy="3733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628" name="Picture 4" descr="statue of liberty in chain এর চিত্র ফলাফ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0"/>
            <a:ext cx="5105400" cy="4191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630" name="Picture 6" descr="statue of liberty in chain এর চিত্র ফলাফ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667000"/>
            <a:ext cx="8534400" cy="4191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62000" y="2590800"/>
            <a:ext cx="653755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i="1" u="sng" dirty="0" smtClean="0">
                <a:solidFill>
                  <a:srgbClr val="002060"/>
                </a:solidFill>
              </a:rPr>
              <a:t>Thank you</a:t>
            </a:r>
            <a:endParaRPr lang="en-US" sz="11500" b="1" i="1" u="sng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382000" cy="634461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85800" y="304800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What do you see in the picture?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27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5-Point Star 2"/>
          <p:cNvSpPr/>
          <p:nvPr/>
        </p:nvSpPr>
        <p:spPr>
          <a:xfrm rot="20591787">
            <a:off x="3883428" y="828093"/>
            <a:ext cx="4800600" cy="4343400"/>
          </a:xfrm>
          <a:prstGeom prst="star5">
            <a:avLst>
              <a:gd name="adj" fmla="val 22190"/>
              <a:gd name="hf" fmla="val 105146"/>
              <a:gd name="vf" fmla="val 110557"/>
            </a:avLst>
          </a:prstGeom>
          <a:ln>
            <a:solidFill>
              <a:srgbClr val="FF000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blipFill>
                  <a:blip r:embed="rId3"/>
                  <a:tile tx="0" ty="0" sx="100000" sy="100000" flip="none" algn="tl"/>
                </a:blipFill>
              </a:rPr>
              <a:t>What can it be?</a:t>
            </a:r>
            <a:endParaRPr lang="en-US" sz="4800" b="1" dirty="0">
              <a:blipFill>
                <a:blip r:embed="rId3"/>
                <a:tile tx="0" ty="0" sx="100000" sy="100000" flip="none" algn="tl"/>
              </a:blip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1" y="304800"/>
            <a:ext cx="5105400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Arrow Connector 3"/>
          <p:cNvCxnSpPr/>
          <p:nvPr/>
        </p:nvCxnSpPr>
        <p:spPr>
          <a:xfrm rot="10800000">
            <a:off x="1295400" y="3048000"/>
            <a:ext cx="47244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19800" y="2819400"/>
            <a:ext cx="2870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What is  this ?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457200"/>
            <a:ext cx="4267200" cy="6025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219200" y="1524000"/>
            <a:ext cx="2057400" cy="255454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/>
              <a:t>What is written in the picture?</a:t>
            </a:r>
            <a:endParaRPr lang="en-US" sz="4000" b="1" dirty="0"/>
          </a:p>
        </p:txBody>
      </p:sp>
      <p:cxnSp>
        <p:nvCxnSpPr>
          <p:cNvPr id="5" name="Straight Arrow Connector 4"/>
          <p:cNvCxnSpPr>
            <a:stCxn id="3" idx="3"/>
          </p:cNvCxnSpPr>
          <p:nvPr/>
        </p:nvCxnSpPr>
        <p:spPr>
          <a:xfrm>
            <a:off x="3276600" y="2801273"/>
            <a:ext cx="2514600" cy="3991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atue of liberty এর চিত্র ফলাফ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4267199" cy="647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http://www.statuecruises.com/images/slider/closeu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28600"/>
            <a:ext cx="4419600" cy="647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encrypted-tbn2.gstatic.com/images?q=tbn:ANd9GcT0vTnwjKoyXAL91M11gm1xKC7Fgi26q1wlHt8edpr7GkC1QR-Iu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382000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581</Words>
  <Application>Microsoft Office PowerPoint</Application>
  <PresentationFormat>On-screen Show (4:3)</PresentationFormat>
  <Paragraphs>107</Paragraphs>
  <Slides>32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Garamond</vt:lpstr>
      <vt:lpstr>Office Theme</vt:lpstr>
      <vt:lpstr>Organic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e2i Presents</cp:lastModifiedBy>
  <cp:revision>72</cp:revision>
  <dcterms:created xsi:type="dcterms:W3CDTF">2015-08-28T12:55:31Z</dcterms:created>
  <dcterms:modified xsi:type="dcterms:W3CDTF">2020-02-26T14:24:31Z</dcterms:modified>
</cp:coreProperties>
</file>