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0" r:id="rId2"/>
    <p:sldId id="279" r:id="rId3"/>
    <p:sldId id="263" r:id="rId4"/>
    <p:sldId id="281" r:id="rId5"/>
    <p:sldId id="272" r:id="rId6"/>
    <p:sldId id="266" r:id="rId7"/>
    <p:sldId id="265" r:id="rId8"/>
    <p:sldId id="264" r:id="rId9"/>
    <p:sldId id="284" r:id="rId10"/>
    <p:sldId id="273" r:id="rId11"/>
    <p:sldId id="262" r:id="rId12"/>
    <p:sldId id="282" r:id="rId13"/>
    <p:sldId id="285" r:id="rId14"/>
    <p:sldId id="286" r:id="rId15"/>
    <p:sldId id="287" r:id="rId16"/>
    <p:sldId id="276" r:id="rId17"/>
    <p:sldId id="277" r:id="rId18"/>
    <p:sldId id="278" r:id="rId19"/>
    <p:sldId id="283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928" autoAdjust="0"/>
  </p:normalViewPr>
  <p:slideViewPr>
    <p:cSldViewPr>
      <p:cViewPr varScale="1">
        <p:scale>
          <a:sx n="74" d="100"/>
          <a:sy n="74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F52C4-2C99-452A-AC58-2C61128CF9B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F4B4E-3CD7-4F6E-B4EA-1B5794E712D9}">
      <dgm:prSet phldrT="[Text]"/>
      <dgm:spPr/>
      <dgm:t>
        <a:bodyPr/>
        <a:lstStyle/>
        <a:p>
          <a:r>
            <a:rPr lang="en-US" dirty="0" smtClean="0"/>
            <a:t>?????</a:t>
          </a:r>
          <a:endParaRPr lang="en-US" dirty="0"/>
        </a:p>
      </dgm:t>
    </dgm:pt>
    <dgm:pt modelId="{83D65945-8CE2-4772-85B5-920BCCFB709F}" type="parTrans" cxnId="{AA70B76B-60AD-41D8-ADD1-0C316668C840}">
      <dgm:prSet/>
      <dgm:spPr/>
      <dgm:t>
        <a:bodyPr/>
        <a:lstStyle/>
        <a:p>
          <a:endParaRPr lang="en-US"/>
        </a:p>
      </dgm:t>
    </dgm:pt>
    <dgm:pt modelId="{4CC1788E-EDBA-46C3-8E2B-67CCF0E969EC}" type="sibTrans" cxnId="{AA70B76B-60AD-41D8-ADD1-0C316668C840}">
      <dgm:prSet/>
      <dgm:spPr/>
      <dgm:t>
        <a:bodyPr/>
        <a:lstStyle/>
        <a:p>
          <a:endParaRPr lang="en-US"/>
        </a:p>
      </dgm:t>
    </dgm:pt>
    <dgm:pt modelId="{C9E1562A-EA33-4205-A908-1BFAFE13A46F}">
      <dgm:prSet phldrT="[Text]"/>
      <dgm:spPr/>
      <dgm:t>
        <a:bodyPr/>
        <a:lstStyle/>
        <a:p>
          <a:r>
            <a:rPr lang="en-US" dirty="0" smtClean="0"/>
            <a:t>???!!!</a:t>
          </a:r>
          <a:endParaRPr lang="en-US" dirty="0"/>
        </a:p>
      </dgm:t>
    </dgm:pt>
    <dgm:pt modelId="{C9D89961-C9E0-4755-B899-CE174C5267DF}" type="parTrans" cxnId="{B1FC352F-8B0E-4F74-BB0F-606E9F729FE0}">
      <dgm:prSet/>
      <dgm:spPr/>
      <dgm:t>
        <a:bodyPr/>
        <a:lstStyle/>
        <a:p>
          <a:endParaRPr lang="en-US"/>
        </a:p>
      </dgm:t>
    </dgm:pt>
    <dgm:pt modelId="{C0AB98A9-885F-4015-8AC1-C27F737A67B8}" type="sibTrans" cxnId="{B1FC352F-8B0E-4F74-BB0F-606E9F729FE0}">
      <dgm:prSet/>
      <dgm:spPr/>
      <dgm:t>
        <a:bodyPr/>
        <a:lstStyle/>
        <a:p>
          <a:endParaRPr lang="en-US"/>
        </a:p>
      </dgm:t>
    </dgm:pt>
    <dgm:pt modelId="{F90B53E7-0961-4D74-9492-5C717E6C8C81}">
      <dgm:prSet phldrT="[Text]"/>
      <dgm:spPr/>
      <dgm:t>
        <a:bodyPr/>
        <a:lstStyle/>
        <a:p>
          <a:r>
            <a:rPr lang="en-US" dirty="0" smtClean="0"/>
            <a:t>???!!!?</a:t>
          </a:r>
          <a:endParaRPr lang="en-US" dirty="0"/>
        </a:p>
      </dgm:t>
    </dgm:pt>
    <dgm:pt modelId="{C4032DF7-E31A-4BE4-9C7E-501C4E808531}" type="parTrans" cxnId="{C728FE7C-A4A3-4260-897D-0DF27D654E69}">
      <dgm:prSet/>
      <dgm:spPr/>
      <dgm:t>
        <a:bodyPr/>
        <a:lstStyle/>
        <a:p>
          <a:endParaRPr lang="en-US"/>
        </a:p>
      </dgm:t>
    </dgm:pt>
    <dgm:pt modelId="{2D59884E-167D-4D70-8B89-D6EF07AA86F9}" type="sibTrans" cxnId="{C728FE7C-A4A3-4260-897D-0DF27D654E69}">
      <dgm:prSet/>
      <dgm:spPr/>
      <dgm:t>
        <a:bodyPr/>
        <a:lstStyle/>
        <a:p>
          <a:endParaRPr lang="en-US"/>
        </a:p>
      </dgm:t>
    </dgm:pt>
    <dgm:pt modelId="{48C32F37-3816-4C60-A588-5D4D23A01D5E}">
      <dgm:prSet phldrT="[Text]"/>
      <dgm:spPr/>
      <dgm:t>
        <a:bodyPr/>
        <a:lstStyle/>
        <a:p>
          <a:r>
            <a:rPr lang="en-US" dirty="0" smtClean="0"/>
            <a:t>!’?!??</a:t>
          </a:r>
          <a:endParaRPr lang="en-US" dirty="0"/>
        </a:p>
      </dgm:t>
    </dgm:pt>
    <dgm:pt modelId="{C54B4DA4-0E4D-4AE9-A449-14BEA514E60C}" type="parTrans" cxnId="{475C37A4-4023-44FE-9362-CCF47457FF39}">
      <dgm:prSet/>
      <dgm:spPr/>
      <dgm:t>
        <a:bodyPr/>
        <a:lstStyle/>
        <a:p>
          <a:endParaRPr lang="en-US"/>
        </a:p>
      </dgm:t>
    </dgm:pt>
    <dgm:pt modelId="{C0A10BA0-FD74-4D90-B62B-962F86225BB8}" type="sibTrans" cxnId="{475C37A4-4023-44FE-9362-CCF47457FF39}">
      <dgm:prSet/>
      <dgm:spPr/>
      <dgm:t>
        <a:bodyPr/>
        <a:lstStyle/>
        <a:p>
          <a:endParaRPr lang="en-US"/>
        </a:p>
      </dgm:t>
    </dgm:pt>
    <dgm:pt modelId="{7B7FF154-6754-4ADD-A2C5-2E72162090AC}">
      <dgm:prSet phldrT="[Text]"/>
      <dgm:spPr/>
      <dgm:t>
        <a:bodyPr/>
        <a:lstStyle/>
        <a:p>
          <a:r>
            <a:rPr lang="en-US" dirty="0" smtClean="0"/>
            <a:t>!!!!!!!</a:t>
          </a:r>
          <a:endParaRPr lang="en-US" dirty="0"/>
        </a:p>
      </dgm:t>
    </dgm:pt>
    <dgm:pt modelId="{EDABE06E-5399-4FB1-BAF5-40B7C81A8AEE}" type="parTrans" cxnId="{299B3D21-ECB7-4D15-AFCB-C28FC8BB36EF}">
      <dgm:prSet/>
      <dgm:spPr/>
      <dgm:t>
        <a:bodyPr/>
        <a:lstStyle/>
        <a:p>
          <a:endParaRPr lang="en-US"/>
        </a:p>
      </dgm:t>
    </dgm:pt>
    <dgm:pt modelId="{CC3A16ED-7D21-4994-A000-5726094322E7}" type="sibTrans" cxnId="{299B3D21-ECB7-4D15-AFCB-C28FC8BB36EF}">
      <dgm:prSet/>
      <dgm:spPr/>
      <dgm:t>
        <a:bodyPr/>
        <a:lstStyle/>
        <a:p>
          <a:endParaRPr lang="en-US"/>
        </a:p>
      </dgm:t>
    </dgm:pt>
    <dgm:pt modelId="{58A8B2D1-5AFD-488F-9A9D-2ED7AB92BBBB}" type="pres">
      <dgm:prSet presAssocID="{8FCF52C4-2C99-452A-AC58-2C61128CF9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94182-9E6E-4A72-9D72-783786318DDD}" type="pres">
      <dgm:prSet presAssocID="{F7BF4B4E-3CD7-4F6E-B4EA-1B5794E712D9}" presName="dummy" presStyleCnt="0"/>
      <dgm:spPr/>
    </dgm:pt>
    <dgm:pt modelId="{3518534F-30D4-4DD5-9096-C05D997FAA52}" type="pres">
      <dgm:prSet presAssocID="{F7BF4B4E-3CD7-4F6E-B4EA-1B5794E71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985DD-B203-4993-BA20-064F46DDF8EA}" type="pres">
      <dgm:prSet presAssocID="{4CC1788E-EDBA-46C3-8E2B-67CCF0E969EC}" presName="sibTrans" presStyleLbl="node1" presStyleIdx="0" presStyleCnt="5" custLinFactNeighborX="-1386" custLinFactNeighborY="11"/>
      <dgm:spPr/>
      <dgm:t>
        <a:bodyPr/>
        <a:lstStyle/>
        <a:p>
          <a:endParaRPr lang="en-US"/>
        </a:p>
      </dgm:t>
    </dgm:pt>
    <dgm:pt modelId="{0378CE85-B28E-4BB2-A9A3-918CFEB95C96}" type="pres">
      <dgm:prSet presAssocID="{C9E1562A-EA33-4205-A908-1BFAFE13A46F}" presName="dummy" presStyleCnt="0"/>
      <dgm:spPr/>
    </dgm:pt>
    <dgm:pt modelId="{D32B314A-2ECF-42B5-BBD6-D9A0E8BAD51B}" type="pres">
      <dgm:prSet presAssocID="{C9E1562A-EA33-4205-A908-1BFAFE13A46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C0F27-682F-43C3-913B-8140D512B4E6}" type="pres">
      <dgm:prSet presAssocID="{C0AB98A9-885F-4015-8AC1-C27F737A67B8}" presName="sibTrans" presStyleLbl="node1" presStyleIdx="1" presStyleCnt="5" custScaleX="107678" custScaleY="89147"/>
      <dgm:spPr/>
      <dgm:t>
        <a:bodyPr/>
        <a:lstStyle/>
        <a:p>
          <a:endParaRPr lang="en-US"/>
        </a:p>
      </dgm:t>
    </dgm:pt>
    <dgm:pt modelId="{48FAF75E-9157-4A69-A8E8-7B166921D83B}" type="pres">
      <dgm:prSet presAssocID="{F90B53E7-0961-4D74-9492-5C717E6C8C81}" presName="dummy" presStyleCnt="0"/>
      <dgm:spPr/>
    </dgm:pt>
    <dgm:pt modelId="{A04E0CE4-DF55-4CE5-9F8D-77AD4E1A291F}" type="pres">
      <dgm:prSet presAssocID="{F90B53E7-0961-4D74-9492-5C717E6C8C8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4C29-00F9-4878-A3A7-9A84C8483CE5}" type="pres">
      <dgm:prSet presAssocID="{2D59884E-167D-4D70-8B89-D6EF07AA86F9}" presName="sibTrans" presStyleLbl="node1" presStyleIdx="2" presStyleCnt="5"/>
      <dgm:spPr/>
      <dgm:t>
        <a:bodyPr/>
        <a:lstStyle/>
        <a:p>
          <a:endParaRPr lang="en-US"/>
        </a:p>
      </dgm:t>
    </dgm:pt>
    <dgm:pt modelId="{8D79DAE0-BB67-4BB2-A7F4-126CC921A96D}" type="pres">
      <dgm:prSet presAssocID="{48C32F37-3816-4C60-A588-5D4D23A01D5E}" presName="dummy" presStyleCnt="0"/>
      <dgm:spPr/>
    </dgm:pt>
    <dgm:pt modelId="{E54A6D10-7B45-42ED-A4A4-131AECA351D8}" type="pres">
      <dgm:prSet presAssocID="{48C32F37-3816-4C60-A588-5D4D23A01D5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87F13-6EF8-45D9-A573-A6A16E8EFD40}" type="pres">
      <dgm:prSet presAssocID="{C0A10BA0-FD74-4D90-B62B-962F86225BB8}" presName="sibTrans" presStyleLbl="node1" presStyleIdx="3" presStyleCnt="5"/>
      <dgm:spPr/>
      <dgm:t>
        <a:bodyPr/>
        <a:lstStyle/>
        <a:p>
          <a:endParaRPr lang="en-US"/>
        </a:p>
      </dgm:t>
    </dgm:pt>
    <dgm:pt modelId="{B8317A1A-348C-469F-9F95-28B8FB28045E}" type="pres">
      <dgm:prSet presAssocID="{7B7FF154-6754-4ADD-A2C5-2E72162090AC}" presName="dummy" presStyleCnt="0"/>
      <dgm:spPr/>
    </dgm:pt>
    <dgm:pt modelId="{EF503C36-B69C-479B-B715-04A4644B32C5}" type="pres">
      <dgm:prSet presAssocID="{7B7FF154-6754-4ADD-A2C5-2E72162090AC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12E5E-8751-448A-A421-F4CBCCF4D909}" type="pres">
      <dgm:prSet presAssocID="{CC3A16ED-7D21-4994-A000-5726094322E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0ABCE1C-1EAC-46AA-9899-0F89C20F7D76}" type="presOf" srcId="{F7BF4B4E-3CD7-4F6E-B4EA-1B5794E712D9}" destId="{3518534F-30D4-4DD5-9096-C05D997FAA52}" srcOrd="0" destOrd="0" presId="urn:microsoft.com/office/officeart/2005/8/layout/cycle1"/>
    <dgm:cxn modelId="{8129DF48-8417-4FB3-8455-20F35CD882A3}" type="presOf" srcId="{8FCF52C4-2C99-452A-AC58-2C61128CF9B8}" destId="{58A8B2D1-5AFD-488F-9A9D-2ED7AB92BBBB}" srcOrd="0" destOrd="0" presId="urn:microsoft.com/office/officeart/2005/8/layout/cycle1"/>
    <dgm:cxn modelId="{B1FC352F-8B0E-4F74-BB0F-606E9F729FE0}" srcId="{8FCF52C4-2C99-452A-AC58-2C61128CF9B8}" destId="{C9E1562A-EA33-4205-A908-1BFAFE13A46F}" srcOrd="1" destOrd="0" parTransId="{C9D89961-C9E0-4755-B899-CE174C5267DF}" sibTransId="{C0AB98A9-885F-4015-8AC1-C27F737A67B8}"/>
    <dgm:cxn modelId="{A67E986E-25F4-4985-95FE-0503280065D7}" type="presOf" srcId="{F90B53E7-0961-4D74-9492-5C717E6C8C81}" destId="{A04E0CE4-DF55-4CE5-9F8D-77AD4E1A291F}" srcOrd="0" destOrd="0" presId="urn:microsoft.com/office/officeart/2005/8/layout/cycle1"/>
    <dgm:cxn modelId="{5A48B074-6898-4508-99DA-B1ABCC47089B}" type="presOf" srcId="{4CC1788E-EDBA-46C3-8E2B-67CCF0E969EC}" destId="{577985DD-B203-4993-BA20-064F46DDF8EA}" srcOrd="0" destOrd="0" presId="urn:microsoft.com/office/officeart/2005/8/layout/cycle1"/>
    <dgm:cxn modelId="{D547F1CC-4261-44C3-8EA3-B615216DC4CB}" type="presOf" srcId="{7B7FF154-6754-4ADD-A2C5-2E72162090AC}" destId="{EF503C36-B69C-479B-B715-04A4644B32C5}" srcOrd="0" destOrd="0" presId="urn:microsoft.com/office/officeart/2005/8/layout/cycle1"/>
    <dgm:cxn modelId="{CF473F3D-206C-424C-A1D4-E18CE291C893}" type="presOf" srcId="{C0A10BA0-FD74-4D90-B62B-962F86225BB8}" destId="{C6D87F13-6EF8-45D9-A573-A6A16E8EFD40}" srcOrd="0" destOrd="0" presId="urn:microsoft.com/office/officeart/2005/8/layout/cycle1"/>
    <dgm:cxn modelId="{C3587862-23D7-4917-9944-57AA4D31083F}" type="presOf" srcId="{2D59884E-167D-4D70-8B89-D6EF07AA86F9}" destId="{D5F04C29-00F9-4878-A3A7-9A84C8483CE5}" srcOrd="0" destOrd="0" presId="urn:microsoft.com/office/officeart/2005/8/layout/cycle1"/>
    <dgm:cxn modelId="{475C37A4-4023-44FE-9362-CCF47457FF39}" srcId="{8FCF52C4-2C99-452A-AC58-2C61128CF9B8}" destId="{48C32F37-3816-4C60-A588-5D4D23A01D5E}" srcOrd="3" destOrd="0" parTransId="{C54B4DA4-0E4D-4AE9-A449-14BEA514E60C}" sibTransId="{C0A10BA0-FD74-4D90-B62B-962F86225BB8}"/>
    <dgm:cxn modelId="{299B3D21-ECB7-4D15-AFCB-C28FC8BB36EF}" srcId="{8FCF52C4-2C99-452A-AC58-2C61128CF9B8}" destId="{7B7FF154-6754-4ADD-A2C5-2E72162090AC}" srcOrd="4" destOrd="0" parTransId="{EDABE06E-5399-4FB1-BAF5-40B7C81A8AEE}" sibTransId="{CC3A16ED-7D21-4994-A000-5726094322E7}"/>
    <dgm:cxn modelId="{887F828C-F2CE-4476-85A4-BDD40CA8C56D}" type="presOf" srcId="{C9E1562A-EA33-4205-A908-1BFAFE13A46F}" destId="{D32B314A-2ECF-42B5-BBD6-D9A0E8BAD51B}" srcOrd="0" destOrd="0" presId="urn:microsoft.com/office/officeart/2005/8/layout/cycle1"/>
    <dgm:cxn modelId="{C728FE7C-A4A3-4260-897D-0DF27D654E69}" srcId="{8FCF52C4-2C99-452A-AC58-2C61128CF9B8}" destId="{F90B53E7-0961-4D74-9492-5C717E6C8C81}" srcOrd="2" destOrd="0" parTransId="{C4032DF7-E31A-4BE4-9C7E-501C4E808531}" sibTransId="{2D59884E-167D-4D70-8B89-D6EF07AA86F9}"/>
    <dgm:cxn modelId="{AA70B76B-60AD-41D8-ADD1-0C316668C840}" srcId="{8FCF52C4-2C99-452A-AC58-2C61128CF9B8}" destId="{F7BF4B4E-3CD7-4F6E-B4EA-1B5794E712D9}" srcOrd="0" destOrd="0" parTransId="{83D65945-8CE2-4772-85B5-920BCCFB709F}" sibTransId="{4CC1788E-EDBA-46C3-8E2B-67CCF0E969EC}"/>
    <dgm:cxn modelId="{84BE4DB9-F692-4D17-9AB1-A38304EC18DF}" type="presOf" srcId="{CC3A16ED-7D21-4994-A000-5726094322E7}" destId="{47112E5E-8751-448A-A421-F4CBCCF4D909}" srcOrd="0" destOrd="0" presId="urn:microsoft.com/office/officeart/2005/8/layout/cycle1"/>
    <dgm:cxn modelId="{D1CE30FD-2880-42E0-8D0C-380CDFCE8B65}" type="presOf" srcId="{48C32F37-3816-4C60-A588-5D4D23A01D5E}" destId="{E54A6D10-7B45-42ED-A4A4-131AECA351D8}" srcOrd="0" destOrd="0" presId="urn:microsoft.com/office/officeart/2005/8/layout/cycle1"/>
    <dgm:cxn modelId="{EBF87559-F8CE-4B2E-9EA6-879BD8539B22}" type="presOf" srcId="{C0AB98A9-885F-4015-8AC1-C27F737A67B8}" destId="{3A1C0F27-682F-43C3-913B-8140D512B4E6}" srcOrd="0" destOrd="0" presId="urn:microsoft.com/office/officeart/2005/8/layout/cycle1"/>
    <dgm:cxn modelId="{34C18418-FC95-4F88-8B1D-B362121D0A56}" type="presParOf" srcId="{58A8B2D1-5AFD-488F-9A9D-2ED7AB92BBBB}" destId="{6E094182-9E6E-4A72-9D72-783786318DDD}" srcOrd="0" destOrd="0" presId="urn:microsoft.com/office/officeart/2005/8/layout/cycle1"/>
    <dgm:cxn modelId="{7F065F24-5B82-485B-90A2-A3EC6D99269D}" type="presParOf" srcId="{58A8B2D1-5AFD-488F-9A9D-2ED7AB92BBBB}" destId="{3518534F-30D4-4DD5-9096-C05D997FAA52}" srcOrd="1" destOrd="0" presId="urn:microsoft.com/office/officeart/2005/8/layout/cycle1"/>
    <dgm:cxn modelId="{3E28209C-C469-41F6-A968-46AC72E7F634}" type="presParOf" srcId="{58A8B2D1-5AFD-488F-9A9D-2ED7AB92BBBB}" destId="{577985DD-B203-4993-BA20-064F46DDF8EA}" srcOrd="2" destOrd="0" presId="urn:microsoft.com/office/officeart/2005/8/layout/cycle1"/>
    <dgm:cxn modelId="{D40DA25A-CB13-4C36-B6E6-2360F2EBCCD8}" type="presParOf" srcId="{58A8B2D1-5AFD-488F-9A9D-2ED7AB92BBBB}" destId="{0378CE85-B28E-4BB2-A9A3-918CFEB95C96}" srcOrd="3" destOrd="0" presId="urn:microsoft.com/office/officeart/2005/8/layout/cycle1"/>
    <dgm:cxn modelId="{5B717D8C-F1C4-4537-8551-46B602070C91}" type="presParOf" srcId="{58A8B2D1-5AFD-488F-9A9D-2ED7AB92BBBB}" destId="{D32B314A-2ECF-42B5-BBD6-D9A0E8BAD51B}" srcOrd="4" destOrd="0" presId="urn:microsoft.com/office/officeart/2005/8/layout/cycle1"/>
    <dgm:cxn modelId="{D3EB6295-8F2E-49AE-8BC2-96886B5F42D0}" type="presParOf" srcId="{58A8B2D1-5AFD-488F-9A9D-2ED7AB92BBBB}" destId="{3A1C0F27-682F-43C3-913B-8140D512B4E6}" srcOrd="5" destOrd="0" presId="urn:microsoft.com/office/officeart/2005/8/layout/cycle1"/>
    <dgm:cxn modelId="{90BBD844-81FC-4295-9C91-27CB5E433D53}" type="presParOf" srcId="{58A8B2D1-5AFD-488F-9A9D-2ED7AB92BBBB}" destId="{48FAF75E-9157-4A69-A8E8-7B166921D83B}" srcOrd="6" destOrd="0" presId="urn:microsoft.com/office/officeart/2005/8/layout/cycle1"/>
    <dgm:cxn modelId="{BF72406C-A9F1-44FA-BB89-5F02DC70977E}" type="presParOf" srcId="{58A8B2D1-5AFD-488F-9A9D-2ED7AB92BBBB}" destId="{A04E0CE4-DF55-4CE5-9F8D-77AD4E1A291F}" srcOrd="7" destOrd="0" presId="urn:microsoft.com/office/officeart/2005/8/layout/cycle1"/>
    <dgm:cxn modelId="{0A7804E8-EB2A-4A96-B594-730F63AF4296}" type="presParOf" srcId="{58A8B2D1-5AFD-488F-9A9D-2ED7AB92BBBB}" destId="{D5F04C29-00F9-4878-A3A7-9A84C8483CE5}" srcOrd="8" destOrd="0" presId="urn:microsoft.com/office/officeart/2005/8/layout/cycle1"/>
    <dgm:cxn modelId="{DB6A5584-E779-423C-9183-81C1ECFB13E8}" type="presParOf" srcId="{58A8B2D1-5AFD-488F-9A9D-2ED7AB92BBBB}" destId="{8D79DAE0-BB67-4BB2-A7F4-126CC921A96D}" srcOrd="9" destOrd="0" presId="urn:microsoft.com/office/officeart/2005/8/layout/cycle1"/>
    <dgm:cxn modelId="{F3D2F262-1C8A-4D9C-A69D-84EFC3D223F0}" type="presParOf" srcId="{58A8B2D1-5AFD-488F-9A9D-2ED7AB92BBBB}" destId="{E54A6D10-7B45-42ED-A4A4-131AECA351D8}" srcOrd="10" destOrd="0" presId="urn:microsoft.com/office/officeart/2005/8/layout/cycle1"/>
    <dgm:cxn modelId="{4EBE214C-04D5-44F6-883B-7DDB83285083}" type="presParOf" srcId="{58A8B2D1-5AFD-488F-9A9D-2ED7AB92BBBB}" destId="{C6D87F13-6EF8-45D9-A573-A6A16E8EFD40}" srcOrd="11" destOrd="0" presId="urn:microsoft.com/office/officeart/2005/8/layout/cycle1"/>
    <dgm:cxn modelId="{2AC73033-43BC-4378-B68F-CE30D1171805}" type="presParOf" srcId="{58A8B2D1-5AFD-488F-9A9D-2ED7AB92BBBB}" destId="{B8317A1A-348C-469F-9F95-28B8FB28045E}" srcOrd="12" destOrd="0" presId="urn:microsoft.com/office/officeart/2005/8/layout/cycle1"/>
    <dgm:cxn modelId="{A97F90B5-FE82-46E1-BA3B-BF518B9B7D66}" type="presParOf" srcId="{58A8B2D1-5AFD-488F-9A9D-2ED7AB92BBBB}" destId="{EF503C36-B69C-479B-B715-04A4644B32C5}" srcOrd="13" destOrd="0" presId="urn:microsoft.com/office/officeart/2005/8/layout/cycle1"/>
    <dgm:cxn modelId="{813D8AD5-54A7-44FC-A0D2-E14D8BCCDC2F}" type="presParOf" srcId="{58A8B2D1-5AFD-488F-9A9D-2ED7AB92BBBB}" destId="{47112E5E-8751-448A-A421-F4CBCCF4D909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8534F-30D4-4DD5-9096-C05D997FAA52}">
      <dsp:nvSpPr>
        <dsp:cNvPr id="0" name=""/>
        <dsp:cNvSpPr/>
      </dsp:nvSpPr>
      <dsp:spPr>
        <a:xfrm>
          <a:off x="3635752" y="32719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?????</a:t>
          </a:r>
          <a:endParaRPr lang="en-US" sz="3200" kern="1200" dirty="0"/>
        </a:p>
      </dsp:txBody>
      <dsp:txXfrm>
        <a:off x="3635752" y="32719"/>
        <a:ext cx="1151259" cy="1151259"/>
      </dsp:txXfrm>
    </dsp:sp>
    <dsp:sp modelId="{577985DD-B203-4993-BA20-064F46DDF8EA}">
      <dsp:nvSpPr>
        <dsp:cNvPr id="0" name=""/>
        <dsp:cNvSpPr/>
      </dsp:nvSpPr>
      <dsp:spPr>
        <a:xfrm>
          <a:off x="868641" y="-6"/>
          <a:ext cx="4315296" cy="4315296"/>
        </a:xfrm>
        <a:prstGeom prst="circularArrow">
          <a:avLst>
            <a:gd name="adj1" fmla="val 5202"/>
            <a:gd name="adj2" fmla="val 336071"/>
            <a:gd name="adj3" fmla="val 21292599"/>
            <a:gd name="adj4" fmla="val 1976680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B314A-2ECF-42B5-BBD6-D9A0E8BAD51B}">
      <dsp:nvSpPr>
        <dsp:cNvPr id="0" name=""/>
        <dsp:cNvSpPr/>
      </dsp:nvSpPr>
      <dsp:spPr>
        <a:xfrm>
          <a:off x="4331214" y="2173133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???!!!</a:t>
          </a:r>
          <a:endParaRPr lang="en-US" sz="3200" kern="1200" dirty="0"/>
        </a:p>
      </dsp:txBody>
      <dsp:txXfrm>
        <a:off x="4331214" y="2173133"/>
        <a:ext cx="1151259" cy="1151259"/>
      </dsp:txXfrm>
    </dsp:sp>
    <dsp:sp modelId="{3A1C0F27-682F-43C3-913B-8140D512B4E6}">
      <dsp:nvSpPr>
        <dsp:cNvPr id="0" name=""/>
        <dsp:cNvSpPr/>
      </dsp:nvSpPr>
      <dsp:spPr>
        <a:xfrm>
          <a:off x="762787" y="233688"/>
          <a:ext cx="4646624" cy="3846957"/>
        </a:xfrm>
        <a:prstGeom prst="circularArrow">
          <a:avLst>
            <a:gd name="adj1" fmla="val 5202"/>
            <a:gd name="adj2" fmla="val 336071"/>
            <a:gd name="adj3" fmla="val 4014032"/>
            <a:gd name="adj4" fmla="val 225404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0CE4-DF55-4CE5-9F8D-77AD4E1A291F}">
      <dsp:nvSpPr>
        <dsp:cNvPr id="0" name=""/>
        <dsp:cNvSpPr/>
      </dsp:nvSpPr>
      <dsp:spPr>
        <a:xfrm>
          <a:off x="2510470" y="3495981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???!!!?</a:t>
          </a:r>
          <a:endParaRPr lang="en-US" sz="3200" kern="1200" dirty="0"/>
        </a:p>
      </dsp:txBody>
      <dsp:txXfrm>
        <a:off x="2510470" y="3495981"/>
        <a:ext cx="1151259" cy="1151259"/>
      </dsp:txXfrm>
    </dsp:sp>
    <dsp:sp modelId="{D5F04C29-00F9-4878-A3A7-9A84C8483CE5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8209885"/>
            <a:gd name="adj4" fmla="val 6449897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A6D10-7B45-42ED-A4A4-131AECA351D8}">
      <dsp:nvSpPr>
        <dsp:cNvPr id="0" name=""/>
        <dsp:cNvSpPr/>
      </dsp:nvSpPr>
      <dsp:spPr>
        <a:xfrm>
          <a:off x="689725" y="2173133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!’?!??</a:t>
          </a:r>
          <a:endParaRPr lang="en-US" sz="3200" kern="1200" dirty="0"/>
        </a:p>
      </dsp:txBody>
      <dsp:txXfrm>
        <a:off x="689725" y="2173133"/>
        <a:ext cx="1151259" cy="1151259"/>
      </dsp:txXfrm>
    </dsp:sp>
    <dsp:sp modelId="{C6D87F13-6EF8-45D9-A573-A6A16E8EFD40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12297127"/>
            <a:gd name="adj4" fmla="val 10771330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03C36-B69C-479B-B715-04A4644B32C5}">
      <dsp:nvSpPr>
        <dsp:cNvPr id="0" name=""/>
        <dsp:cNvSpPr/>
      </dsp:nvSpPr>
      <dsp:spPr>
        <a:xfrm>
          <a:off x="1385187" y="32719"/>
          <a:ext cx="1151259" cy="1151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!!!!!!!</a:t>
          </a:r>
          <a:endParaRPr lang="en-US" sz="3200" kern="1200" dirty="0"/>
        </a:p>
      </dsp:txBody>
      <dsp:txXfrm>
        <a:off x="1385187" y="32719"/>
        <a:ext cx="1151259" cy="1151259"/>
      </dsp:txXfrm>
    </dsp:sp>
    <dsp:sp modelId="{47112E5E-8751-448A-A421-F4CBCCF4D909}">
      <dsp:nvSpPr>
        <dsp:cNvPr id="0" name=""/>
        <dsp:cNvSpPr/>
      </dsp:nvSpPr>
      <dsp:spPr>
        <a:xfrm>
          <a:off x="928451" y="-480"/>
          <a:ext cx="4315296" cy="4315296"/>
        </a:xfrm>
        <a:prstGeom prst="circularArrow">
          <a:avLst>
            <a:gd name="adj1" fmla="val 5202"/>
            <a:gd name="adj2" fmla="val 336071"/>
            <a:gd name="adj3" fmla="val 16865023"/>
            <a:gd name="adj4" fmla="val 15198906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A61C-1E6D-4952-A7E9-3CA1A7806562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29E4F-2184-4599-8900-9F2A16DEA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29E4F-2184-4599-8900-9F2A16DEA3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C95AF5-706C-41F8-BCAB-9DC0969054E0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8003A6-BD87-4E34-84F3-01BFE8AD08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  <p:sndAc>
      <p:stSnd>
        <p:snd r:embed="rId13" name="drumroll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9696" y="228600"/>
            <a:ext cx="941260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dirty="0" err="1">
                <a:latin typeface="Century Gothic"/>
              </a:rPr>
              <a:t>সর্ব</a:t>
            </a:r>
            <a:r>
              <a:rPr lang="en-US" sz="2800" dirty="0">
                <a:latin typeface="Century Gothic"/>
              </a:rPr>
              <a:t> </a:t>
            </a:r>
            <a:r>
              <a:rPr lang="en-US" sz="2800" dirty="0" err="1">
                <a:latin typeface="Century Gothic"/>
              </a:rPr>
              <a:t>প্রথমে</a:t>
            </a:r>
            <a:r>
              <a:rPr lang="en-US" sz="2800" dirty="0">
                <a:latin typeface="Century Gothic"/>
              </a:rPr>
              <a:t> </a:t>
            </a:r>
            <a:r>
              <a:rPr lang="en-US" sz="2800" dirty="0" err="1">
                <a:latin typeface="Century Gothic"/>
              </a:rPr>
              <a:t>সবাইকে</a:t>
            </a:r>
            <a:r>
              <a:rPr lang="en-US" sz="2800" dirty="0">
                <a:latin typeface="Century Gothic"/>
              </a:rPr>
              <a:t> </a:t>
            </a:r>
            <a:r>
              <a:rPr lang="en-US" sz="2800" dirty="0" err="1">
                <a:latin typeface="Century Gothic"/>
              </a:rPr>
              <a:t>জানাচ্ছি</a:t>
            </a:r>
            <a:r>
              <a:rPr lang="en-US" sz="2800" dirty="0">
                <a:latin typeface="Century Gothic"/>
              </a:rPr>
              <a:t> </a:t>
            </a:r>
            <a:r>
              <a:rPr lang="en-US" sz="2800" dirty="0" err="1">
                <a:latin typeface="Century Gothic"/>
              </a:rPr>
              <a:t>ইংরেজি</a:t>
            </a:r>
            <a:r>
              <a:rPr lang="en-US" sz="2800" dirty="0">
                <a:latin typeface="Century Gothic"/>
              </a:rPr>
              <a:t> </a:t>
            </a:r>
            <a:r>
              <a:rPr lang="en-US" sz="2800" dirty="0" err="1">
                <a:latin typeface="Century Gothic"/>
              </a:rPr>
              <a:t>নতুন</a:t>
            </a:r>
            <a:r>
              <a:rPr lang="en-US" sz="2800" dirty="0">
                <a:latin typeface="Century Gothic"/>
              </a:rPr>
              <a:t> </a:t>
            </a:r>
            <a:r>
              <a:rPr lang="en-US" sz="2800" dirty="0" err="1">
                <a:latin typeface="Century Gothic"/>
              </a:rPr>
              <a:t>বছরের</a:t>
            </a:r>
            <a:r>
              <a:rPr lang="en-US" sz="2800" dirty="0">
                <a:latin typeface="Century Gothic"/>
              </a:rPr>
              <a:t> </a:t>
            </a:r>
            <a:r>
              <a:rPr lang="en-US" sz="2800" dirty="0" err="1">
                <a:latin typeface="Century Gothic"/>
              </a:rPr>
              <a:t>শুভেচ্ছা</a:t>
            </a:r>
            <a:endParaRPr lang="en-US" sz="2800" dirty="0"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55205"/>
            <a:ext cx="12191999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solidFill>
                  <a:prstClr val="white"/>
                </a:solidFill>
                <a:latin typeface="Century Gothic"/>
              </a:rPr>
              <a:t>পড়ালেখায়</a:t>
            </a:r>
            <a:r>
              <a:rPr lang="en-US" sz="32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entury Gothic"/>
              </a:rPr>
              <a:t>সফলতা</a:t>
            </a:r>
            <a:r>
              <a:rPr lang="en-US" sz="32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entury Gothic"/>
              </a:rPr>
              <a:t>বয়ে</a:t>
            </a:r>
            <a:r>
              <a:rPr lang="en-US" sz="32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entury Gothic"/>
              </a:rPr>
              <a:t>আনুক</a:t>
            </a:r>
            <a:r>
              <a:rPr lang="en-US" sz="32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entury Gothic"/>
              </a:rPr>
              <a:t>সকল</a:t>
            </a:r>
            <a:r>
              <a:rPr lang="en-US" sz="32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entury Gothic"/>
              </a:rPr>
              <a:t>শিক্ষার্থীর</a:t>
            </a:r>
            <a:r>
              <a:rPr lang="en-US" sz="3200" b="1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entury Gothic"/>
              </a:rPr>
              <a:t>জীবনে</a:t>
            </a:r>
            <a:endParaRPr lang="en-US" sz="32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6" y="807840"/>
            <a:ext cx="9412607" cy="45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62296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/>
              <a:t>কেন </a:t>
            </a:r>
            <a:r>
              <a:rPr lang="en-US" b="1" dirty="0"/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81200" y="16002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/>
              <a:t>কন্ঠ</a:t>
            </a:r>
            <a:endParaRPr lang="en-US" sz="2000" b="1" dirty="0"/>
          </a:p>
        </p:txBody>
      </p:sp>
      <p:sp>
        <p:nvSpPr>
          <p:cNvPr id="10" name="Right Arrow 9"/>
          <p:cNvSpPr/>
          <p:nvPr/>
        </p:nvSpPr>
        <p:spPr>
          <a:xfrm>
            <a:off x="1981200" y="2514600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তালব্য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981200" y="3433482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মূর্ধন্য</a:t>
            </a:r>
            <a:endParaRPr lang="en-US" sz="1900" b="1" dirty="0"/>
          </a:p>
        </p:txBody>
      </p:sp>
      <p:sp>
        <p:nvSpPr>
          <p:cNvPr id="12" name="Right Arrow 11"/>
          <p:cNvSpPr/>
          <p:nvPr/>
        </p:nvSpPr>
        <p:spPr>
          <a:xfrm>
            <a:off x="1981200" y="5271246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ওষ্ঠ্য</a:t>
            </a:r>
            <a:endParaRPr lang="en-US" sz="1900" b="1" dirty="0"/>
          </a:p>
        </p:txBody>
      </p:sp>
      <p:sp>
        <p:nvSpPr>
          <p:cNvPr id="13" name="Right Arrow 12"/>
          <p:cNvSpPr/>
          <p:nvPr/>
        </p:nvSpPr>
        <p:spPr>
          <a:xfrm>
            <a:off x="1981200" y="4352364"/>
            <a:ext cx="1066800" cy="762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00" b="1" dirty="0"/>
              <a:t>দন্ত্য</a:t>
            </a:r>
            <a:endParaRPr lang="en-US" sz="19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160020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কন্ঠ মানে মূলত </a:t>
            </a:r>
            <a:r>
              <a:rPr lang="bn-IN" dirty="0" smtClean="0"/>
              <a:t>জিহ্বা।</a:t>
            </a:r>
            <a:r>
              <a:rPr lang="en-US" dirty="0" smtClean="0"/>
              <a:t> </a:t>
            </a:r>
            <a:r>
              <a:rPr lang="bn-IN" dirty="0" smtClean="0"/>
              <a:t>এই </a:t>
            </a:r>
            <a:r>
              <a:rPr lang="bn-IN" dirty="0"/>
              <a:t>বর্ণ উচ্চারণে জিহ্বার গোড়া </a:t>
            </a:r>
            <a:endParaRPr lang="en-US" dirty="0" smtClean="0"/>
          </a:p>
          <a:p>
            <a:pPr lvl="0"/>
            <a:r>
              <a:rPr lang="bn-IN" dirty="0" smtClean="0"/>
              <a:t>বা </a:t>
            </a:r>
            <a:r>
              <a:rPr lang="bn-IN" dirty="0"/>
              <a:t>কন্ঠনালী ব্যবহৃত </a:t>
            </a:r>
            <a:r>
              <a:rPr lang="bn-IN" dirty="0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257243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তালব্য মানে মুখের তালুর সামনের </a:t>
            </a:r>
            <a:r>
              <a:rPr lang="bn-IN" dirty="0" smtClean="0"/>
              <a:t>অংশ</a:t>
            </a:r>
            <a:r>
              <a:rPr lang="en-US" dirty="0" smtClean="0"/>
              <a:t>।</a:t>
            </a:r>
            <a:r>
              <a:rPr lang="bn-IN" dirty="0" smtClean="0"/>
              <a:t> এই </a:t>
            </a:r>
            <a:r>
              <a:rPr lang="bn-IN" dirty="0"/>
              <a:t>সকল বর্ণ </a:t>
            </a:r>
            <a:r>
              <a:rPr lang="bn-IN" dirty="0" smtClean="0"/>
              <a:t>উচ্চারণে</a:t>
            </a:r>
            <a:endParaRPr lang="en-US" dirty="0" smtClean="0"/>
          </a:p>
          <a:p>
            <a:pPr lvl="0"/>
            <a:r>
              <a:rPr lang="bn-IN" dirty="0" smtClean="0"/>
              <a:t> জিহ্বা </a:t>
            </a:r>
            <a:r>
              <a:rPr lang="bn-IN" dirty="0"/>
              <a:t>মুখের তালুর সামনের অংশ স্পর্শ </a:t>
            </a:r>
            <a:r>
              <a:rPr lang="bn-IN" dirty="0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364102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এই সকল বর্ণ উচ্চারণে জিহ্বা দাতের গোড়ার অংশ স্পর্শ </a:t>
            </a:r>
            <a:r>
              <a:rPr lang="bn-IN" dirty="0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454869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/>
              <a:t>দন্ত্য মানে </a:t>
            </a:r>
            <a:r>
              <a:rPr lang="bn-IN" dirty="0" smtClean="0"/>
              <a:t>দাতএই </a:t>
            </a:r>
            <a:r>
              <a:rPr lang="bn-IN" dirty="0"/>
              <a:t>বর্ণ উচ্চারণে জিহ্বা দাতকে স্পর্শ </a:t>
            </a:r>
            <a:r>
              <a:rPr lang="bn-IN" dirty="0" smtClean="0"/>
              <a:t>করে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547314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dirty="0" smtClean="0"/>
              <a:t>ওষ্ঠ্য মানে ঠোট</a:t>
            </a:r>
            <a:r>
              <a:rPr lang="en-US" dirty="0" smtClean="0"/>
              <a:t>। </a:t>
            </a:r>
            <a:r>
              <a:rPr lang="bn-IN" dirty="0" smtClean="0"/>
              <a:t>এই সকল বর্ণ উচ্চারণে ঠোট ব্যবহৃত হয়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851522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40206"/>
              </p:ext>
            </p:extLst>
          </p:nvPr>
        </p:nvGraphicFramePr>
        <p:xfrm>
          <a:off x="2400300" y="1806222"/>
          <a:ext cx="2286000" cy="4343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44325757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2612311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১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২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767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ক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খ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19402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চ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ছ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09777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ট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ঠ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10636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ত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থ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07982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প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ফ</a:t>
                      </a:r>
                      <a:endParaRPr lang="en-US" sz="4000" b="1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7924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96805"/>
              </p:ext>
            </p:extLst>
          </p:nvPr>
        </p:nvGraphicFramePr>
        <p:xfrm>
          <a:off x="5162550" y="1806222"/>
          <a:ext cx="22860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>
                  <a:extLst>
                    <a:ext uri="{9D8B030D-6E8A-4147-A177-3AD203B41FA5}">
                      <a16:colId xmlns="" xmlns:a16="http://schemas.microsoft.com/office/drawing/2014/main" val="244325757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261231162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৩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৪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767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গ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ঘ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19402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জ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ঝ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09777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ড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ঢ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10636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দ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ধ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07982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ব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ভ</a:t>
                      </a:r>
                      <a:endParaRPr lang="en-US" sz="4000" b="1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779245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47497"/>
              </p:ext>
            </p:extLst>
          </p:nvPr>
        </p:nvGraphicFramePr>
        <p:xfrm>
          <a:off x="7886700" y="1806222"/>
          <a:ext cx="20574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122059661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৫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434234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ঙ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0949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ঞ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00631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ণ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2386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ন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425251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ম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4094418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70419"/>
              </p:ext>
            </p:extLst>
          </p:nvPr>
        </p:nvGraphicFramePr>
        <p:xfrm>
          <a:off x="2400300" y="1001889"/>
          <a:ext cx="228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অঘোষ</a:t>
                      </a:r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258522"/>
              </p:ext>
            </p:extLst>
          </p:nvPr>
        </p:nvGraphicFramePr>
        <p:xfrm>
          <a:off x="5162550" y="1001889"/>
          <a:ext cx="22860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ঘোষ</a:t>
                      </a:r>
                      <a:endParaRPr lang="en-US" sz="40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622145"/>
              </p:ext>
            </p:extLst>
          </p:nvPr>
        </p:nvGraphicFramePr>
        <p:xfrm>
          <a:off x="7886700" y="1001889"/>
          <a:ext cx="2057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304360186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নাসিক্য</a:t>
                      </a:r>
                      <a:endParaRPr lang="en-US" sz="40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8283565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400300" y="45022"/>
            <a:ext cx="7543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উচ্চারণে</a:t>
            </a:r>
            <a:r>
              <a:rPr lang="en-US" sz="2400" b="1" dirty="0"/>
              <a:t> </a:t>
            </a:r>
            <a:r>
              <a:rPr lang="en-US" sz="2400" b="1" dirty="0" err="1"/>
              <a:t>স্বরতন্ত্রী</a:t>
            </a:r>
            <a:r>
              <a:rPr lang="en-US" sz="2400" b="1" dirty="0"/>
              <a:t> </a:t>
            </a:r>
            <a:r>
              <a:rPr lang="en-US" sz="2400" b="1" dirty="0" err="1"/>
              <a:t>অনুরণিত</a:t>
            </a:r>
            <a:r>
              <a:rPr lang="en-US" sz="2400" b="1" dirty="0"/>
              <a:t> </a:t>
            </a:r>
            <a:r>
              <a:rPr lang="en-US" sz="2400" b="1" dirty="0" err="1"/>
              <a:t>হলে</a:t>
            </a:r>
            <a:r>
              <a:rPr lang="en-US" sz="2400" b="1" dirty="0"/>
              <a:t> </a:t>
            </a:r>
            <a:r>
              <a:rPr lang="en-US" sz="2400" b="1" dirty="0" err="1"/>
              <a:t>ঘোষ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 </a:t>
            </a:r>
            <a:r>
              <a:rPr lang="en-US" sz="2400" b="1" dirty="0" err="1"/>
              <a:t>হলে</a:t>
            </a:r>
            <a:r>
              <a:rPr lang="en-US" sz="2400" b="1" dirty="0"/>
              <a:t> </a:t>
            </a:r>
            <a:r>
              <a:rPr lang="en-US" sz="2400" b="1" dirty="0" err="1"/>
              <a:t>অঘোষ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নাকের</a:t>
            </a:r>
            <a:r>
              <a:rPr lang="en-US" sz="2400" b="1" dirty="0"/>
              <a:t> </a:t>
            </a:r>
            <a:r>
              <a:rPr lang="en-US" sz="2400" b="1" dirty="0" err="1"/>
              <a:t>সাহায্য</a:t>
            </a:r>
            <a:r>
              <a:rPr lang="en-US" sz="2400" b="1" dirty="0"/>
              <a:t> </a:t>
            </a:r>
            <a:r>
              <a:rPr lang="en-US" sz="2400" b="1" dirty="0" err="1"/>
              <a:t>লাগে</a:t>
            </a:r>
            <a:r>
              <a:rPr lang="en-US" sz="2400" b="1" dirty="0"/>
              <a:t> </a:t>
            </a:r>
            <a:r>
              <a:rPr lang="en-US" sz="2400" b="1" dirty="0" err="1"/>
              <a:t>তাই</a:t>
            </a:r>
            <a:r>
              <a:rPr lang="en-US" sz="2400" b="1" dirty="0"/>
              <a:t> </a:t>
            </a:r>
            <a:r>
              <a:rPr lang="en-US" sz="2400" b="1" dirty="0" err="1"/>
              <a:t>নাসিক্য</a:t>
            </a:r>
            <a:r>
              <a:rPr lang="en-US" sz="2400" b="1" dirty="0"/>
              <a:t> </a:t>
            </a:r>
            <a:r>
              <a:rPr lang="en-US" sz="2400" b="1" dirty="0" err="1"/>
              <a:t>বা</a:t>
            </a:r>
            <a:r>
              <a:rPr lang="en-US" sz="2400" b="1" dirty="0"/>
              <a:t> </a:t>
            </a:r>
            <a:r>
              <a:rPr lang="en-US" sz="2400" b="1" dirty="0" err="1"/>
              <a:t>অনুনাসিক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54837"/>
              </p:ext>
            </p:extLst>
          </p:nvPr>
        </p:nvGraphicFramePr>
        <p:xfrm>
          <a:off x="2744612" y="1549400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১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ক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চ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ট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ত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প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36401"/>
              </p:ext>
            </p:extLst>
          </p:nvPr>
        </p:nvGraphicFramePr>
        <p:xfrm>
          <a:off x="4042834" y="1549400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২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খ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ছ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ঠ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থ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ফ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7289"/>
              </p:ext>
            </p:extLst>
          </p:nvPr>
        </p:nvGraphicFramePr>
        <p:xfrm>
          <a:off x="5334000" y="1563511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৩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গ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জ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ড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দ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ব</a:t>
                      </a:r>
                      <a:endParaRPr lang="en-US" sz="40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0511"/>
              </p:ext>
            </p:extLst>
          </p:nvPr>
        </p:nvGraphicFramePr>
        <p:xfrm>
          <a:off x="6632222" y="1563511"/>
          <a:ext cx="1066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৪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ঘ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ঝ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ঢ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ধ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ভ</a:t>
                      </a:r>
                      <a:endParaRPr lang="en-US" sz="40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96188"/>
              </p:ext>
            </p:extLst>
          </p:nvPr>
        </p:nvGraphicFramePr>
        <p:xfrm>
          <a:off x="7950200" y="1563511"/>
          <a:ext cx="1651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000">
                  <a:extLst>
                    <a:ext uri="{9D8B030D-6E8A-4147-A177-3AD203B41FA5}">
                      <a16:colId xmlns="" xmlns:a16="http://schemas.microsoft.com/office/drawing/2014/main" val="633160737"/>
                    </a:ext>
                  </a:extLst>
                </a:gridCol>
              </a:tblGrid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৫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42418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ঙ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740904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ঞ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487114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ণ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8378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ন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019587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ম</a:t>
                      </a:r>
                      <a:endParaRPr lang="en-US" sz="4000" b="1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06055"/>
                  </a:ext>
                </a:extLst>
              </a:tr>
            </a:tbl>
          </a:graphicData>
        </a:graphic>
      </p:graphicFrame>
      <p:sp>
        <p:nvSpPr>
          <p:cNvPr id="7" name="Block Arc 6"/>
          <p:cNvSpPr/>
          <p:nvPr/>
        </p:nvSpPr>
        <p:spPr>
          <a:xfrm>
            <a:off x="3086483" y="1014074"/>
            <a:ext cx="2845434" cy="877214"/>
          </a:xfrm>
          <a:prstGeom prst="blockArc">
            <a:avLst>
              <a:gd name="adj1" fmla="val 10491241"/>
              <a:gd name="adj2" fmla="val 406303"/>
              <a:gd name="adj3" fmla="val 2606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4497655" y="1038029"/>
            <a:ext cx="2845434" cy="877214"/>
          </a:xfrm>
          <a:prstGeom prst="blockArc">
            <a:avLst>
              <a:gd name="adj1" fmla="val 10460597"/>
              <a:gd name="adj2" fmla="val 273989"/>
              <a:gd name="adj3" fmla="val 28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4600" y="674372"/>
            <a:ext cx="1788857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মহাপ্রাণ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10931" y="660146"/>
            <a:ext cx="1788857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অল্পপ্রাণ</a:t>
            </a:r>
            <a:endParaRPr lang="en-US" sz="3200" b="1" dirty="0"/>
          </a:p>
        </p:txBody>
      </p:sp>
      <p:sp>
        <p:nvSpPr>
          <p:cNvPr id="11" name="Down Arrow 10"/>
          <p:cNvSpPr/>
          <p:nvPr/>
        </p:nvSpPr>
        <p:spPr>
          <a:xfrm>
            <a:off x="8487561" y="1143001"/>
            <a:ext cx="533400" cy="420511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50200" y="661338"/>
            <a:ext cx="16510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নাসিক্য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532109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914400"/>
            <a:ext cx="110490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য,য়,র,ল</a:t>
            </a:r>
            <a:r>
              <a:rPr lang="en-US" sz="3200" dirty="0" smtClean="0"/>
              <a:t> -এ ৪টি </a:t>
            </a:r>
            <a:r>
              <a:rPr lang="en-US" sz="3200" dirty="0" err="1" smtClean="0"/>
              <a:t>ধ্বনির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উচ্চারণ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স্পর্শ</a:t>
            </a:r>
            <a:r>
              <a:rPr lang="en-US" sz="3200" dirty="0" smtClean="0"/>
              <a:t> ও </a:t>
            </a:r>
            <a:r>
              <a:rPr lang="en-US" sz="3200" dirty="0" err="1" smtClean="0"/>
              <a:t>উষ্ম</a:t>
            </a:r>
            <a:r>
              <a:rPr lang="en-US" sz="3200" dirty="0" smtClean="0"/>
              <a:t> </a:t>
            </a:r>
            <a:r>
              <a:rPr lang="en-US" sz="3200" dirty="0" err="1"/>
              <a:t>ধ্বনির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মাঝে</a:t>
            </a:r>
            <a:r>
              <a:rPr lang="en-US" sz="3200" dirty="0" smtClean="0"/>
              <a:t>/</a:t>
            </a:r>
            <a:r>
              <a:rPr lang="en-US" sz="3200" dirty="0" err="1" smtClean="0"/>
              <a:t>অন্তরে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আছে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বলেই</a:t>
            </a:r>
            <a:r>
              <a:rPr lang="en-US" sz="3200" dirty="0" smtClean="0"/>
              <a:t> এ </a:t>
            </a:r>
            <a:r>
              <a:rPr lang="en-US" sz="3200" dirty="0" err="1" smtClean="0"/>
              <a:t>গুলোকে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অন্তঃস্থ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ধ্বনি</a:t>
            </a:r>
            <a:r>
              <a:rPr lang="en-US" sz="3200" dirty="0" smtClean="0"/>
              <a:t>/ </a:t>
            </a:r>
            <a:r>
              <a:rPr lang="en-US" sz="3200" dirty="0" err="1" smtClean="0"/>
              <a:t>অন্তঃস্থ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160867"/>
            <a:ext cx="4267200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অন্তঃস্থ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/ </a:t>
            </a:r>
            <a:r>
              <a:rPr lang="en-US" sz="2800" b="1" dirty="0" err="1"/>
              <a:t>অন্তঃস্থ</a:t>
            </a:r>
            <a:r>
              <a:rPr lang="en-US" sz="2800" b="1" dirty="0"/>
              <a:t> </a:t>
            </a:r>
            <a:r>
              <a:rPr lang="en-US" sz="2800" b="1" dirty="0" err="1" smtClean="0"/>
              <a:t>বর্ণ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58596"/>
              </p:ext>
            </p:extLst>
          </p:nvPr>
        </p:nvGraphicFramePr>
        <p:xfrm>
          <a:off x="495300" y="1981200"/>
          <a:ext cx="11049000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599">
                  <a:extLst>
                    <a:ext uri="{9D8B030D-6E8A-4147-A177-3AD203B41FA5}">
                      <a16:colId xmlns="" xmlns:a16="http://schemas.microsoft.com/office/drawing/2014/main" val="3957873406"/>
                    </a:ext>
                  </a:extLst>
                </a:gridCol>
                <a:gridCol w="9677401">
                  <a:extLst>
                    <a:ext uri="{9D8B030D-6E8A-4147-A177-3AD203B41FA5}">
                      <a16:colId xmlns="" xmlns:a16="http://schemas.microsoft.com/office/drawing/2014/main" val="4087749799"/>
                    </a:ext>
                  </a:extLst>
                </a:gridCol>
              </a:tblGrid>
              <a:tr h="172849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য</a:t>
                      </a:r>
                      <a:endParaRPr lang="en-US" sz="6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এটি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মূলত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ধ্বনি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শব্দের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আদিতে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বসলে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বর্গীয়</a:t>
                      </a:r>
                      <a:r>
                        <a:rPr lang="en-US" sz="2400" baseline="0" dirty="0" smtClean="0"/>
                        <a:t> ‘জ’ </a:t>
                      </a:r>
                      <a:r>
                        <a:rPr lang="en-US" sz="2400" baseline="0" dirty="0" err="1" smtClean="0"/>
                        <a:t>মতই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শব্দের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মাঝে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শেষে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বসলে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অন্তঃস্থ</a:t>
                      </a:r>
                      <a:r>
                        <a:rPr lang="en-US" sz="2400" baseline="0" dirty="0" smtClean="0"/>
                        <a:t> ‘য়’ </a:t>
                      </a:r>
                      <a:r>
                        <a:rPr lang="en-US" sz="2400" baseline="0" dirty="0" err="1" smtClean="0"/>
                        <a:t>উচ্চারিত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(</a:t>
                      </a:r>
                      <a:r>
                        <a:rPr lang="en-US" sz="2400" baseline="0" dirty="0" err="1" smtClean="0"/>
                        <a:t>সংস্কৃতিতে</a:t>
                      </a:r>
                      <a:r>
                        <a:rPr lang="en-US" sz="2400" baseline="0" dirty="0" smtClean="0"/>
                        <a:t>)।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3446598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য়</a:t>
                      </a:r>
                      <a:endParaRPr lang="en-US" sz="6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ধ্বনিটি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সব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সময়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শব্দের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মাঝে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শেষে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বসে</a:t>
                      </a:r>
                      <a:r>
                        <a:rPr lang="en-US" sz="2800" baseline="0" dirty="0" smtClean="0"/>
                        <a:t>। </a:t>
                      </a:r>
                      <a:r>
                        <a:rPr lang="en-US" sz="2800" baseline="0" dirty="0" err="1" smtClean="0"/>
                        <a:t>কখনও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শব্দের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আদিতে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baseline="0" dirty="0" err="1" smtClean="0"/>
                        <a:t>শুরুতে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বসে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না</a:t>
                      </a:r>
                      <a:r>
                        <a:rPr lang="en-US" sz="2800" baseline="0" dirty="0" smtClean="0"/>
                        <a:t>। </a:t>
                      </a:r>
                      <a:r>
                        <a:rPr lang="en-US" sz="2800" baseline="0" dirty="0" err="1" smtClean="0"/>
                        <a:t>বাংলায়</a:t>
                      </a:r>
                      <a:r>
                        <a:rPr lang="en-US" sz="2800" baseline="0" dirty="0" smtClean="0"/>
                        <a:t> ‘</a:t>
                      </a:r>
                      <a:r>
                        <a:rPr lang="en-US" sz="2800" baseline="0" dirty="0" err="1" smtClean="0"/>
                        <a:t>অয়</a:t>
                      </a:r>
                      <a:r>
                        <a:rPr lang="en-US" sz="2800" baseline="0" dirty="0" smtClean="0"/>
                        <a:t>’ </a:t>
                      </a:r>
                      <a:r>
                        <a:rPr lang="en-US" sz="2800" baseline="0" dirty="0" err="1" smtClean="0"/>
                        <a:t>ধ্বনির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সৃষ্টি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</a:t>
                      </a:r>
                      <a:r>
                        <a:rPr lang="en-US" sz="2800" baseline="0" dirty="0" smtClean="0"/>
                        <a:t>।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140109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/>
                        <a:t>র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 smtClean="0"/>
                        <a:t>ধ্বনিটি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উচ্চারণে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জিহ্বার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অগ্রভাগ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একাধিকবার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কম্পিত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এবং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দন্তমূলকে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আঘাত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এটিকে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কম্পনজাত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ধ্বনি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বলা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হয়</a:t>
                      </a:r>
                      <a:r>
                        <a:rPr lang="en-US" sz="2800" baseline="0" dirty="0" smtClean="0"/>
                        <a:t>।</a:t>
                      </a:r>
                      <a:endParaRPr lang="en-US" sz="2800" dirty="0" smtClean="0"/>
                    </a:p>
                    <a:p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845914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ল</a:t>
                      </a:r>
                      <a:endParaRPr lang="en-US" sz="6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এটি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উচ্চারণে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জিহ্বার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অগ্রভাগকে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মুখের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মাঝামাঝি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দন্তমূলে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ঠেকিয়ে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রেখে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জিহ্বার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দুই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পাশ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দিয়ে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বায়ু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বের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করে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দেয়া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হয়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একে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পার্শ্বিক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বলে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।</a:t>
                      </a:r>
                      <a:endParaRPr lang="en-US" sz="20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943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87640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68822"/>
            <a:ext cx="4267200" cy="52322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উষ্ম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/>
              <a:t>/ </a:t>
            </a:r>
            <a:r>
              <a:rPr lang="en-US" sz="2800" b="1" dirty="0" err="1"/>
              <a:t>উষ্ম</a:t>
            </a:r>
            <a:r>
              <a:rPr lang="en-US" sz="2800" b="1" dirty="0"/>
              <a:t> </a:t>
            </a:r>
            <a:r>
              <a:rPr lang="en-US" sz="2800" b="1" dirty="0" err="1" smtClean="0"/>
              <a:t>বর্ণ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76420"/>
            <a:ext cx="10820400" cy="1446550"/>
          </a:xfrm>
          <a:prstGeom prst="rect">
            <a:avLst/>
          </a:prstGeom>
          <a:solidFill>
            <a:srgbClr val="C000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শ,ষ,স</a:t>
            </a:r>
            <a:r>
              <a:rPr lang="en-US" sz="2800" b="1" dirty="0" smtClean="0"/>
              <a:t> –এ </a:t>
            </a:r>
            <a:r>
              <a:rPr lang="en-US" sz="3200" b="1" dirty="0" smtClean="0"/>
              <a:t>৩</a:t>
            </a:r>
            <a:r>
              <a:rPr lang="en-US" sz="2800" b="1" dirty="0" smtClean="0"/>
              <a:t>টি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উচ্চারণে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বাতাস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মুখবিবরে</a:t>
            </a:r>
            <a:r>
              <a:rPr lang="en-US" sz="2800" b="1" dirty="0" smtClean="0"/>
              <a:t> </a:t>
            </a:r>
            <a:r>
              <a:rPr lang="en-US" sz="2800" b="1" dirty="0" err="1"/>
              <a:t>কোথাও</a:t>
            </a:r>
            <a:r>
              <a:rPr lang="en-US" sz="2800" b="1" dirty="0"/>
              <a:t> </a:t>
            </a:r>
            <a:r>
              <a:rPr lang="en-US" sz="2800" b="1" dirty="0" err="1"/>
              <a:t>বাধা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পেয়ে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কেবল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ঘর্ষণপ্রাপ্ত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শিশধ্বনির</a:t>
            </a:r>
            <a:r>
              <a:rPr lang="en-US" sz="2800" b="1" dirty="0" smtClean="0"/>
              <a:t> </a:t>
            </a:r>
            <a:r>
              <a:rPr lang="en-US" sz="2800" b="1" dirty="0" err="1"/>
              <a:t>সৃষ্টি</a:t>
            </a:r>
            <a:r>
              <a:rPr lang="en-US" sz="2800" b="1" dirty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/>
              <a:t> </a:t>
            </a:r>
            <a:r>
              <a:rPr lang="en-US" sz="2800" b="1" dirty="0" err="1"/>
              <a:t>তাই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/>
              <a:t>এ </a:t>
            </a:r>
            <a:r>
              <a:rPr lang="en-US" sz="2800" b="1" dirty="0" err="1" smtClean="0"/>
              <a:t>গুলোকে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উষ্ম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শিশ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25197"/>
              </p:ext>
            </p:extLst>
          </p:nvPr>
        </p:nvGraphicFramePr>
        <p:xfrm>
          <a:off x="609600" y="2399681"/>
          <a:ext cx="108204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1292266425"/>
                    </a:ext>
                  </a:extLst>
                </a:gridCol>
                <a:gridCol w="9906000">
                  <a:extLst>
                    <a:ext uri="{9D8B030D-6E8A-4147-A177-3AD203B41FA5}">
                      <a16:colId xmlns="" xmlns:a16="http://schemas.microsoft.com/office/drawing/2014/main" val="4255229035"/>
                    </a:ext>
                  </a:extLst>
                </a:gridCol>
              </a:tblGrid>
              <a:tr h="885572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শ</a:t>
                      </a:r>
                      <a:endParaRPr lang="en-US" sz="5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ধ্বনিটির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উচ্চারণ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স্থান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পশ্চা</a:t>
                      </a:r>
                      <a:r>
                        <a:rPr lang="en-US" sz="2400" baseline="0" dirty="0" smtClean="0"/>
                        <a:t>ৎ </a:t>
                      </a:r>
                      <a:r>
                        <a:rPr lang="en-US" sz="2400" baseline="0" dirty="0" err="1" smtClean="0"/>
                        <a:t>দন্তমূল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এটিকে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ধ্বনি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বর্ণ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বলা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ইংরেজিতে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স্থলে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বাংলায়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তালব্য</a:t>
                      </a:r>
                      <a:r>
                        <a:rPr lang="en-US" sz="2400" baseline="0" dirty="0" smtClean="0"/>
                        <a:t> ‘শ’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1520695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ষ</a:t>
                      </a:r>
                      <a:endParaRPr lang="en-US" sz="54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মূর্ধা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মানে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মাঝে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কণ্ঠ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এবং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তালুর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মাঝামাঝি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থেকে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উচ্চারিত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এটিকে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মূর্ধন্য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সংস্কৃত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শব্দে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বিশেষ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করে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ট ও ঠ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আগে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‘ষ’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9776324"/>
                  </a:ext>
                </a:extLst>
              </a:tr>
              <a:tr h="77160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স</a:t>
                      </a:r>
                      <a:endParaRPr lang="en-US" sz="5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এটি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মূলত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দন্ত্য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 খ, র ও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দন্ত্য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বা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বর্ণের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(‘ত’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বর্গের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আগে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যুক্ত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হলে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সাধারনত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‘স’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ধ্বনিটি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উচ্চারিত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হয়ে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থাকে</a:t>
                      </a:r>
                      <a:r>
                        <a:rPr lang="en-US" sz="2400" kern="1200" baseline="0" dirty="0" smtClean="0">
                          <a:solidFill>
                            <a:srgbClr val="FFFFFF"/>
                          </a:solidFill>
                          <a:effectLst/>
                          <a:latin typeface="+mn-cs"/>
                          <a:ea typeface="+mn-ea"/>
                          <a:cs typeface="+mn-cs"/>
                        </a:rPr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64431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04617"/>
              </p:ext>
            </p:extLst>
          </p:nvPr>
        </p:nvGraphicFramePr>
        <p:xfrm>
          <a:off x="609600" y="5227259"/>
          <a:ext cx="108204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823239134"/>
                    </a:ext>
                  </a:extLst>
                </a:gridCol>
                <a:gridCol w="9906000">
                  <a:extLst>
                    <a:ext uri="{9D8B030D-6E8A-4147-A177-3AD203B41FA5}">
                      <a16:colId xmlns="" xmlns:a16="http://schemas.microsoft.com/office/drawing/2014/main" val="389240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হ</a:t>
                      </a:r>
                      <a:endParaRPr lang="en-US" sz="5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err="1" smtClean="0"/>
                        <a:t>উচ্চারণ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অনুসারে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ধ্বনিটি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err="1" smtClean="0"/>
                        <a:t>মুলত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উষ্ম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ঘোষধ্বনি</a:t>
                      </a:r>
                      <a:r>
                        <a:rPr lang="en-US" sz="2400" baseline="0" dirty="0" smtClean="0"/>
                        <a:t>। </a:t>
                      </a:r>
                      <a:r>
                        <a:rPr lang="en-US" sz="2400" baseline="0" dirty="0" err="1" smtClean="0"/>
                        <a:t>ধ্বনিটির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নিচে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হসন্ত</a:t>
                      </a:r>
                      <a:r>
                        <a:rPr lang="en-US" sz="2400" baseline="0" dirty="0" smtClean="0"/>
                        <a:t> (্) </a:t>
                      </a:r>
                      <a:r>
                        <a:rPr lang="en-US" sz="2400" baseline="0" dirty="0" err="1" smtClean="0"/>
                        <a:t>দিলে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এটি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বিসর্গ</a:t>
                      </a:r>
                      <a:r>
                        <a:rPr lang="en-US" sz="2400" baseline="0" dirty="0" smtClean="0"/>
                        <a:t> (ঃ) </a:t>
                      </a:r>
                      <a:r>
                        <a:rPr lang="en-US" sz="2400" baseline="0" dirty="0" err="1" smtClean="0"/>
                        <a:t>ধ্বনির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মতই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উচ্চারিত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হয়</a:t>
                      </a:r>
                      <a:r>
                        <a:rPr lang="en-US" sz="2400" baseline="0" dirty="0" smtClean="0"/>
                        <a:t>।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4212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00576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5105400" cy="52322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তাড়নজাত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খণ্ড</a:t>
            </a:r>
            <a:r>
              <a:rPr lang="en-US" sz="2800" b="1" dirty="0" smtClean="0"/>
              <a:t> ‘ৎ’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10515600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ড়,ঢ়</a:t>
            </a:r>
            <a:r>
              <a:rPr lang="en-US" sz="2800" b="1" dirty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২টির </a:t>
            </a:r>
            <a:r>
              <a:rPr lang="en-US" sz="2800" b="1" dirty="0" err="1" smtClean="0"/>
              <a:t>উচ্চারণে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জিহ্বার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অগ্রভাগের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তলদেশ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অর্থা</a:t>
            </a:r>
            <a:r>
              <a:rPr lang="en-US" sz="2800" b="1" dirty="0" smtClean="0"/>
              <a:t>ৎ </a:t>
            </a:r>
            <a:r>
              <a:rPr lang="en-US" sz="2800" b="1" dirty="0" err="1" smtClean="0"/>
              <a:t>উল্টো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পিঠের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ওপরের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দন্তমূলেদ্রুত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আঘাত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তাড়না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সৃষ্টি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করে</a:t>
            </a:r>
            <a:r>
              <a:rPr lang="en-US" sz="2800" b="1" dirty="0"/>
              <a:t>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এদেরকে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তাড়নজাত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61975"/>
            <a:ext cx="105156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‘ৎ’ </a:t>
            </a:r>
            <a:r>
              <a:rPr lang="en-US" sz="2800" b="1" dirty="0" err="1" smtClean="0"/>
              <a:t>ধ্বনিটি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মূলত</a:t>
            </a:r>
            <a:r>
              <a:rPr lang="en-US" sz="2800" b="1" dirty="0" smtClean="0"/>
              <a:t> ‘ত’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খণ্ডাংশ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স্বতন্ত্রধ্বনি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এটি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আসলে</a:t>
            </a:r>
            <a:r>
              <a:rPr lang="en-US" sz="2800" b="1" dirty="0" smtClean="0"/>
              <a:t> </a:t>
            </a:r>
            <a:r>
              <a:rPr lang="en-US" sz="2800" b="1" dirty="0"/>
              <a:t>‘ত’ </a:t>
            </a:r>
            <a:r>
              <a:rPr lang="en-US" sz="2800" b="1" dirty="0" err="1" smtClean="0"/>
              <a:t>এর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হসন্ত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রূপ</a:t>
            </a:r>
            <a:r>
              <a:rPr lang="en-US" sz="2800" b="1" dirty="0" smtClean="0"/>
              <a:t>।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6503" y="4267200"/>
            <a:ext cx="10515600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ং,ঃ,ঁ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3600" b="1" dirty="0" smtClean="0"/>
              <a:t>৩</a:t>
            </a:r>
            <a:r>
              <a:rPr lang="en-US" sz="2800" b="1" dirty="0" smtClean="0"/>
              <a:t>টি </a:t>
            </a:r>
            <a:r>
              <a:rPr lang="en-US" sz="2800" b="1" dirty="0" err="1" smtClean="0"/>
              <a:t>স্বাধীন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বর্ণ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হিসাবে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ব্যবহৃত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অন্য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ধ্বনির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সাথে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মিলিত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একত্রে</a:t>
            </a:r>
            <a:r>
              <a:rPr lang="en-US" sz="2800" b="1" dirty="0"/>
              <a:t> </a:t>
            </a:r>
            <a:r>
              <a:rPr lang="en-US" sz="2800" b="1" dirty="0" err="1"/>
              <a:t>উচ্চারিত</a:t>
            </a:r>
            <a:r>
              <a:rPr lang="en-US" sz="2800" b="1" dirty="0"/>
              <a:t> </a:t>
            </a:r>
            <a:r>
              <a:rPr lang="en-US" sz="2800" b="1" dirty="0" err="1"/>
              <a:t>হয়</a:t>
            </a:r>
            <a:r>
              <a:rPr lang="en-US" sz="2800" b="1" dirty="0"/>
              <a:t>।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err="1" smtClean="0"/>
              <a:t>তাই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এদেরকে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পরাশ্রয়ী</a:t>
            </a:r>
            <a:r>
              <a:rPr lang="en-US" sz="2800" b="1" dirty="0" smtClean="0"/>
              <a:t> 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/</a:t>
            </a:r>
            <a:r>
              <a:rPr lang="en-US" sz="2800" b="1" dirty="0" err="1"/>
              <a:t>বর্ণ</a:t>
            </a:r>
            <a:r>
              <a:rPr lang="en-US" sz="2800" b="1" dirty="0"/>
              <a:t>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বলে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578662"/>
            <a:ext cx="3352800" cy="52322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পরাশ্রয়ী</a:t>
            </a:r>
            <a:r>
              <a:rPr lang="en-US" sz="2800" b="1" dirty="0"/>
              <a:t>  </a:t>
            </a:r>
            <a:r>
              <a:rPr lang="en-US" sz="2800" b="1" dirty="0" err="1"/>
              <a:t>ধ্বনি</a:t>
            </a:r>
            <a:r>
              <a:rPr lang="en-US" sz="2800" b="1" dirty="0"/>
              <a:t>/</a:t>
            </a:r>
            <a:r>
              <a:rPr lang="en-US" sz="2800" b="1" dirty="0" err="1"/>
              <a:t>বর্ণ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375143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500" dirty="0"/>
              <a:t>স্পর্শ ব্যঞ্জন কয়টি ?</a:t>
            </a:r>
          </a:p>
          <a:p>
            <a:r>
              <a:rPr lang="bn-IN" sz="3500" dirty="0"/>
              <a:t>স্পর্শ ব্যঞ্জনের অপর নাম কি?</a:t>
            </a:r>
          </a:p>
          <a:p>
            <a:r>
              <a:rPr lang="bn-IN" sz="3500" dirty="0"/>
              <a:t>কোনগুলো কন্ঠ ধ্বনি?</a:t>
            </a:r>
          </a:p>
          <a:p>
            <a:r>
              <a:rPr lang="bn-IN" sz="3500" dirty="0"/>
              <a:t>ওষ্ঠ ধ্বনি কোনগুলো?</a:t>
            </a:r>
          </a:p>
          <a:p>
            <a:r>
              <a:rPr lang="bn-IN" sz="3500" dirty="0"/>
              <a:t>নাসিক্য বা আনুনাসিক ধ্বনি গুলো বল।</a:t>
            </a:r>
            <a:r>
              <a:rPr lang="bn-IN" dirty="0" smtClean="0"/>
              <a:t/>
            </a:r>
            <a:br>
              <a:rPr lang="bn-IN" dirty="0" smtClean="0"/>
            </a:b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/>
              <a:t>একক মূল্যায়নঃ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13438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500" dirty="0"/>
              <a:t>অল্পপ্রাণ বর্ণ গুলো পৃথক করে লেখ।</a:t>
            </a:r>
          </a:p>
          <a:p>
            <a:r>
              <a:rPr lang="bn-IN" sz="3500" dirty="0"/>
              <a:t>মহাপ্রাণ বর্ণ গুলো পৃথক করে লেখ।</a:t>
            </a:r>
          </a:p>
          <a:p>
            <a:r>
              <a:rPr lang="bn-IN" sz="3500" dirty="0"/>
              <a:t>ঘোষ ও অঘোষ বর্ণ গুলো পৃথক করে লেখ।</a:t>
            </a:r>
          </a:p>
          <a:p>
            <a:pPr marL="0" indent="0">
              <a:buNone/>
            </a:pPr>
            <a:endParaRPr lang="bn-IN" sz="3500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/>
              <a:t>দলীয় কাজঃ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9279746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500" dirty="0"/>
              <a:t>স্পর্শ/পৃষ্ঠ ব্যঞ্জন বর্ণগুলো উচ্চারন স্থান অনুযায়ী ভাগ করে ছক তৈরি কর।</a:t>
            </a:r>
          </a:p>
          <a:p>
            <a:pPr marL="0" indent="0">
              <a:buNone/>
            </a:pPr>
            <a:endParaRPr lang="bn-IN" sz="3500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dirty="0" smtClean="0"/>
              <a:t>বাড়ির </a:t>
            </a:r>
            <a:r>
              <a:rPr lang="bn-IN" b="1" dirty="0"/>
              <a:t>কাজঃ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9337938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66935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889" y="76200"/>
            <a:ext cx="9144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পবিত্র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ভাষার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মাসে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শহীদদের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প্রতি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জানাই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শ্রদ্ধা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এবং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তোমাদের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সবাইকে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89" y="476310"/>
            <a:ext cx="914400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91440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111" y="629844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3526074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2362201"/>
            <a:ext cx="5097870" cy="18004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1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114801"/>
            <a:ext cx="2133600" cy="22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760135" y="152400"/>
            <a:ext cx="3581400" cy="8382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bn-IN" b="1" dirty="0" smtClean="0"/>
              <a:t>                 শিক্ষকপরিচিতি       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752622" y="3945468"/>
            <a:ext cx="5562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00823B"/>
                </a:solidFill>
              </a:rPr>
              <a:t>  </a:t>
            </a:r>
            <a:r>
              <a:rPr lang="bn-IN" sz="3600" b="1" dirty="0"/>
              <a:t> মোঃ হেলাল</a:t>
            </a:r>
            <a:r>
              <a:rPr lang="en-US" sz="3600" b="1" dirty="0"/>
              <a:t> </a:t>
            </a:r>
            <a:r>
              <a:rPr lang="bn-IN" sz="3600" b="1" dirty="0"/>
              <a:t>উদ্দিন</a:t>
            </a:r>
          </a:p>
          <a:p>
            <a:pPr algn="ctr"/>
            <a:r>
              <a:rPr lang="bn-IN" sz="2800" dirty="0"/>
              <a:t>  </a:t>
            </a:r>
            <a:r>
              <a:rPr lang="en-US" sz="2800" dirty="0"/>
              <a:t> </a:t>
            </a:r>
            <a:r>
              <a:rPr lang="bn-IN" sz="2800" dirty="0"/>
              <a:t>সহকারী সিনিয়র শিক্ষক   </a:t>
            </a:r>
            <a:r>
              <a:rPr lang="bn-IN" sz="3600" dirty="0"/>
              <a:t>    </a:t>
            </a:r>
            <a:r>
              <a:rPr lang="bn-IN" sz="3600" b="1" dirty="0"/>
              <a:t>এ.এম.বদরুজ্জামান </a:t>
            </a:r>
            <a:endParaRPr lang="en-US" sz="3600" b="1" dirty="0"/>
          </a:p>
          <a:p>
            <a:pPr algn="ctr"/>
            <a:r>
              <a:rPr lang="bn-IN" sz="3600" b="1" dirty="0"/>
              <a:t>উচ্চ বিদ্যালয়</a:t>
            </a:r>
          </a:p>
          <a:p>
            <a:pPr algn="ctr"/>
            <a:r>
              <a:rPr lang="bn-IN" sz="2800" dirty="0"/>
              <a:t>  </a:t>
            </a:r>
            <a:r>
              <a:rPr lang="en-US" sz="2800" dirty="0"/>
              <a:t> </a:t>
            </a:r>
            <a:r>
              <a:rPr lang="bn-IN" sz="2800" dirty="0"/>
              <a:t>আড়াইহাজার,নারায়ণগঞ্জ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6934200" cy="2888200"/>
          </a:xfrm>
          <a:prstGeom prst="rect">
            <a:avLst/>
          </a:prstGeom>
        </p:spPr>
      </p:pic>
    </p:spTree>
  </p:cSld>
  <p:clrMapOvr>
    <a:masterClrMapping/>
  </p:clrMapOvr>
  <p:transition spd="slow" advTm="50000">
    <p:wedg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28800"/>
            <a:ext cx="2057400" cy="2554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1828800"/>
            <a:ext cx="4343400" cy="20621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অষ্টম-দশম</a:t>
            </a:r>
            <a:r>
              <a:rPr lang="en-US" sz="3200" dirty="0" smtClean="0"/>
              <a:t> </a:t>
            </a:r>
            <a:r>
              <a:rPr lang="en-US" sz="3200" dirty="0" err="1" smtClean="0"/>
              <a:t>শ্রেণি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বাংলা</a:t>
            </a:r>
            <a:r>
              <a:rPr lang="en-US" sz="3200" dirty="0" smtClean="0"/>
              <a:t> ২য় </a:t>
            </a:r>
            <a:r>
              <a:rPr lang="en-US" sz="3200" dirty="0" err="1" smtClean="0"/>
              <a:t>পত্র</a:t>
            </a:r>
            <a:r>
              <a:rPr lang="en-US" sz="3200" dirty="0" smtClean="0"/>
              <a:t>(</a:t>
            </a:r>
            <a:r>
              <a:rPr lang="en-US" sz="3200" dirty="0" err="1" smtClean="0"/>
              <a:t>ব্যাকরণ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ব্যঞ্জন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ধ্বনি</a:t>
            </a:r>
            <a:r>
              <a:rPr lang="en-US" sz="3200" dirty="0" smtClean="0"/>
              <a:t>/</a:t>
            </a:r>
            <a:r>
              <a:rPr lang="as-IN" sz="3200" dirty="0" smtClean="0"/>
              <a:t>ব্যঞ্জন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</a:t>
            </a:r>
            <a:endParaRPr lang="en-US" sz="3200" dirty="0" smtClean="0"/>
          </a:p>
          <a:p>
            <a:pPr algn="ctr"/>
            <a:r>
              <a:rPr lang="en-US" sz="3200" dirty="0" smtClean="0"/>
              <a:t>সময়ঃ৫০মিনিট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324350" y="762000"/>
            <a:ext cx="331470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পাঠ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পরিচিতি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0"/>
            <a:ext cx="2067118" cy="2554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9" y="4724400"/>
            <a:ext cx="636755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শুদ্ধ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ভাষার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ব্যাকরণ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চর্চা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জরুরী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8436137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05000" y="5105400"/>
            <a:ext cx="8305800" cy="1143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000" dirty="0"/>
              <a:t>ভাষার মৌলিকতম অঙ্গ কোনটি?</a:t>
            </a:r>
            <a:endParaRPr lang="en-US" sz="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609600"/>
            <a:ext cx="5486400" cy="4097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4029796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6-02-06-07-19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514600"/>
            <a:ext cx="2090138" cy="17526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2377147"/>
              </p:ext>
            </p:extLst>
          </p:nvPr>
        </p:nvGraphicFramePr>
        <p:xfrm>
          <a:off x="2835769" y="1295400"/>
          <a:ext cx="6172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69267519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62200"/>
            <a:ext cx="10820400" cy="1323439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/>
              <a:t>ব্যঞ্জন</a:t>
            </a:r>
            <a:r>
              <a:rPr lang="en-US" sz="8000" b="1" dirty="0" smtClean="0"/>
              <a:t> </a:t>
            </a:r>
            <a:r>
              <a:rPr lang="bn-IN" sz="8000" b="1" dirty="0" smtClean="0"/>
              <a:t>ধ্বনি/</a:t>
            </a:r>
            <a:r>
              <a:rPr lang="bn-IN" sz="8000" b="1" dirty="0" smtClean="0"/>
              <a:t>ব্যঞ্জন</a:t>
            </a:r>
            <a:r>
              <a:rPr lang="en-US" sz="8000" b="1" dirty="0" smtClean="0"/>
              <a:t> </a:t>
            </a:r>
            <a:r>
              <a:rPr lang="en-US" sz="8000" b="1" dirty="0" err="1" smtClean="0">
                <a:latin typeface="Vivaldi" panose="03020602050506090804" pitchFamily="66" charset="0"/>
                <a:cs typeface="Vrinda" panose="020B0502040204020203" pitchFamily="34" charset="0"/>
              </a:rPr>
              <a:t>বর্ণ</a:t>
            </a:r>
            <a:endParaRPr lang="en-US" sz="8000" b="1" dirty="0">
              <a:latin typeface="Vivaldi" panose="03020602050506090804" pitchFamily="66" charset="0"/>
              <a:cs typeface="Vrind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0756" y="1228754"/>
            <a:ext cx="86106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আমাদের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আজকের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মাল্টিমিডিয়া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ব্যাকরণ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ক্লাসের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105989"/>
            <a:ext cx="99822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প্রিয়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</a:t>
            </a:r>
            <a:r>
              <a:rPr lang="en-US" sz="2800" dirty="0" smtClean="0"/>
              <a:t>,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ভাষার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ব্যাকরণ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চর্চা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আবশ্যক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58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drumroll.wav"/>
          </p:stSnd>
        </p:sndAc>
      </p:transition>
    </mc:Choice>
    <mc:Fallback xmlns="">
      <p:transition spd="slow">
        <p:blinds dir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F3A447"/>
              </a:buClr>
              <a:buFont typeface="Wingdings" pitchFamily="2" charset="2"/>
              <a:buChar char="Ø"/>
            </a:pPr>
            <a:r>
              <a:rPr lang="bn-IN" dirty="0" smtClean="0"/>
              <a:t>পাঠ শেষে</a:t>
            </a:r>
            <a:r>
              <a:rPr lang="en-US" dirty="0" smtClean="0"/>
              <a:t> </a:t>
            </a:r>
            <a:r>
              <a:rPr lang="bn-IN" dirty="0" smtClean="0">
                <a:solidFill>
                  <a:prstClr val="white"/>
                </a:solidFill>
              </a:rPr>
              <a:t>শিক্ষার্থীরা</a:t>
            </a:r>
            <a:endParaRPr lang="en-US" dirty="0">
              <a:solidFill>
                <a:prstClr val="white"/>
              </a:solidFill>
            </a:endParaRPr>
          </a:p>
          <a:p>
            <a:pPr>
              <a:buFont typeface="Wingdings" pitchFamily="2" charset="2"/>
              <a:buChar char="Ø"/>
            </a:pPr>
            <a:endParaRPr lang="bn-IN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স্পর্শ ব্যঞ্জন ধ্বনি কয়টি ও কি কি 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স্পর্শ ব্যঞ্জন ধ্বনির উচ্চারণের স্থান অনুযায়ী নাম </a:t>
            </a:r>
            <a:endParaRPr lang="en-US" sz="2400" dirty="0"/>
          </a:p>
          <a:p>
            <a:pPr marL="0" indent="0">
              <a:buClr>
                <a:srgbClr val="FF0000"/>
              </a:buClr>
              <a:buNone/>
            </a:pPr>
            <a:r>
              <a:rPr lang="en-US" sz="2400" dirty="0"/>
              <a:t>    </a:t>
            </a:r>
            <a:r>
              <a:rPr lang="bn-IN" sz="2400" dirty="0"/>
              <a:t>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ঘোষ ও অঘোষ ধ্বনির সজ্ঞা বলতে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অল্প প্রাণ ও মহাপ্রাণ ধ্বনি চিহ্নিত করতে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bn-IN" sz="2400" dirty="0"/>
              <a:t>নাসিক্য ধ্বনি চিহ্নিত করতে পারবে।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b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পাঠের উদ্দেশ্য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096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054" y="70644"/>
            <a:ext cx="12191998" cy="646331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/>
              <a:t>স্পর্শ</a:t>
            </a:r>
            <a:r>
              <a:rPr lang="en-US" sz="3600" b="1" dirty="0"/>
              <a:t>/</a:t>
            </a:r>
            <a:r>
              <a:rPr lang="en-US" sz="3600" b="1" dirty="0" err="1"/>
              <a:t>পৃষ্ট</a:t>
            </a:r>
            <a:r>
              <a:rPr lang="en-US" sz="3600" b="1" dirty="0"/>
              <a:t> </a:t>
            </a:r>
            <a:r>
              <a:rPr lang="en-US" sz="3600" b="1" dirty="0" err="1"/>
              <a:t>ব্যঞ্জন</a:t>
            </a:r>
            <a:r>
              <a:rPr lang="en-US" sz="3600" b="1" dirty="0"/>
              <a:t> </a:t>
            </a:r>
            <a:r>
              <a:rPr lang="en-US" sz="3600" b="1" dirty="0" err="1"/>
              <a:t>ধ্বনি</a:t>
            </a:r>
            <a:r>
              <a:rPr lang="en-US" sz="3600" b="1" dirty="0"/>
              <a:t> </a:t>
            </a:r>
            <a:r>
              <a:rPr lang="en-US" sz="3600" b="1" dirty="0" err="1"/>
              <a:t>বা</a:t>
            </a:r>
            <a:r>
              <a:rPr lang="en-US" sz="3600" b="1" dirty="0"/>
              <a:t> </a:t>
            </a:r>
            <a:r>
              <a:rPr lang="en-US" sz="3600" b="1" dirty="0" err="1"/>
              <a:t>বর্গীয়</a:t>
            </a:r>
            <a:r>
              <a:rPr lang="en-US" sz="3600" b="1" dirty="0"/>
              <a:t> </a:t>
            </a:r>
            <a:r>
              <a:rPr lang="en-US" sz="3600" b="1" dirty="0" err="1"/>
              <a:t>ব্যঞ্জন</a:t>
            </a:r>
            <a:r>
              <a:rPr lang="en-US" sz="3600" b="1" dirty="0"/>
              <a:t> </a:t>
            </a:r>
            <a:r>
              <a:rPr lang="en-US" sz="3600" b="1" dirty="0" err="1"/>
              <a:t>বর্ণ</a:t>
            </a:r>
            <a:r>
              <a:rPr lang="en-US" sz="3600" b="1" dirty="0"/>
              <a:t> </a:t>
            </a:r>
            <a:r>
              <a:rPr lang="en-US" sz="3600" b="1" dirty="0" err="1"/>
              <a:t>নিয়ে</a:t>
            </a:r>
            <a:r>
              <a:rPr lang="en-US" sz="3600" b="1" dirty="0"/>
              <a:t> </a:t>
            </a:r>
            <a:r>
              <a:rPr lang="en-US" sz="3600" b="1" dirty="0" err="1"/>
              <a:t>আলোচনা</a:t>
            </a:r>
            <a:r>
              <a:rPr lang="en-US" sz="3600" b="1" dirty="0"/>
              <a:t>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00462"/>
              </p:ext>
            </p:extLst>
          </p:nvPr>
        </p:nvGraphicFramePr>
        <p:xfrm>
          <a:off x="2930769" y="965638"/>
          <a:ext cx="5298833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54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54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69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ক</a:t>
                      </a:r>
                      <a:endParaRPr lang="en-US" sz="54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খ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গ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ঘ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b="1" dirty="0" smtClean="0"/>
                        <a:t>ঙ</a:t>
                      </a:r>
                      <a:endParaRPr lang="en-US" sz="6000" b="1" dirty="0"/>
                    </a:p>
                  </a:txBody>
                  <a:tcPr>
                    <a:solidFill>
                      <a:schemeClr val="tx2">
                        <a:lumMod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17372"/>
              </p:ext>
            </p:extLst>
          </p:nvPr>
        </p:nvGraphicFramePr>
        <p:xfrm>
          <a:off x="2955979" y="2071953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1491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চ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ছ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জ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ঝ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ঞ</a:t>
                      </a:r>
                      <a:endParaRPr lang="en-US" sz="5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67685"/>
              </p:ext>
            </p:extLst>
          </p:nvPr>
        </p:nvGraphicFramePr>
        <p:xfrm>
          <a:off x="2955979" y="3102946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ট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ঠ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ড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ঢ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ণ</a:t>
                      </a:r>
                      <a:endParaRPr lang="en-US" sz="54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669485"/>
              </p:ext>
            </p:extLst>
          </p:nvPr>
        </p:nvGraphicFramePr>
        <p:xfrm>
          <a:off x="2955977" y="4118714"/>
          <a:ext cx="527362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ত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থ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দ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ধ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ন</a:t>
                      </a:r>
                      <a:endParaRPr lang="en-US" sz="5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16101"/>
              </p:ext>
            </p:extLst>
          </p:nvPr>
        </p:nvGraphicFramePr>
        <p:xfrm>
          <a:off x="2955979" y="5130561"/>
          <a:ext cx="5273623" cy="1017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1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86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7891"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প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ফ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ব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ভ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5400" b="1" dirty="0" smtClean="0"/>
                        <a:t>ম</a:t>
                      </a:r>
                      <a:endParaRPr lang="en-US" sz="5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404446" y="1956064"/>
            <a:ext cx="2514600" cy="1061463"/>
          </a:xfrm>
          <a:prstGeom prst="rightArrow">
            <a:avLst>
              <a:gd name="adj1" fmla="val 50000"/>
              <a:gd name="adj2" fmla="val 45744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‘চ’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16" name="Right Arrow 15"/>
          <p:cNvSpPr/>
          <p:nvPr/>
        </p:nvSpPr>
        <p:spPr>
          <a:xfrm>
            <a:off x="451336" y="5060766"/>
            <a:ext cx="2505489" cy="1067121"/>
          </a:xfrm>
          <a:prstGeom prst="rightArrow">
            <a:avLst>
              <a:gd name="adj1" fmla="val 50000"/>
              <a:gd name="adj2" fmla="val 47461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‘প’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8382000" y="1089664"/>
            <a:ext cx="3287676" cy="6096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ক</a:t>
            </a:r>
            <a:r>
              <a:rPr lang="en-US" sz="4400" b="1" dirty="0" err="1" smtClean="0"/>
              <a:t>ণ্ঠ্য</a:t>
            </a:r>
            <a:r>
              <a:rPr lang="bn-IN" sz="4400" b="1" dirty="0" smtClean="0"/>
              <a:t> ধ্বনি</a:t>
            </a:r>
            <a:endParaRPr lang="en-US" sz="4400" b="1" dirty="0"/>
          </a:p>
        </p:txBody>
      </p:sp>
      <p:sp>
        <p:nvSpPr>
          <p:cNvPr id="20" name="Rectangle 19"/>
          <p:cNvSpPr/>
          <p:nvPr/>
        </p:nvSpPr>
        <p:spPr>
          <a:xfrm>
            <a:off x="8382000" y="2197159"/>
            <a:ext cx="3290543" cy="6096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তালব্য </a:t>
            </a:r>
            <a:r>
              <a:rPr lang="bn-IN" sz="4400" b="1" dirty="0" smtClean="0"/>
              <a:t>ধ্বনি</a:t>
            </a:r>
            <a:endParaRPr lang="en-US" sz="4400" b="1" dirty="0"/>
          </a:p>
        </p:txBody>
      </p:sp>
      <p:sp>
        <p:nvSpPr>
          <p:cNvPr id="21" name="Rectangle 20"/>
          <p:cNvSpPr/>
          <p:nvPr/>
        </p:nvSpPr>
        <p:spPr>
          <a:xfrm>
            <a:off x="8382000" y="3183083"/>
            <a:ext cx="3287676" cy="6096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মূর্ধন্য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2000" y="4233914"/>
            <a:ext cx="3287676" cy="6096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দন্ত্য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82000" y="5238290"/>
            <a:ext cx="3287676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</a:rPr>
              <a:t>ওষ্ঠ্য </a:t>
            </a:r>
            <a:r>
              <a:rPr lang="bn-IN" sz="4400" b="1" dirty="0" smtClean="0">
                <a:solidFill>
                  <a:schemeClr val="tx1"/>
                </a:solidFill>
              </a:rPr>
              <a:t>ধ্বনি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51336" y="3017527"/>
            <a:ext cx="2514600" cy="1067441"/>
          </a:xfrm>
          <a:prstGeom prst="rightArrow">
            <a:avLst>
              <a:gd name="adj1" fmla="val 50000"/>
              <a:gd name="adj2" fmla="val 48922"/>
            </a:avLst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‘ট’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31" name="Right Arrow 30"/>
          <p:cNvSpPr/>
          <p:nvPr/>
        </p:nvSpPr>
        <p:spPr>
          <a:xfrm>
            <a:off x="416167" y="865207"/>
            <a:ext cx="2514600" cy="1080671"/>
          </a:xfrm>
          <a:prstGeom prst="rightArrow">
            <a:avLst>
              <a:gd name="adj1" fmla="val 50000"/>
              <a:gd name="adj2" fmla="val 44894"/>
            </a:avLst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‘ক’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33" name="Right Arrow 32"/>
          <p:cNvSpPr/>
          <p:nvPr/>
        </p:nvSpPr>
        <p:spPr>
          <a:xfrm>
            <a:off x="441661" y="4017346"/>
            <a:ext cx="2524837" cy="1060209"/>
          </a:xfrm>
          <a:prstGeom prst="rightArrow">
            <a:avLst>
              <a:gd name="adj1" fmla="val 50000"/>
              <a:gd name="adj2" fmla="val 47947"/>
            </a:avLst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‘ত’ </a:t>
            </a:r>
            <a:r>
              <a:rPr lang="bn-IN" sz="4400" b="1" dirty="0" smtClean="0"/>
              <a:t>বর্গ</a:t>
            </a:r>
            <a:endParaRPr lang="en-US" sz="4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-7054" y="624266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মোঃ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হেলাল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উদ্দিন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সিনিয়র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শিক্ষক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এ.এম.বদরুজ্জামান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উচ্চ</a:t>
            </a:r>
            <a:r>
              <a:rPr lang="en-US" sz="2800" b="1" dirty="0">
                <a:solidFill>
                  <a:srgbClr val="FFFF00"/>
                </a:solidFill>
                <a:latin typeface="Century Gothic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entury Gothic"/>
              </a:rPr>
              <a:t>বিদ্যালয়</a:t>
            </a:r>
            <a:endParaRPr lang="en-US" sz="2800" b="1" dirty="0">
              <a:solidFill>
                <a:srgbClr val="FFFF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02751483"/>
      </p:ext>
    </p:extLst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1" grpId="0" animBg="1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1758</TotalTime>
  <Words>941</Words>
  <Application>Microsoft Office PowerPoint</Application>
  <PresentationFormat>Custom</PresentationFormat>
  <Paragraphs>223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PowerPoint Presentation</vt:lpstr>
      <vt:lpstr>PowerPoint Presentation</vt:lpstr>
      <vt:lpstr>                 শিক্ষকপরিচিতি        </vt:lpstr>
      <vt:lpstr>PowerPoint Presentation</vt:lpstr>
      <vt:lpstr>PowerPoint Presentation</vt:lpstr>
      <vt:lpstr>PowerPoint Presentation</vt:lpstr>
      <vt:lpstr>PowerPoint Presentation</vt:lpstr>
      <vt:lpstr>পাঠের উদ্দেশ্য</vt:lpstr>
      <vt:lpstr>PowerPoint Presentation</vt:lpstr>
      <vt:lpstr>কেন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মূল্যায়নঃ</vt:lpstr>
      <vt:lpstr>দলীয় কাজঃ</vt:lpstr>
      <vt:lpstr>বাড়ির কাজঃ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ধ্বনি</dc:title>
  <dc:creator>Ziaur Rahman</dc:creator>
  <cp:lastModifiedBy>Sajedul Islam Sifat</cp:lastModifiedBy>
  <cp:revision>224</cp:revision>
  <dcterms:created xsi:type="dcterms:W3CDTF">2016-02-06T01:06:46Z</dcterms:created>
  <dcterms:modified xsi:type="dcterms:W3CDTF">2020-02-27T17:17:12Z</dcterms:modified>
</cp:coreProperties>
</file>