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4" r:id="rId2"/>
    <p:sldId id="276" r:id="rId3"/>
    <p:sldId id="259" r:id="rId4"/>
    <p:sldId id="275" r:id="rId5"/>
    <p:sldId id="263" r:id="rId6"/>
    <p:sldId id="262" r:id="rId7"/>
    <p:sldId id="266" r:id="rId8"/>
    <p:sldId id="261" r:id="rId9"/>
    <p:sldId id="268" r:id="rId10"/>
    <p:sldId id="258" r:id="rId11"/>
    <p:sldId id="269" r:id="rId12"/>
    <p:sldId id="260" r:id="rId13"/>
    <p:sldId id="257" r:id="rId14"/>
    <p:sldId id="265" r:id="rId15"/>
    <p:sldId id="264" r:id="rId16"/>
    <p:sldId id="267" r:id="rId17"/>
    <p:sldId id="270" r:id="rId18"/>
    <p:sldId id="272" r:id="rId19"/>
    <p:sldId id="273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3CA0"/>
    <a:srgbClr val="008000"/>
    <a:srgbClr val="0000CC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073" autoAdjust="0"/>
  </p:normalViewPr>
  <p:slideViewPr>
    <p:cSldViewPr>
      <p:cViewPr>
        <p:scale>
          <a:sx n="40" d="100"/>
          <a:sy n="40" d="100"/>
        </p:scale>
        <p:origin x="-2244" y="-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8B956-83C4-4231-B16F-F4B100FDC831}" type="datetimeFigureOut">
              <a:rPr lang="en-US" smtClean="0"/>
              <a:t>28-Feb-20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ABE4A-06F9-4186-A68E-4649A3D01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889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this picture, the boy with me, is </a:t>
            </a:r>
            <a:r>
              <a:rPr lang="en-US" dirty="0" err="1" smtClean="0"/>
              <a:t>Mahtab</a:t>
            </a:r>
            <a:r>
              <a:rPr lang="en-US" dirty="0" smtClean="0"/>
              <a:t> </a:t>
            </a:r>
            <a:r>
              <a:rPr lang="en-US" dirty="0" err="1" smtClean="0"/>
              <a:t>Shakib</a:t>
            </a:r>
            <a:r>
              <a:rPr lang="en-US" dirty="0" smtClean="0"/>
              <a:t> </a:t>
            </a:r>
            <a:r>
              <a:rPr lang="en-US" dirty="0" err="1" smtClean="0"/>
              <a:t>Rahman</a:t>
            </a:r>
            <a:r>
              <a:rPr lang="en-US" dirty="0" smtClean="0"/>
              <a:t>, a student of class </a:t>
            </a:r>
            <a:r>
              <a:rPr lang="en-US" dirty="0" err="1" smtClean="0"/>
              <a:t>eightis</a:t>
            </a:r>
            <a:r>
              <a:rPr lang="en-US" baseline="0" dirty="0" smtClean="0"/>
              <a:t> </a:t>
            </a:r>
            <a:r>
              <a:rPr lang="en-US" dirty="0" smtClean="0"/>
              <a:t>a marks all rounder in</a:t>
            </a:r>
            <a:r>
              <a:rPr lang="en-US" baseline="0" dirty="0" smtClean="0"/>
              <a:t> the folk song section.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ABE4A-06F9-4186-A68E-4649A3D01D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7130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Showing the pictures ,the</a:t>
            </a:r>
            <a:r>
              <a:rPr lang="en-US" baseline="0" dirty="0" smtClean="0"/>
              <a:t> teacher may ask the learners to name the instruments. After that he/ she may tell them to check their </a:t>
            </a:r>
            <a:r>
              <a:rPr lang="en-US" baseline="0" smtClean="0"/>
              <a:t>answers with his/hers.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ABE4A-06F9-4186-A68E-4649A3D01DF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3980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learners will be asked for  identifying the singers and relating them with the folk songs given beside them  above.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ABE4A-06F9-4186-A68E-4649A3D01DF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8310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learners will be asked to make sentences with this</a:t>
            </a:r>
            <a:r>
              <a:rPr lang="en-US" baseline="0" dirty="0" smtClean="0"/>
              <a:t> </a:t>
            </a:r>
            <a:r>
              <a:rPr lang="en-US" dirty="0" smtClean="0"/>
              <a:t>word.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ABE4A-06F9-4186-A68E-4649A3D01DF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3231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time  does not allow, no need to give it as a group work , It can be given as home 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ABE4A-06F9-4186-A68E-4649A3D01DF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278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this slide, this picture has been used to draw</a:t>
            </a:r>
            <a:r>
              <a:rPr lang="en-US" baseline="0" dirty="0" smtClean="0"/>
              <a:t> the students’ attention to the class.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ABE4A-06F9-4186-A68E-4649A3D01D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12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2-3 learners can be asked to describe what they have seen in the video. At first 3-4 learners can be selected from all the learners by a random selection. After listening to their description, the teacher can go for declaring the topic of the day.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ABE4A-06F9-4186-A68E-4649A3D01D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428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ABE4A-06F9-4186-A68E-4649A3D01DF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961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Like me/unlike me the teacher may ask questions if they have any renowned singer or lyricist in their institution.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ABE4A-06F9-4186-A68E-4649A3D01D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140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While monitoring the class, the teacher may ask the learners if they find any difficulties in reading the text, or face any problem to pronounce the word correctly.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ABE4A-06F9-4186-A68E-4649A3D01D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958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teacher may allow the students to utter some words with correct </a:t>
            </a:r>
            <a:r>
              <a:rPr lang="en-US" dirty="0" err="1" smtClean="0"/>
              <a:t>pronunciation.The</a:t>
            </a:r>
            <a:r>
              <a:rPr lang="en-US" dirty="0" smtClean="0"/>
              <a:t> learners will be asked for making sentences.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ABE4A-06F9-4186-A68E-4649A3D01D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381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teacher may invite 3-5 students to tell 2/3</a:t>
            </a:r>
            <a:r>
              <a:rPr lang="en-US" baseline="0" dirty="0" smtClean="0"/>
              <a:t> sentences about folk songs. If needed, he/she </a:t>
            </a:r>
            <a:r>
              <a:rPr lang="en-US" baseline="0" dirty="0" err="1" smtClean="0"/>
              <a:t>shwoed</a:t>
            </a:r>
            <a:r>
              <a:rPr lang="en-US" baseline="0" dirty="0" smtClean="0"/>
              <a:t> them the given description.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ABE4A-06F9-4186-A68E-4649A3D01DF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6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learners will be asked to make sentences with </a:t>
            </a:r>
            <a:r>
              <a:rPr lang="en-US" smtClean="0"/>
              <a:t>the words.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ABE4A-06F9-4186-A68E-4649A3D01DF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71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EA38-81D5-4616-8772-219950FC6650}" type="datetimeFigureOut">
              <a:rPr lang="en-US" smtClean="0"/>
              <a:t>28-Feb-20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FA08-971C-4040-87D0-A9562BA0D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27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EA38-81D5-4616-8772-219950FC6650}" type="datetimeFigureOut">
              <a:rPr lang="en-US" smtClean="0"/>
              <a:t>28-Feb-20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FA08-971C-4040-87D0-A9562BA0D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75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EA38-81D5-4616-8772-219950FC6650}" type="datetimeFigureOut">
              <a:rPr lang="en-US" smtClean="0"/>
              <a:t>28-Feb-20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FA08-971C-4040-87D0-A9562BA0D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98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EA38-81D5-4616-8772-219950FC6650}" type="datetimeFigureOut">
              <a:rPr lang="en-US" smtClean="0"/>
              <a:t>28-Feb-20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FA08-971C-4040-87D0-A9562BA0D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98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EA38-81D5-4616-8772-219950FC6650}" type="datetimeFigureOut">
              <a:rPr lang="en-US" smtClean="0"/>
              <a:t>28-Feb-20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FA08-971C-4040-87D0-A9562BA0D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049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EA38-81D5-4616-8772-219950FC6650}" type="datetimeFigureOut">
              <a:rPr lang="en-US" smtClean="0"/>
              <a:t>28-Feb-20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FA08-971C-4040-87D0-A9562BA0D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289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EA38-81D5-4616-8772-219950FC6650}" type="datetimeFigureOut">
              <a:rPr lang="en-US" smtClean="0"/>
              <a:t>28-Feb-20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FA08-971C-4040-87D0-A9562BA0D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606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EA38-81D5-4616-8772-219950FC6650}" type="datetimeFigureOut">
              <a:rPr lang="en-US" smtClean="0"/>
              <a:t>28-Feb-20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FA08-971C-4040-87D0-A9562BA0D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607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EA38-81D5-4616-8772-219950FC6650}" type="datetimeFigureOut">
              <a:rPr lang="en-US" smtClean="0"/>
              <a:t>28-Feb-20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FA08-971C-4040-87D0-A9562BA0D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325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EA38-81D5-4616-8772-219950FC6650}" type="datetimeFigureOut">
              <a:rPr lang="en-US" smtClean="0"/>
              <a:t>28-Feb-20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FA08-971C-4040-87D0-A9562BA0D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917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EA38-81D5-4616-8772-219950FC6650}" type="datetimeFigureOut">
              <a:rPr lang="en-US" smtClean="0"/>
              <a:t>28-Feb-20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FA08-971C-4040-87D0-A9562BA0D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337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AEA38-81D5-4616-8772-219950FC6650}" type="datetimeFigureOut">
              <a:rPr lang="en-US" smtClean="0"/>
              <a:t>28-Feb-20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3FA08-971C-4040-87D0-A9562BA0D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0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8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6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13.jp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5.jpg"/><Relationship Id="rId10" Type="http://schemas.openxmlformats.org/officeDocument/2006/relationships/image" Target="../media/image12.jpg"/><Relationship Id="rId4" Type="http://schemas.openxmlformats.org/officeDocument/2006/relationships/image" Target="../media/image14.jpg"/><Relationship Id="rId9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g"/><Relationship Id="rId3" Type="http://schemas.openxmlformats.org/officeDocument/2006/relationships/image" Target="../media/image41.jpg"/><Relationship Id="rId7" Type="http://schemas.openxmlformats.org/officeDocument/2006/relationships/image" Target="../media/image45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g"/><Relationship Id="rId9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13" Type="http://schemas.openxmlformats.org/officeDocument/2006/relationships/image" Target="../media/image56.jpeg"/><Relationship Id="rId3" Type="http://schemas.openxmlformats.org/officeDocument/2006/relationships/image" Target="../media/image47.png"/><Relationship Id="rId7" Type="http://schemas.openxmlformats.org/officeDocument/2006/relationships/image" Target="../media/image51.jpeg"/><Relationship Id="rId12" Type="http://schemas.openxmlformats.org/officeDocument/2006/relationships/image" Target="../media/image55.jpeg"/><Relationship Id="rId17" Type="http://schemas.openxmlformats.org/officeDocument/2006/relationships/image" Target="../media/image59.png"/><Relationship Id="rId2" Type="http://schemas.openxmlformats.org/officeDocument/2006/relationships/hyperlink" Target="OUR%20FOLK%20SONGS.pptx#11. PowerPoint Presentation" TargetMode="External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11" Type="http://schemas.openxmlformats.org/officeDocument/2006/relationships/image" Target="../media/image54.jpeg"/><Relationship Id="rId5" Type="http://schemas.openxmlformats.org/officeDocument/2006/relationships/image" Target="../media/image49.jpeg"/><Relationship Id="rId15" Type="http://schemas.openxmlformats.org/officeDocument/2006/relationships/hyperlink" Target="OUR%20FOLK%20SONGS.pptx#6. PowerPoint Presentation" TargetMode="External"/><Relationship Id="rId10" Type="http://schemas.openxmlformats.org/officeDocument/2006/relationships/image" Target="../media/image53.jpeg"/><Relationship Id="rId4" Type="http://schemas.openxmlformats.org/officeDocument/2006/relationships/image" Target="../media/image48.png"/><Relationship Id="rId9" Type="http://schemas.openxmlformats.org/officeDocument/2006/relationships/image" Target="../media/image42.jpg"/><Relationship Id="rId1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12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11" Type="http://schemas.openxmlformats.org/officeDocument/2006/relationships/image" Target="../media/image20.gif"/><Relationship Id="rId5" Type="http://schemas.openxmlformats.org/officeDocument/2006/relationships/image" Target="../media/image14.jpg"/><Relationship Id="rId10" Type="http://schemas.openxmlformats.org/officeDocument/2006/relationships/image" Target="../media/image19.jpg"/><Relationship Id="rId4" Type="http://schemas.openxmlformats.org/officeDocument/2006/relationships/image" Target="../media/image13.jpg"/><Relationship Id="rId9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2057400"/>
            <a:ext cx="9557084" cy="1059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335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687" y="-98286"/>
            <a:ext cx="52687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000" cap="all" spc="0" dirty="0" smtClean="0">
                <a:ln/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Folk(</a:t>
            </a:r>
            <a:r>
              <a:rPr lang="en-US" sz="2000" cap="all" spc="0" dirty="0" smtClean="0">
                <a:ln/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Noun</a:t>
            </a:r>
            <a:r>
              <a:rPr lang="en-US" sz="4000" cap="all" spc="0" dirty="0" smtClean="0">
                <a:ln/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4000" cap="all" spc="0" dirty="0">
              <a:ln/>
              <a:solidFill>
                <a:schemeClr val="tx2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04800" y="5318350"/>
            <a:ext cx="8382000" cy="914400"/>
            <a:chOff x="304800" y="5318350"/>
            <a:chExt cx="8382000" cy="914400"/>
          </a:xfrm>
        </p:grpSpPr>
        <p:sp>
          <p:nvSpPr>
            <p:cNvPr id="4" name="Rectangle 3"/>
            <p:cNvSpPr/>
            <p:nvPr/>
          </p:nvSpPr>
          <p:spPr>
            <a:xfrm>
              <a:off x="304800" y="5318350"/>
              <a:ext cx="8382000" cy="914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199593" y="5513940"/>
              <a:ext cx="639611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referring 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to particular groups of people.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102006" y="681345"/>
            <a:ext cx="3037250" cy="4608734"/>
            <a:chOff x="3102006" y="681345"/>
            <a:chExt cx="3037250" cy="4608734"/>
          </a:xfrm>
        </p:grpSpPr>
        <p:sp>
          <p:nvSpPr>
            <p:cNvPr id="13" name="Pentagon 12"/>
            <p:cNvSpPr/>
            <p:nvPr/>
          </p:nvSpPr>
          <p:spPr>
            <a:xfrm rot="16200000">
              <a:off x="3421329" y="3758404"/>
              <a:ext cx="2730977" cy="332373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102006" y="681345"/>
              <a:ext cx="3037250" cy="3084863"/>
            </a:xfrm>
            <a:prstGeom prst="round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248401" y="681345"/>
            <a:ext cx="2895599" cy="4545413"/>
            <a:chOff x="6248400" y="609600"/>
            <a:chExt cx="3184831" cy="4545413"/>
          </a:xfrm>
        </p:grpSpPr>
        <p:sp>
          <p:nvSpPr>
            <p:cNvPr id="10" name="Pentagon 9"/>
            <p:cNvSpPr/>
            <p:nvPr/>
          </p:nvSpPr>
          <p:spPr>
            <a:xfrm rot="16827449">
              <a:off x="6310905" y="3678825"/>
              <a:ext cx="2648007" cy="304369"/>
            </a:xfrm>
            <a:prstGeom prst="homePlat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248400" y="609600"/>
              <a:ext cx="3184831" cy="2993182"/>
            </a:xfrm>
            <a:prstGeom prst="roundRect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-18992" y="681345"/>
            <a:ext cx="2990792" cy="4616695"/>
            <a:chOff x="-152400" y="681345"/>
            <a:chExt cx="3304132" cy="4639629"/>
          </a:xfrm>
        </p:grpSpPr>
        <p:sp>
          <p:nvSpPr>
            <p:cNvPr id="12" name="Pentagon 11"/>
            <p:cNvSpPr/>
            <p:nvPr/>
          </p:nvSpPr>
          <p:spPr>
            <a:xfrm rot="14914704">
              <a:off x="541475" y="3940087"/>
              <a:ext cx="2464752" cy="297021"/>
            </a:xfrm>
            <a:prstGeom prst="homePlat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-152400" y="681345"/>
              <a:ext cx="3304132" cy="3039021"/>
            </a:xfrm>
            <a:prstGeom prst="roundRect">
              <a:avLst/>
            </a:prstGeom>
            <a:blipFill dpi="0"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410200" y="9099"/>
            <a:ext cx="609600" cy="6096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60242" y="6322757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29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2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96141" y="43540"/>
            <a:ext cx="233608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Folk songs</a:t>
            </a:r>
            <a:endParaRPr lang="en-US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5181600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Kartika" pitchFamily="18" charset="0"/>
                <a:ea typeface="BatangChe" pitchFamily="49" charset="-127"/>
                <a:cs typeface="Kartika" pitchFamily="18" charset="0"/>
              </a:rPr>
              <a:t> </a:t>
            </a:r>
            <a:r>
              <a:rPr lang="en-US" sz="2400" b="1" i="1" dirty="0">
                <a:latin typeface="Kartika" pitchFamily="18" charset="0"/>
                <a:ea typeface="BatangChe" pitchFamily="49" charset="-127"/>
                <a:cs typeface="Kartika" pitchFamily="18" charset="0"/>
              </a:rPr>
              <a:t>a traditional or composed song typically characterized by </a:t>
            </a:r>
            <a:r>
              <a:rPr lang="en-US" sz="2400" b="1" i="1" dirty="0" err="1">
                <a:latin typeface="Kartika" pitchFamily="18" charset="0"/>
                <a:ea typeface="BatangChe" pitchFamily="49" charset="-127"/>
                <a:cs typeface="Kartika" pitchFamily="18" charset="0"/>
              </a:rPr>
              <a:t>stanzaic</a:t>
            </a:r>
            <a:r>
              <a:rPr lang="en-US" sz="2400" b="1" i="1" dirty="0">
                <a:latin typeface="Kartika" pitchFamily="18" charset="0"/>
                <a:ea typeface="BatangChe" pitchFamily="49" charset="-127"/>
                <a:cs typeface="Kartika" pitchFamily="18" charset="0"/>
              </a:rPr>
              <a:t> form, refrain, and </a:t>
            </a:r>
            <a:r>
              <a:rPr lang="en-US" sz="2400" b="1" i="1" dirty="0"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simplicity</a:t>
            </a:r>
            <a:r>
              <a:rPr lang="en-US" sz="2400" b="1" i="1" dirty="0">
                <a:latin typeface="Kartika" pitchFamily="18" charset="0"/>
                <a:ea typeface="BatangChe" pitchFamily="49" charset="-127"/>
                <a:cs typeface="Kartika" pitchFamily="18" charset="0"/>
              </a:rPr>
              <a:t> of melody </a:t>
            </a:r>
            <a:r>
              <a:rPr lang="en-US" sz="2400" b="1" i="1" dirty="0" smtClean="0">
                <a:latin typeface="Kartika" pitchFamily="18" charset="0"/>
                <a:ea typeface="BatangChe" pitchFamily="49" charset="-127"/>
                <a:cs typeface="Kartika" pitchFamily="18" charset="0"/>
              </a:rPr>
              <a:t> which are performed  with the </a:t>
            </a:r>
            <a:r>
              <a:rPr lang="en-US" sz="2400" b="1" i="1" u="sng" dirty="0" smtClean="0">
                <a:solidFill>
                  <a:schemeClr val="tx2"/>
                </a:solidFill>
                <a:latin typeface="Kartika" pitchFamily="18" charset="0"/>
                <a:ea typeface="BatangChe" pitchFamily="49" charset="-127"/>
                <a:cs typeface="Kartika" pitchFamily="18" charset="0"/>
              </a:rPr>
              <a:t>traditional musical instruments</a:t>
            </a:r>
            <a:r>
              <a:rPr lang="en-US" sz="2400" b="1" i="1" dirty="0" smtClean="0">
                <a:latin typeface="Kartika" pitchFamily="18" charset="0"/>
                <a:ea typeface="BatangChe" pitchFamily="49" charset="-127"/>
                <a:cs typeface="Kartika" pitchFamily="18" charset="0"/>
              </a:rPr>
              <a:t>.</a:t>
            </a:r>
            <a:endParaRPr lang="en-US" b="1" i="1" dirty="0">
              <a:latin typeface="Kartika" pitchFamily="18" charset="0"/>
              <a:ea typeface="BatangChe" pitchFamily="49" charset="-127"/>
              <a:cs typeface="Kartika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62000" y="658942"/>
            <a:ext cx="8192059" cy="4314484"/>
            <a:chOff x="762000" y="658942"/>
            <a:chExt cx="8192059" cy="4314484"/>
          </a:xfrm>
        </p:grpSpPr>
        <p:sp>
          <p:nvSpPr>
            <p:cNvPr id="3" name="Bevel 2"/>
            <p:cNvSpPr/>
            <p:nvPr/>
          </p:nvSpPr>
          <p:spPr>
            <a:xfrm>
              <a:off x="4288925" y="2916026"/>
              <a:ext cx="2514600" cy="2057400"/>
            </a:xfrm>
            <a:prstGeom prst="bevel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Bevel 4"/>
            <p:cNvSpPr/>
            <p:nvPr/>
          </p:nvSpPr>
          <p:spPr>
            <a:xfrm rot="1646572">
              <a:off x="5777988" y="881352"/>
              <a:ext cx="3176071" cy="2275990"/>
            </a:xfrm>
            <a:prstGeom prst="bevel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scene3d>
              <a:camera prst="perspectiveContrastingLef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Bevel 5"/>
            <p:cNvSpPr/>
            <p:nvPr/>
          </p:nvSpPr>
          <p:spPr>
            <a:xfrm flipH="1">
              <a:off x="762000" y="658942"/>
              <a:ext cx="2438400" cy="2667000"/>
            </a:xfrm>
            <a:prstGeom prst="bevel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Bevel 6"/>
            <p:cNvSpPr/>
            <p:nvPr/>
          </p:nvSpPr>
          <p:spPr>
            <a:xfrm>
              <a:off x="1901490" y="2895600"/>
              <a:ext cx="2514600" cy="2057400"/>
            </a:xfrm>
            <a:prstGeom prst="bevel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056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119" y="57697"/>
            <a:ext cx="8650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TRADITIONAL (</a:t>
            </a:r>
            <a:r>
              <a:rPr lang="en-US" sz="16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26" y="1086535"/>
            <a:ext cx="4952284" cy="4038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990600"/>
            <a:ext cx="3179412" cy="3962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512513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in accordance with a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customary / or characteristic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method or manner: </a:t>
            </a:r>
          </a:p>
        </p:txBody>
      </p:sp>
      <p:sp>
        <p:nvSpPr>
          <p:cNvPr id="6" name="Rectangle 5"/>
          <p:cNvSpPr/>
          <p:nvPr/>
        </p:nvSpPr>
        <p:spPr>
          <a:xfrm>
            <a:off x="4800600" y="512513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or pertaining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to a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long-established or inherited way of thinking or acting: </a:t>
            </a:r>
          </a:p>
        </p:txBody>
      </p:sp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91701" y="944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8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986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99" t="5199" r="25437" b="4292"/>
          <a:stretch/>
        </p:blipFill>
        <p:spPr>
          <a:xfrm>
            <a:off x="58522" y="158353"/>
            <a:ext cx="1002072" cy="3356426"/>
          </a:xfrm>
          <a:prstGeom prst="rect">
            <a:avLst/>
          </a:prstGeom>
        </p:spPr>
      </p:pic>
      <p:sp>
        <p:nvSpPr>
          <p:cNvPr id="63" name="Rectangle 62"/>
          <p:cNvSpPr/>
          <p:nvPr/>
        </p:nvSpPr>
        <p:spPr>
          <a:xfrm>
            <a:off x="-92897" y="3382997"/>
            <a:ext cx="13049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dotara</a:t>
            </a:r>
            <a:endParaRPr lang="en-US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9" name="Picture 10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38" y="868941"/>
            <a:ext cx="3495675" cy="1304925"/>
          </a:xfrm>
          <a:prstGeom prst="rect">
            <a:avLst/>
          </a:prstGeom>
        </p:spPr>
      </p:pic>
      <p:sp>
        <p:nvSpPr>
          <p:cNvPr id="1031" name="Rectangle 1030"/>
          <p:cNvSpPr/>
          <p:nvPr/>
        </p:nvSpPr>
        <p:spPr>
          <a:xfrm>
            <a:off x="1060594" y="2276199"/>
            <a:ext cx="20697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sarinda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32" name="Picture 103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7"/>
          <a:stretch/>
        </p:blipFill>
        <p:spPr>
          <a:xfrm>
            <a:off x="-25965" y="3967772"/>
            <a:ext cx="2586622" cy="1871584"/>
          </a:xfrm>
          <a:prstGeom prst="rect">
            <a:avLst/>
          </a:prstGeom>
        </p:spPr>
      </p:pic>
      <p:sp>
        <p:nvSpPr>
          <p:cNvPr id="1033" name="Rectangle 1032"/>
          <p:cNvSpPr/>
          <p:nvPr/>
        </p:nvSpPr>
        <p:spPr>
          <a:xfrm>
            <a:off x="0" y="5715000"/>
            <a:ext cx="27806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bamboo flute</a:t>
            </a:r>
            <a:endParaRPr lang="en-US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89" r="-1067"/>
          <a:stretch/>
        </p:blipFill>
        <p:spPr>
          <a:xfrm rot="687407">
            <a:off x="6486802" y="776591"/>
            <a:ext cx="2522151" cy="187122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406684" y="2294881"/>
            <a:ext cx="248731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harmonium</a:t>
            </a:r>
            <a:endParaRPr lang="en-US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42"/>
          <a:stretch/>
        </p:blipFill>
        <p:spPr>
          <a:xfrm>
            <a:off x="6286049" y="2862282"/>
            <a:ext cx="2232569" cy="171061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034574" y="3941475"/>
            <a:ext cx="137338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tabla</a:t>
            </a:r>
            <a:endParaRPr lang="en-US" sz="4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090" y="4602610"/>
            <a:ext cx="1728077" cy="187412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56646" y="6182861"/>
            <a:ext cx="13580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violin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921" y="4513426"/>
            <a:ext cx="2160721" cy="143860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736229" y="6182861"/>
            <a:ext cx="138666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Ek-tara</a:t>
            </a:r>
            <a:endParaRPr lang="en-US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54931" y="3926563"/>
            <a:ext cx="105670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dhol</a:t>
            </a:r>
            <a:endParaRPr lang="en-US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611355" y="0"/>
            <a:ext cx="5543851" cy="923330"/>
            <a:chOff x="1898325" y="-109667"/>
            <a:chExt cx="5543851" cy="923330"/>
          </a:xfrm>
        </p:grpSpPr>
        <p:sp>
          <p:nvSpPr>
            <p:cNvPr id="4" name="Rectangle 3"/>
            <p:cNvSpPr/>
            <p:nvPr/>
          </p:nvSpPr>
          <p:spPr>
            <a:xfrm>
              <a:off x="1898325" y="0"/>
              <a:ext cx="5543851" cy="703996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231084" y="-109667"/>
              <a:ext cx="490736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5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What are these?</a:t>
              </a:r>
              <a:endPara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9753600" y="-286319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1" b="8579"/>
          <a:stretch/>
        </p:blipFill>
        <p:spPr>
          <a:xfrm>
            <a:off x="2922413" y="2090438"/>
            <a:ext cx="3454400" cy="2033517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-465183" y="-277389"/>
            <a:ext cx="9634848" cy="1103915"/>
            <a:chOff x="2173106" y="979983"/>
            <a:chExt cx="6315661" cy="1103915"/>
          </a:xfrm>
        </p:grpSpPr>
        <p:sp>
          <p:nvSpPr>
            <p:cNvPr id="22" name="Rectangle 21"/>
            <p:cNvSpPr/>
            <p:nvPr/>
          </p:nvSpPr>
          <p:spPr>
            <a:xfrm>
              <a:off x="2173106" y="1169470"/>
              <a:ext cx="6315661" cy="91442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Musical Instruments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227188" y="979983"/>
              <a:ext cx="22481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5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</a:t>
              </a:r>
              <a:r>
                <a:rPr lang="en-US" sz="54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Traditional</a:t>
              </a:r>
              <a:endParaRPr lang="en-US" sz="54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511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1031" grpId="0"/>
      <p:bldP spid="1033" grpId="0"/>
      <p:bldP spid="8" grpId="0"/>
      <p:bldP spid="10" grpId="0"/>
      <p:bldP spid="14" grpId="0"/>
      <p:bldP spid="16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/>
          <p:cNvSpPr/>
          <p:nvPr/>
        </p:nvSpPr>
        <p:spPr>
          <a:xfrm>
            <a:off x="5356608" y="4234971"/>
            <a:ext cx="3824942" cy="112727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5413064" y="5526757"/>
            <a:ext cx="3814436" cy="1143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356608" y="2919032"/>
            <a:ext cx="3787394" cy="1143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356607" y="1588461"/>
            <a:ext cx="3787394" cy="1143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191167" y="493066"/>
            <a:ext cx="4495800" cy="56388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868144" y="2008607"/>
            <a:ext cx="19928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36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ari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sari</a:t>
            </a:r>
            <a:endParaRPr lang="en-US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53487" y="714865"/>
            <a:ext cx="371127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hatiali,bhawaiya</a:t>
            </a:r>
            <a:endParaRPr lang="en-US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13623" y="233550"/>
            <a:ext cx="18133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6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alligiti</a:t>
            </a:r>
            <a:r>
              <a:rPr lang="en-U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20813" y="1513630"/>
            <a:ext cx="18646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6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alagan</a:t>
            </a:r>
            <a:r>
              <a:rPr lang="en-U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05027" y="3167366"/>
            <a:ext cx="19159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alon</a:t>
            </a:r>
            <a:r>
              <a:rPr lang="en-U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giti</a:t>
            </a:r>
            <a:endParaRPr lang="en-US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33603" y="5526757"/>
            <a:ext cx="415104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ongs of </a:t>
            </a:r>
            <a:r>
              <a:rPr lang="en-US" sz="36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Hason</a:t>
            </a:r>
            <a:r>
              <a:rPr lang="en-U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Raja</a:t>
            </a:r>
            <a:endParaRPr lang="en-US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651438" y="5503967"/>
            <a:ext cx="2126020" cy="1245908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105534" y="4383996"/>
            <a:ext cx="21082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gambhira</a:t>
            </a:r>
            <a:endParaRPr lang="en-US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41078" y="2159961"/>
            <a:ext cx="23791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Hason</a:t>
            </a:r>
            <a:r>
              <a:rPr lang="en-U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Raja</a:t>
            </a:r>
            <a:endParaRPr lang="en-US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19010" y="5030327"/>
            <a:ext cx="13388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Lalon</a:t>
            </a:r>
            <a:endParaRPr lang="en-US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-257201" y="5091883"/>
            <a:ext cx="35990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Pollikobi</a:t>
            </a:r>
            <a:r>
              <a:rPr lang="en-US" sz="2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Jasim</a:t>
            </a:r>
            <a:r>
              <a:rPr lang="en-US" sz="2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Uddin</a:t>
            </a:r>
            <a:endParaRPr lang="en-US" sz="2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7198" y="6317905"/>
            <a:ext cx="399019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Gambhira</a:t>
            </a:r>
            <a:r>
              <a:rPr lang="en-US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Rajshahi</a:t>
            </a:r>
            <a:endParaRPr lang="en-US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5749" y="3389913"/>
            <a:ext cx="33005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Shah </a:t>
            </a:r>
            <a:r>
              <a:rPr lang="en-US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Abdul</a:t>
            </a:r>
            <a:r>
              <a:rPr lang="en-US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Karim</a:t>
            </a:r>
            <a:endParaRPr lang="en-US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5-Point Star 27"/>
          <p:cNvSpPr/>
          <p:nvPr/>
        </p:nvSpPr>
        <p:spPr>
          <a:xfrm>
            <a:off x="8458200" y="1766291"/>
            <a:ext cx="381000" cy="39367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458200" y="336756"/>
            <a:ext cx="381000" cy="3409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/>
          <p:cNvSpPr/>
          <p:nvPr/>
        </p:nvSpPr>
        <p:spPr>
          <a:xfrm>
            <a:off x="8648700" y="3024324"/>
            <a:ext cx="396214" cy="36558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 rot="3381957">
            <a:off x="8204463" y="4445904"/>
            <a:ext cx="484632" cy="4925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 rot="8165132">
            <a:off x="8706171" y="5479502"/>
            <a:ext cx="533496" cy="484632"/>
          </a:xfrm>
          <a:prstGeom prst="rightArrow">
            <a:avLst>
              <a:gd name="adj1" fmla="val 5563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5-Point Star 34"/>
          <p:cNvSpPr/>
          <p:nvPr/>
        </p:nvSpPr>
        <p:spPr>
          <a:xfrm>
            <a:off x="1068479" y="2929817"/>
            <a:ext cx="381000" cy="571500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59312" y="4934176"/>
            <a:ext cx="381000" cy="34090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/>
          <p:cNvSpPr/>
          <p:nvPr/>
        </p:nvSpPr>
        <p:spPr>
          <a:xfrm>
            <a:off x="3374090" y="4225867"/>
            <a:ext cx="342899" cy="381112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Down Arrow 37"/>
          <p:cNvSpPr/>
          <p:nvPr/>
        </p:nvSpPr>
        <p:spPr>
          <a:xfrm>
            <a:off x="583847" y="6025115"/>
            <a:ext cx="484632" cy="41986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Arrow 38"/>
          <p:cNvSpPr/>
          <p:nvPr/>
        </p:nvSpPr>
        <p:spPr>
          <a:xfrm rot="5570480">
            <a:off x="3114131" y="795713"/>
            <a:ext cx="495535" cy="484632"/>
          </a:xfrm>
          <a:prstGeom prst="rightArrow">
            <a:avLst>
              <a:gd name="adj1" fmla="val 55632"/>
              <a:gd name="adj2" fmla="val 5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624932" y="-77567"/>
            <a:ext cx="30760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What are these 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-1" y="-190288"/>
            <a:ext cx="4962861" cy="923330"/>
            <a:chOff x="4509592" y="3690402"/>
            <a:chExt cx="5254218" cy="923330"/>
          </a:xfrm>
        </p:grpSpPr>
        <p:sp>
          <p:nvSpPr>
            <p:cNvPr id="3" name="Rectangle 2"/>
            <p:cNvSpPr/>
            <p:nvPr/>
          </p:nvSpPr>
          <p:spPr>
            <a:xfrm>
              <a:off x="4509592" y="3887712"/>
              <a:ext cx="5198363" cy="52871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876754" y="3690402"/>
              <a:ext cx="4887056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Who are they?</a:t>
              </a:r>
              <a:endPara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1529" y="-91946"/>
            <a:ext cx="4941332" cy="934115"/>
            <a:chOff x="6207655" y="2919032"/>
            <a:chExt cx="5146145" cy="934115"/>
          </a:xfrm>
        </p:grpSpPr>
        <p:sp>
          <p:nvSpPr>
            <p:cNvPr id="9" name="Rectangle 8"/>
            <p:cNvSpPr/>
            <p:nvPr/>
          </p:nvSpPr>
          <p:spPr>
            <a:xfrm>
              <a:off x="6209969" y="2919032"/>
              <a:ext cx="5143831" cy="914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207655" y="2929817"/>
              <a:ext cx="368382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Folk lyricists</a:t>
              </a:r>
              <a:endPara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8804018" y="-642515"/>
            <a:ext cx="4191989" cy="550569"/>
            <a:chOff x="6849565" y="3335515"/>
            <a:chExt cx="4800600" cy="914400"/>
          </a:xfrm>
        </p:grpSpPr>
        <p:sp>
          <p:nvSpPr>
            <p:cNvPr id="31" name="Rectangle 30"/>
            <p:cNvSpPr/>
            <p:nvPr/>
          </p:nvSpPr>
          <p:spPr>
            <a:xfrm>
              <a:off x="6849565" y="3335515"/>
              <a:ext cx="4800600" cy="914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499817" y="3552544"/>
              <a:ext cx="3150221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cap="all" spc="0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Popular folk songs</a:t>
              </a:r>
              <a:endParaRPr lang="en-US" sz="20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547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3" grpId="1"/>
      <p:bldP spid="24" grpId="0"/>
      <p:bldP spid="24" grpId="1"/>
      <p:bldP spid="26" grpId="0"/>
      <p:bldP spid="35" grpId="0" animBg="1"/>
      <p:bldP spid="36" grpId="0" animBg="1"/>
      <p:bldP spid="37" grpId="0" animBg="1"/>
      <p:bldP spid="38" grpId="0" animBg="1"/>
      <p:bldP spid="39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86200" y="554493"/>
            <a:ext cx="5257800" cy="456574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/>
          <a:scene3d>
            <a:camera prst="perspectiveContrastingLeftFacing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903677" y="-33606"/>
            <a:ext cx="451437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Common people </a:t>
            </a:r>
            <a:r>
              <a:rPr lang="en-US" sz="2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(noun</a:t>
            </a:r>
            <a:r>
              <a:rPr lang="en-US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164942">
            <a:off x="3936" y="562846"/>
            <a:ext cx="4630786" cy="444890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/>
          <a:scene3d>
            <a:camera prst="perspectiveContrastingRightFacing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94220" y="5299684"/>
            <a:ext cx="73332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people </a:t>
            </a:r>
            <a:r>
              <a:rPr lang="en-US" sz="2400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 general </a:t>
            </a:r>
            <a:r>
              <a:rPr lang="en-US" sz="2400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from different classes and occupations, </a:t>
            </a:r>
          </a:p>
          <a:p>
            <a:r>
              <a:rPr lang="en-US" sz="2400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specially the </a:t>
            </a:r>
            <a:r>
              <a:rPr lang="en-US" sz="2400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country </a:t>
            </a:r>
            <a:r>
              <a:rPr lang="en-US" sz="2400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people, according to the text</a:t>
            </a:r>
            <a:endParaRPr lang="en-US" sz="2400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8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6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/>
          <p:cNvSpPr/>
          <p:nvPr/>
        </p:nvSpPr>
        <p:spPr>
          <a:xfrm>
            <a:off x="6928016" y="3326882"/>
            <a:ext cx="2209800" cy="22860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perspectiveContrastingLeftFacing"/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681342" y="3543704"/>
            <a:ext cx="2209800" cy="22860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perspectiveContrastingLeftFacing"/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169404" y="3621600"/>
            <a:ext cx="2209800" cy="22860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perspectiveContrastingLeftFacing"/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303" y="3569339"/>
            <a:ext cx="2188029" cy="228600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perspectiveContrastingLeftFacing"/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75059" y="821059"/>
            <a:ext cx="2209800" cy="2266208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81342" y="744638"/>
            <a:ext cx="2209800" cy="2286000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perspectiveContrastingLeftFacing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095306" y="1065885"/>
            <a:ext cx="2215738" cy="2260997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6330" y="1092298"/>
            <a:ext cx="1887665" cy="2024928"/>
          </a:xfrm>
          <a:prstGeom prst="ellipse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6878403" y="821059"/>
            <a:ext cx="2188028" cy="2300783"/>
            <a:chOff x="6878403" y="821059"/>
            <a:chExt cx="2188028" cy="2300783"/>
          </a:xfrm>
        </p:grpSpPr>
        <p:sp>
          <p:nvSpPr>
            <p:cNvPr id="38" name="Oval 37"/>
            <p:cNvSpPr/>
            <p:nvPr/>
          </p:nvSpPr>
          <p:spPr>
            <a:xfrm>
              <a:off x="6878403" y="855634"/>
              <a:ext cx="2188028" cy="226620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065015" y="821059"/>
              <a:ext cx="1923925" cy="212365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Shah </a:t>
              </a:r>
            </a:p>
            <a:p>
              <a:pPr algn="ctr"/>
              <a:r>
                <a:rPr lang="en-US" sz="4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Abdul</a:t>
              </a:r>
            </a:p>
            <a:p>
              <a:pPr algn="ctr"/>
              <a:r>
                <a:rPr lang="en-US" sz="4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cap="none" spc="0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Karim</a:t>
              </a:r>
              <a:endParaRPr lang="en-US" sz="4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-258646" y="-6790"/>
            <a:ext cx="85039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Let’s know the name of renowned Folk Singers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95225" y="3577611"/>
            <a:ext cx="2256709" cy="2054107"/>
            <a:chOff x="387256" y="1182584"/>
            <a:chExt cx="2465161" cy="2266208"/>
          </a:xfrm>
        </p:grpSpPr>
        <p:sp>
          <p:nvSpPr>
            <p:cNvPr id="9" name="Oval 8"/>
            <p:cNvSpPr/>
            <p:nvPr/>
          </p:nvSpPr>
          <p:spPr>
            <a:xfrm>
              <a:off x="387256" y="1182584"/>
              <a:ext cx="2209800" cy="226620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01480" y="1904864"/>
              <a:ext cx="2250937" cy="132343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000" b="1" cap="none" spc="0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Ferdousi</a:t>
              </a:r>
              <a:r>
                <a:rPr lang="en-US" sz="40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sz="4000" b="1" cap="none" spc="0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Rahman</a:t>
              </a:r>
              <a:endParaRPr lang="en-US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681342" y="3563496"/>
            <a:ext cx="2209800" cy="2266208"/>
            <a:chOff x="3057382" y="1438915"/>
            <a:chExt cx="2209800" cy="2266208"/>
          </a:xfrm>
        </p:grpSpPr>
        <p:sp>
          <p:nvSpPr>
            <p:cNvPr id="10" name="Oval 9"/>
            <p:cNvSpPr/>
            <p:nvPr/>
          </p:nvSpPr>
          <p:spPr>
            <a:xfrm>
              <a:off x="3057382" y="1438915"/>
              <a:ext cx="2209800" cy="226620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121109" y="1818365"/>
              <a:ext cx="1794081" cy="13234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0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Farida </a:t>
              </a:r>
            </a:p>
            <a:p>
              <a:pPr algn="ctr"/>
              <a:r>
                <a:rPr lang="en-US" sz="4000" b="1" cap="none" spc="0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parvin</a:t>
              </a:r>
              <a:endParaRPr lang="en-US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660864" y="744518"/>
            <a:ext cx="2209800" cy="2266208"/>
            <a:chOff x="8602738" y="1170099"/>
            <a:chExt cx="2209800" cy="2266208"/>
          </a:xfrm>
        </p:grpSpPr>
        <p:sp>
          <p:nvSpPr>
            <p:cNvPr id="11" name="Oval 10"/>
            <p:cNvSpPr/>
            <p:nvPr/>
          </p:nvSpPr>
          <p:spPr>
            <a:xfrm>
              <a:off x="8602738" y="1170099"/>
              <a:ext cx="2209800" cy="226620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716021" y="1659906"/>
              <a:ext cx="198323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8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Abdul </a:t>
              </a:r>
            </a:p>
            <a:p>
              <a:pPr algn="ctr"/>
              <a:r>
                <a:rPr lang="en-US" sz="4800" b="1" cap="none" spc="0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Alim</a:t>
              </a:r>
              <a:endParaRPr lang="en-US" sz="4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934200" y="3374383"/>
            <a:ext cx="2209800" cy="2266208"/>
            <a:chOff x="7924800" y="3076039"/>
            <a:chExt cx="2209800" cy="2266208"/>
          </a:xfrm>
        </p:grpSpPr>
        <p:sp>
          <p:nvSpPr>
            <p:cNvPr id="13" name="Oval 12"/>
            <p:cNvSpPr/>
            <p:nvPr/>
          </p:nvSpPr>
          <p:spPr>
            <a:xfrm>
              <a:off x="7924800" y="3076039"/>
              <a:ext cx="2209800" cy="226620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52697" y="3270995"/>
              <a:ext cx="1754006" cy="193899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000" b="1" cap="none" spc="0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Shofiul</a:t>
              </a:r>
              <a:endPara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40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cap="none" spc="0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Alom</a:t>
              </a:r>
              <a:r>
                <a:rPr lang="en-US" sz="40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sz="40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Raja</a:t>
              </a:r>
              <a:endParaRPr lang="en-US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086400" y="982265"/>
            <a:ext cx="2178632" cy="2299551"/>
            <a:chOff x="4572000" y="2758070"/>
            <a:chExt cx="2178632" cy="2299551"/>
          </a:xfrm>
        </p:grpSpPr>
        <p:sp>
          <p:nvSpPr>
            <p:cNvPr id="32" name="Oval 31"/>
            <p:cNvSpPr/>
            <p:nvPr/>
          </p:nvSpPr>
          <p:spPr>
            <a:xfrm>
              <a:off x="4572000" y="2758070"/>
              <a:ext cx="2178632" cy="2299551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745039" y="3226423"/>
              <a:ext cx="1832553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Abbas</a:t>
              </a:r>
            </a:p>
            <a:p>
              <a:pPr algn="ctr"/>
              <a:r>
                <a:rPr lang="en-US" sz="4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Uddin</a:t>
              </a:r>
              <a:endParaRPr lang="en-US" sz="4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1156" y="1007709"/>
            <a:ext cx="2034150" cy="2114133"/>
            <a:chOff x="-685800" y="1954163"/>
            <a:chExt cx="1918011" cy="2003017"/>
          </a:xfrm>
        </p:grpSpPr>
        <p:sp>
          <p:nvSpPr>
            <p:cNvPr id="43" name="Oval 42"/>
            <p:cNvSpPr/>
            <p:nvPr/>
          </p:nvSpPr>
          <p:spPr>
            <a:xfrm>
              <a:off x="-685800" y="1954163"/>
              <a:ext cx="1822145" cy="2003017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-662860" y="2257412"/>
              <a:ext cx="1895071" cy="13234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 err="1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Hachon</a:t>
              </a:r>
              <a:endPara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40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Raja</a:t>
              </a:r>
              <a:endParaRPr lang="en-US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963995" y="3569339"/>
            <a:ext cx="3069698" cy="2266208"/>
            <a:chOff x="8531518" y="2875208"/>
            <a:chExt cx="2608774" cy="2266208"/>
          </a:xfrm>
        </p:grpSpPr>
        <p:sp>
          <p:nvSpPr>
            <p:cNvPr id="14" name="Oval 13"/>
            <p:cNvSpPr/>
            <p:nvPr/>
          </p:nvSpPr>
          <p:spPr>
            <a:xfrm>
              <a:off x="8916103" y="2875208"/>
              <a:ext cx="1839604" cy="226620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531518" y="3070258"/>
              <a:ext cx="2608774" cy="175432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6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Mustafa</a:t>
              </a:r>
            </a:p>
            <a:p>
              <a:pPr algn="ctr"/>
              <a:r>
                <a:rPr lang="en-US" sz="36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lang="en-US" sz="3600" b="1" cap="none" spc="0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aman</a:t>
              </a:r>
              <a:r>
                <a:rPr lang="en-US" sz="36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sz="3600" b="1" cap="none" spc="0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Abbasi</a:t>
              </a:r>
              <a:endPara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921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5353" y="160858"/>
            <a:ext cx="71688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Answer the following questions</a:t>
            </a:r>
            <a:endParaRPr lang="en-US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638" y="886546"/>
            <a:ext cx="707539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1.Who usually likes our folk songs?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2.Can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b="1" dirty="0" smtClean="0"/>
              <a:t> name some well known folk singers?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3.Do you like folk songs? If you do , who is your </a:t>
            </a:r>
            <a:r>
              <a:rPr lang="en-US" b="1" dirty="0" err="1" smtClean="0"/>
              <a:t>favourite</a:t>
            </a:r>
            <a:r>
              <a:rPr lang="en-US" b="1" dirty="0" smtClean="0"/>
              <a:t> singers? 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4.Look at the musical </a:t>
            </a:r>
            <a:r>
              <a:rPr lang="en-US" b="1" dirty="0" smtClean="0">
                <a:hlinkClick r:id="rId2" action="ppaction://hlinkpres?slideindex=11&amp;slidetitle=PowerPoint Presentation"/>
              </a:rPr>
              <a:t>instruments</a:t>
            </a:r>
            <a:r>
              <a:rPr lang="en-US" b="1" dirty="0" smtClean="0"/>
              <a:t> in A  above and say which instruments</a:t>
            </a:r>
          </a:p>
          <a:p>
            <a:r>
              <a:rPr lang="en-US" b="1" dirty="0" smtClean="0"/>
              <a:t> go well with the folk songs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31" y="117397"/>
            <a:ext cx="1257476" cy="29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7312890" y="1809147"/>
            <a:ext cx="1981200" cy="202050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4" t="22098" r="23503" b="25003"/>
          <a:stretch/>
        </p:blipFill>
        <p:spPr>
          <a:xfrm>
            <a:off x="5605445" y="1195263"/>
            <a:ext cx="2035114" cy="1227767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7216036" y="2744612"/>
            <a:ext cx="1603169" cy="1371459"/>
            <a:chOff x="6972447" y="1793526"/>
            <a:chExt cx="2270712" cy="2510095"/>
          </a:xfrm>
        </p:grpSpPr>
        <p:sp>
          <p:nvSpPr>
            <p:cNvPr id="5" name="Oval 4"/>
            <p:cNvSpPr/>
            <p:nvPr/>
          </p:nvSpPr>
          <p:spPr>
            <a:xfrm>
              <a:off x="8618784" y="2079187"/>
              <a:ext cx="624375" cy="609601"/>
            </a:xfrm>
            <a:prstGeom prst="ellipse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8693829" y="2777462"/>
              <a:ext cx="474286" cy="533953"/>
            </a:xfrm>
            <a:prstGeom prst="ellipse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7844261" y="2576004"/>
              <a:ext cx="624375" cy="761177"/>
            </a:xfrm>
            <a:prstGeom prst="ellipse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7991302" y="3694020"/>
              <a:ext cx="624375" cy="609601"/>
            </a:xfrm>
            <a:prstGeom prst="ellipse">
              <a:avLst/>
            </a:pr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8519625" y="3349238"/>
              <a:ext cx="624375" cy="609601"/>
            </a:xfrm>
            <a:prstGeom prst="ellipse">
              <a:avLst/>
            </a:prstGeom>
            <a:blipFill dpi="0"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 flipH="1">
              <a:off x="7528098" y="1838755"/>
              <a:ext cx="581372" cy="633576"/>
            </a:xfrm>
            <a:prstGeom prst="ellipse">
              <a:avLst/>
            </a:prstGeom>
            <a:blipFill dpi="0"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8142458" y="1793526"/>
              <a:ext cx="543098" cy="533400"/>
            </a:xfrm>
            <a:prstGeom prst="ellipse">
              <a:avLst/>
            </a:prstGeom>
            <a:blipFill dpi="0"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972447" y="2192490"/>
              <a:ext cx="598440" cy="609599"/>
            </a:xfrm>
            <a:prstGeom prst="ellipse">
              <a:avLst/>
            </a:prstGeom>
            <a:blipFill dpi="0"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7099176" y="2956592"/>
              <a:ext cx="570883" cy="568258"/>
            </a:xfrm>
            <a:prstGeom prst="ellipse">
              <a:avLst/>
            </a:prstGeom>
            <a:blipFill dpi="0"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7312890" y="3542521"/>
              <a:ext cx="604036" cy="648479"/>
            </a:xfrm>
            <a:prstGeom prst="ellipse">
              <a:avLst/>
            </a:prstGeom>
            <a:blipFill dpi="0"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ight Arrow 10">
            <a:hlinkClick r:id="rId15" action="ppaction://hlinkpres?slideindex=6&amp;slidetitle=PowerPoint Presentation"/>
          </p:cNvPr>
          <p:cNvSpPr/>
          <p:nvPr/>
        </p:nvSpPr>
        <p:spPr>
          <a:xfrm rot="10625564">
            <a:off x="7524239" y="606375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57461" y="420813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5.Discuss </a:t>
            </a:r>
            <a:r>
              <a:rPr lang="en-US" b="1" dirty="0"/>
              <a:t>in groups whether the modern</a:t>
            </a:r>
          </a:p>
          <a:p>
            <a:r>
              <a:rPr lang="en-US" b="1" dirty="0"/>
              <a:t> instruments like the guitar and the piano </a:t>
            </a:r>
          </a:p>
          <a:p>
            <a:r>
              <a:rPr lang="en-US" b="1" dirty="0"/>
              <a:t>could be played with the folk songs.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890" y="4155941"/>
            <a:ext cx="2255837" cy="195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346369"/>
            <a:ext cx="1685167" cy="1448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827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4948" y="1632857"/>
            <a:ext cx="855343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 discuss in groups and write a paragraph on-</a:t>
            </a:r>
          </a:p>
          <a:p>
            <a:endParaRPr lang="en-US" dirty="0"/>
          </a:p>
          <a:p>
            <a:r>
              <a:rPr lang="en-US" sz="3200" dirty="0" smtClean="0"/>
              <a:t>“Do you want more or less programs on folk songs</a:t>
            </a:r>
          </a:p>
          <a:p>
            <a:r>
              <a:rPr lang="en-US" sz="3200" dirty="0" smtClean="0"/>
              <a:t> on our TV channels ? Why ?</a:t>
            </a:r>
          </a:p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3886200"/>
            <a:ext cx="2094868" cy="2313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0332"/>
            <a:ext cx="6596063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367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2522" y="5486400"/>
            <a:ext cx="66027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Thank you so much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4876">
            <a:off x="262073" y="491457"/>
            <a:ext cx="4400550" cy="4857750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5618">
            <a:off x="4592961" y="1374958"/>
            <a:ext cx="4011337" cy="3947134"/>
          </a:xfrm>
          <a:prstGeom prst="rect">
            <a:avLst/>
          </a:prstGeom>
          <a:scene3d>
            <a:camera prst="perspectiveBelow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51412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81000"/>
            <a:ext cx="9144000" cy="601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Sultan Ahmed </a:t>
            </a:r>
            <a:r>
              <a:rPr lang="en-US" sz="5400" dirty="0" err="1" smtClean="0"/>
              <a:t>Miazi</a:t>
            </a:r>
            <a:endParaRPr lang="en-US" sz="5400" dirty="0" smtClean="0"/>
          </a:p>
          <a:p>
            <a:pPr algn="ctr"/>
            <a:r>
              <a:rPr lang="en-US" sz="5400" dirty="0" err="1" smtClean="0"/>
              <a:t>Astt</a:t>
            </a:r>
            <a:r>
              <a:rPr lang="en-US" sz="5400" dirty="0" smtClean="0"/>
              <a:t>. Teacher(English)</a:t>
            </a:r>
          </a:p>
          <a:p>
            <a:pPr algn="ctr"/>
            <a:r>
              <a:rPr lang="en-US" sz="5400" dirty="0" err="1" smtClean="0"/>
              <a:t>Balia</a:t>
            </a:r>
            <a:r>
              <a:rPr lang="en-US" sz="5400" dirty="0" smtClean="0"/>
              <a:t> K.B.D.N. </a:t>
            </a:r>
            <a:r>
              <a:rPr lang="en-US" sz="5400" dirty="0" err="1" smtClean="0"/>
              <a:t>Dakhil</a:t>
            </a:r>
            <a:r>
              <a:rPr lang="en-US" sz="5400" dirty="0" smtClean="0"/>
              <a:t> </a:t>
            </a:r>
            <a:r>
              <a:rPr lang="en-US" sz="5400" dirty="0"/>
              <a:t>M</a:t>
            </a:r>
            <a:r>
              <a:rPr lang="en-US" sz="5400" dirty="0" smtClean="0"/>
              <a:t>adrasah</a:t>
            </a:r>
          </a:p>
          <a:p>
            <a:pPr algn="ctr"/>
            <a:r>
              <a:rPr lang="en-US" sz="5400" dirty="0" err="1" smtClean="0"/>
              <a:t>Chandpur</a:t>
            </a:r>
            <a:r>
              <a:rPr lang="en-US" sz="5400" dirty="0" smtClean="0"/>
              <a:t> </a:t>
            </a:r>
            <a:r>
              <a:rPr lang="en-US" sz="5400" dirty="0" err="1" smtClean="0"/>
              <a:t>Sadar,Chandpur</a:t>
            </a:r>
            <a:r>
              <a:rPr lang="en-US" sz="5400" dirty="0" smtClean="0"/>
              <a:t>.</a:t>
            </a:r>
          </a:p>
          <a:p>
            <a:pPr algn="ctr"/>
            <a:r>
              <a:rPr lang="en-US" sz="5400" dirty="0" smtClean="0"/>
              <a:t>Mo-01817106106</a:t>
            </a:r>
          </a:p>
          <a:p>
            <a:pPr algn="ctr"/>
            <a:r>
              <a:rPr lang="en-US" sz="5400" dirty="0" smtClean="0"/>
              <a:t>sultanshapdi@gmail.com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31063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04800" y="381000"/>
            <a:ext cx="8839200" cy="6477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8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15717"/>
          <a:stretch/>
        </p:blipFill>
        <p:spPr>
          <a:xfrm>
            <a:off x="-71331" y="0"/>
            <a:ext cx="3650456" cy="716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0"/>
            <a:ext cx="5562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36044" y="0"/>
            <a:ext cx="5662897" cy="67403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WELCOME </a:t>
            </a:r>
          </a:p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TO</a:t>
            </a:r>
          </a:p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</a:p>
          <a:p>
            <a:pPr algn="ctr"/>
            <a:endParaRPr lang="en-U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en-US" sz="54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en-U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ENGLISH</a:t>
            </a:r>
          </a:p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1ST PAPER CLASS</a:t>
            </a:r>
            <a:endParaRPr lang="en-U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171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VICTORY DAY-2014\v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14064"/>
            <a:ext cx="4572000" cy="601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4567" y="14264"/>
            <a:ext cx="8699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The </a:t>
            </a:r>
            <a:r>
              <a:rPr lang="en-US" sz="2400" dirty="0" smtClean="0">
                <a:solidFill>
                  <a:srgbClr val="002060"/>
                </a:solidFill>
              </a:rPr>
              <a:t>head &amp; another teachers </a:t>
            </a:r>
            <a:r>
              <a:rPr lang="en-US" sz="2400" dirty="0" smtClean="0">
                <a:solidFill>
                  <a:srgbClr val="002060"/>
                </a:solidFill>
              </a:rPr>
              <a:t>are </a:t>
            </a:r>
            <a:r>
              <a:rPr lang="en-US" sz="2400" dirty="0" smtClean="0">
                <a:solidFill>
                  <a:srgbClr val="002060"/>
                </a:solidFill>
              </a:rPr>
              <a:t>performing </a:t>
            </a:r>
            <a:r>
              <a:rPr lang="en-US" sz="2400" dirty="0" smtClean="0">
                <a:solidFill>
                  <a:srgbClr val="002060"/>
                </a:solidFill>
              </a:rPr>
              <a:t>a renowned folk </a:t>
            </a:r>
            <a:r>
              <a:rPr lang="en-US" sz="2400" dirty="0" smtClean="0">
                <a:solidFill>
                  <a:srgbClr val="002060"/>
                </a:solidFill>
              </a:rPr>
              <a:t>songs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453" y="614063"/>
            <a:ext cx="4114800" cy="60153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0" y="614065"/>
            <a:ext cx="4114800" cy="601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3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97686" y="76200"/>
            <a:ext cx="62746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LET’s ENJOY A 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SONG</a:t>
            </a:r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8393" y="2971799"/>
            <a:ext cx="7699544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>
                <a:latin typeface="Times New Roman" pitchFamily="18" charset="0"/>
                <a:cs typeface="Times New Roman" pitchFamily="18" charset="0"/>
              </a:rPr>
              <a:t>After enjoying the video, you will have to </a:t>
            </a:r>
            <a:endParaRPr lang="en-US" sz="24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answer the </a:t>
            </a:r>
            <a:r>
              <a:rPr lang="en-US" sz="2400" b="1" i="1" u="sng" dirty="0">
                <a:latin typeface="Times New Roman" pitchFamily="18" charset="0"/>
                <a:cs typeface="Times New Roman" pitchFamily="18" charset="0"/>
              </a:rPr>
              <a:t>following questions</a:t>
            </a:r>
          </a:p>
          <a:p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look at the screen / board before  enjoying it. </a:t>
            </a:r>
          </a:p>
          <a:p>
            <a:endParaRPr lang="en-US" sz="24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What have you seen in the video clip?</a:t>
            </a:r>
          </a:p>
          <a:p>
            <a:endParaRPr lang="en-US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Arial" charset="0"/>
              <a:buChar char="•"/>
            </a:pP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" y="44355"/>
            <a:ext cx="2667000" cy="28512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999530"/>
            <a:ext cx="4648200" cy="189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6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664116" y="371860"/>
            <a:ext cx="5638800" cy="5614916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14898" y="24080"/>
            <a:ext cx="70279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TODAY’S                                 TOPIC</a:t>
            </a:r>
            <a:endParaRPr lang="en-US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en-US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            </a:t>
            </a:r>
            <a:endParaRPr lang="en-US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119" y="5222221"/>
            <a:ext cx="12859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our</a:t>
            </a:r>
            <a:endParaRPr lang="en-US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98491" y="5338833"/>
            <a:ext cx="34134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FOLK SONGS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07284" y="6174035"/>
            <a:ext cx="18213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class viii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39385" y="6266367"/>
            <a:ext cx="238097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UNIT-6,LESSON-1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32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908" y="4800601"/>
            <a:ext cx="2497331" cy="1810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8600" y="1314271"/>
            <a:ext cx="881792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By the end of the lesson, the learners will be able to…</a:t>
            </a:r>
            <a:endParaRPr lang="en-U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CC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808588"/>
            <a:ext cx="7543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40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ask and answer questions</a:t>
            </a:r>
          </a:p>
          <a:p>
            <a:r>
              <a:rPr lang="en-US" sz="40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name some folk songs, musical </a:t>
            </a:r>
          </a:p>
          <a:p>
            <a:r>
              <a:rPr lang="en-US" sz="40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instruments, lyricists and singers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40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explain the words and </a:t>
            </a:r>
            <a:r>
              <a:rPr lang="en-US" sz="40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phrases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40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write a paragraph</a:t>
            </a:r>
          </a:p>
          <a:p>
            <a:endParaRPr lang="en-US" sz="4000" b="1" i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60999"/>
            <a:ext cx="1524000" cy="4103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762000" y="152400"/>
            <a:ext cx="7010400" cy="99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LEARNING OUTCOMES</a:t>
            </a:r>
            <a:endParaRPr lang="en-US" sz="4000" b="1" cap="all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69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1" b="8579"/>
          <a:stretch/>
        </p:blipFill>
        <p:spPr>
          <a:xfrm>
            <a:off x="1974039" y="2136994"/>
            <a:ext cx="3112613" cy="1832316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99" t="5199" r="25437" b="4292"/>
          <a:stretch/>
        </p:blipFill>
        <p:spPr>
          <a:xfrm>
            <a:off x="58522" y="170881"/>
            <a:ext cx="1002072" cy="3356426"/>
          </a:xfrm>
          <a:prstGeom prst="rect">
            <a:avLst/>
          </a:prstGeom>
        </p:spPr>
      </p:pic>
      <p:sp>
        <p:nvSpPr>
          <p:cNvPr id="63" name="Rectangle 62"/>
          <p:cNvSpPr/>
          <p:nvPr/>
        </p:nvSpPr>
        <p:spPr>
          <a:xfrm>
            <a:off x="-92897" y="3382997"/>
            <a:ext cx="13049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dotara</a:t>
            </a:r>
            <a:endParaRPr lang="en-US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9" name="Picture 10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576" y="725905"/>
            <a:ext cx="3495675" cy="1304925"/>
          </a:xfrm>
          <a:prstGeom prst="rect">
            <a:avLst/>
          </a:prstGeom>
        </p:spPr>
      </p:pic>
      <p:sp>
        <p:nvSpPr>
          <p:cNvPr id="1031" name="Rectangle 1030"/>
          <p:cNvSpPr/>
          <p:nvPr/>
        </p:nvSpPr>
        <p:spPr>
          <a:xfrm>
            <a:off x="1060594" y="1813828"/>
            <a:ext cx="16722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sarinda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103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7"/>
          <a:stretch/>
        </p:blipFill>
        <p:spPr>
          <a:xfrm>
            <a:off x="-25965" y="4122742"/>
            <a:ext cx="2372446" cy="1716614"/>
          </a:xfrm>
          <a:prstGeom prst="rect">
            <a:avLst/>
          </a:prstGeom>
        </p:spPr>
      </p:pic>
      <p:sp>
        <p:nvSpPr>
          <p:cNvPr id="1033" name="Rectangle 1032"/>
          <p:cNvSpPr/>
          <p:nvPr/>
        </p:nvSpPr>
        <p:spPr>
          <a:xfrm>
            <a:off x="-123003" y="5668062"/>
            <a:ext cx="27806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bamboo flute</a:t>
            </a:r>
            <a:endParaRPr lang="en-US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50796" y="3508397"/>
            <a:ext cx="116410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drum</a:t>
            </a:r>
            <a:endParaRPr lang="en-US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98345">
            <a:off x="4754846" y="1015971"/>
            <a:ext cx="2133600" cy="8808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035083" y="2043335"/>
            <a:ext cx="137160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guitar</a:t>
            </a:r>
            <a:endParaRPr lang="en-US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89" r="-1067"/>
          <a:stretch/>
        </p:blipFill>
        <p:spPr>
          <a:xfrm rot="687407">
            <a:off x="6693662" y="737403"/>
            <a:ext cx="2286439" cy="16963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656682" y="2136994"/>
            <a:ext cx="248731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harmonium</a:t>
            </a:r>
            <a:endParaRPr lang="en-US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07" b="1"/>
          <a:stretch/>
        </p:blipFill>
        <p:spPr>
          <a:xfrm>
            <a:off x="7036758" y="2628110"/>
            <a:ext cx="1935101" cy="142556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672558" y="3656958"/>
            <a:ext cx="10727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tabla</a:t>
            </a:r>
            <a:endParaRPr lang="en-US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597" y="4093172"/>
            <a:ext cx="2349058" cy="201292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026485" y="5344896"/>
            <a:ext cx="12875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piano</a:t>
            </a:r>
            <a:endParaRPr lang="en-US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666" y="4143782"/>
            <a:ext cx="1434514" cy="155575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67730" y="5598086"/>
            <a:ext cx="13580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violin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330" y="4122742"/>
            <a:ext cx="2022194" cy="134637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652372" y="5470719"/>
            <a:ext cx="138210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Ek-tara</a:t>
            </a:r>
            <a:endParaRPr lang="en-US" sz="2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00552" y="-21160"/>
            <a:ext cx="714554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i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Work in pairs</a:t>
            </a:r>
            <a:r>
              <a:rPr lang="en-US" sz="1600" b="1" i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. Looking  AT  the musical instruments read out their names and answer my following questions </a:t>
            </a:r>
            <a:endParaRPr lang="en-US" sz="1600" b="1" cap="all" spc="0" dirty="0">
              <a:ln w="0"/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-63236" y="5952028"/>
            <a:ext cx="9074390" cy="1075658"/>
            <a:chOff x="-102531" y="6239542"/>
            <a:chExt cx="9074390" cy="1075658"/>
          </a:xfrm>
        </p:grpSpPr>
        <p:sp>
          <p:nvSpPr>
            <p:cNvPr id="17" name="Rectangle 16"/>
            <p:cNvSpPr/>
            <p:nvPr/>
          </p:nvSpPr>
          <p:spPr>
            <a:xfrm>
              <a:off x="58523" y="6305972"/>
              <a:ext cx="8913336" cy="100922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-102531" y="6239542"/>
              <a:ext cx="89633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1.Gan you sing a song? 2.Can you play any of these musical instruments? 3.Do you know </a:t>
              </a:r>
            </a:p>
            <a:p>
              <a:pPr algn="ctr"/>
              <a:r>
                <a:rPr lang="en-US" b="1" dirty="0" smtClean="0">
                  <a:solidFill>
                    <a:schemeClr val="bg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anybody who can play any of these instruments? Tell me what you know about him / her.</a:t>
              </a:r>
              <a:endParaRPr lang="en-US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965888" y="-53119"/>
            <a:ext cx="794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a.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2802" y="6018458"/>
            <a:ext cx="9164260" cy="1134233"/>
            <a:chOff x="-25965" y="6083872"/>
            <a:chExt cx="9164260" cy="1134233"/>
          </a:xfrm>
        </p:grpSpPr>
        <p:sp>
          <p:nvSpPr>
            <p:cNvPr id="20" name="Rectangle 19"/>
            <p:cNvSpPr/>
            <p:nvPr/>
          </p:nvSpPr>
          <p:spPr>
            <a:xfrm>
              <a:off x="-25965" y="6083872"/>
              <a:ext cx="9164260" cy="102897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0" y="6121379"/>
              <a:ext cx="8226133" cy="10967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1.Yes,mam. 2.yes, mam. Harmonium &amp; tabla.3. Yes, mam. Our friend, MAHTIM SHAKIB </a:t>
              </a:r>
            </a:p>
            <a:p>
              <a:r>
                <a:rPr lang="en-US" dirty="0" smtClean="0"/>
                <a:t>RAHMAN. He is s one of the Mark’s All-rounders . We are proud of him.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3460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1033" grpId="0"/>
      <p:bldP spid="4" grpId="0"/>
      <p:bldP spid="7" grpId="0"/>
      <p:bldP spid="8" grpId="0"/>
      <p:bldP spid="10" grpId="0"/>
      <p:bldP spid="12" grpId="1"/>
      <p:bldP spid="14" grpId="0"/>
      <p:bldP spid="16" grpId="0"/>
      <p:bldP spid="2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64117" y="0"/>
            <a:ext cx="51342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B. Text reading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812" y="1211239"/>
            <a:ext cx="4038600" cy="3905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43" y="1211239"/>
            <a:ext cx="4762500" cy="390525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696200" y="152400"/>
            <a:ext cx="1066800" cy="106680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83572" y="152400"/>
            <a:ext cx="1111827" cy="1066800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2153" y="5142283"/>
            <a:ext cx="8007448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The learners will be asked for reading the text for 10 </a:t>
            </a:r>
            <a:r>
              <a:rPr lang="en-US" sz="24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mins</a:t>
            </a:r>
            <a:r>
              <a:rPr lang="en-US" sz="2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en-US" sz="2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will 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monitor to 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facilitate them . </a:t>
            </a:r>
            <a:endParaRPr lang="en-US" sz="2400" b="1" cap="none" spc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After that, I will help them to explain the text </a:t>
            </a:r>
          </a:p>
          <a:p>
            <a:pPr algn="ctr"/>
            <a:r>
              <a:rPr lang="en-US" sz="2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through continuous 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assessment with the interaction </a:t>
            </a:r>
            <a:r>
              <a:rPr lang="en-US" sz="2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71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7410</TotalTime>
  <Words>872</Words>
  <Application>Microsoft Office PowerPoint</Application>
  <PresentationFormat>On-screen Show (4:3)</PresentationFormat>
  <Paragraphs>158</Paragraphs>
  <Slides>20</Slides>
  <Notes>13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243</cp:revision>
  <dcterms:created xsi:type="dcterms:W3CDTF">2014-09-17T01:05:48Z</dcterms:created>
  <dcterms:modified xsi:type="dcterms:W3CDTF">2020-02-29T05:58:49Z</dcterms:modified>
</cp:coreProperties>
</file>