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5" r:id="rId8"/>
    <p:sldId id="262" r:id="rId9"/>
    <p:sldId id="263" r:id="rId10"/>
    <p:sldId id="264" r:id="rId11"/>
    <p:sldId id="278" r:id="rId12"/>
    <p:sldId id="279" r:id="rId13"/>
    <p:sldId id="266" r:id="rId14"/>
    <p:sldId id="267" r:id="rId15"/>
    <p:sldId id="268" r:id="rId16"/>
    <p:sldId id="274" r:id="rId17"/>
    <p:sldId id="269" r:id="rId18"/>
    <p:sldId id="271" r:id="rId19"/>
    <p:sldId id="272" r:id="rId20"/>
    <p:sldId id="273" r:id="rId21"/>
    <p:sldId id="275" r:id="rId22"/>
    <p:sldId id="276" r:id="rId23"/>
    <p:sldId id="280" r:id="rId24"/>
    <p:sldId id="277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-1145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n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শু </a:t>
            </a:r>
            <a:endParaRPr lang="en-US" sz="8800" dirty="0">
              <a:ln>
                <a:solidFill>
                  <a:srgbClr val="FF0000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-127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n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ভে  </a:t>
            </a:r>
            <a:endParaRPr lang="en-US" sz="8800" dirty="0">
              <a:ln>
                <a:solidFill>
                  <a:srgbClr val="FF0000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-127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n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চ্ছা  </a:t>
            </a:r>
            <a:endParaRPr lang="en-US" sz="8800" dirty="0">
              <a:ln>
                <a:solidFill>
                  <a:srgbClr val="FF0000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ATAUR PICTUR\PICTURE\FLOWER\01960,851977..01749312727 (1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30300"/>
            <a:ext cx="6477000" cy="4318000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486400" y="63501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8000" dirty="0">
              <a:ln>
                <a:solidFill>
                  <a:srgbClr val="FF0000"/>
                </a:solidFill>
              </a:ln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F:\ATAUR PICTUR\PICTURE\FLOWER\01960,851977..01749312727 (111).jpg"/>
          <p:cNvPicPr>
            <a:picLocks noChangeAspect="1" noChangeArrowheads="1"/>
          </p:cNvPicPr>
          <p:nvPr/>
        </p:nvPicPr>
        <p:blipFill>
          <a:blip r:embed="rId3" cstate="print"/>
          <a:srcRect l="37329" t="55592" r="42624" b="16476"/>
          <a:stretch>
            <a:fillRect/>
          </a:stretch>
        </p:blipFill>
        <p:spPr bwMode="auto">
          <a:xfrm rot="20226872">
            <a:off x="2434668" y="4014278"/>
            <a:ext cx="1293828" cy="1201745"/>
          </a:xfrm>
          <a:prstGeom prst="ellipse">
            <a:avLst/>
          </a:prstGeom>
          <a:noFill/>
        </p:spPr>
      </p:pic>
      <p:pic>
        <p:nvPicPr>
          <p:cNvPr id="9" name="Picture 5" descr="F:\ATAUR PICTUR\PICTURE\FLOWER\01960,851977..01749312727 (111).jpg"/>
          <p:cNvPicPr>
            <a:picLocks noChangeAspect="1" noChangeArrowheads="1"/>
          </p:cNvPicPr>
          <p:nvPr/>
        </p:nvPicPr>
        <p:blipFill>
          <a:blip r:embed="rId3" cstate="print"/>
          <a:srcRect l="69444" t="39583" r="6945" b="27083"/>
          <a:stretch>
            <a:fillRect/>
          </a:stretch>
        </p:blipFill>
        <p:spPr bwMode="auto">
          <a:xfrm>
            <a:off x="4495800" y="3695697"/>
            <a:ext cx="1371600" cy="1290918"/>
          </a:xfrm>
          <a:prstGeom prst="ellipse">
            <a:avLst/>
          </a:prstGeom>
          <a:noFill/>
        </p:spPr>
      </p:pic>
      <p:pic>
        <p:nvPicPr>
          <p:cNvPr id="10" name="Picture 4" descr="F:\ATAUR PICTUR\PICTURE\FLOWER\01960,851977..01749312727 (111).jpg"/>
          <p:cNvPicPr>
            <a:picLocks noChangeAspect="1" noChangeArrowheads="1"/>
          </p:cNvPicPr>
          <p:nvPr/>
        </p:nvPicPr>
        <p:blipFill>
          <a:blip r:embed="rId3" cstate="print"/>
          <a:srcRect l="37329" t="55592" r="42624" b="16476"/>
          <a:stretch>
            <a:fillRect/>
          </a:stretch>
        </p:blipFill>
        <p:spPr bwMode="auto">
          <a:xfrm rot="20226872">
            <a:off x="3231816" y="3719252"/>
            <a:ext cx="1310595" cy="1217320"/>
          </a:xfrm>
          <a:prstGeom prst="ellipse">
            <a:avLst/>
          </a:prstGeom>
          <a:noFill/>
        </p:spPr>
      </p:pic>
      <p:pic>
        <p:nvPicPr>
          <p:cNvPr id="11" name="Picture 4" descr="F:\ATAUR PICTUR\PICTURE\FLOWER\01960,851977..01749312727 (111).jpg"/>
          <p:cNvPicPr>
            <a:picLocks noChangeAspect="1" noChangeArrowheads="1"/>
          </p:cNvPicPr>
          <p:nvPr/>
        </p:nvPicPr>
        <p:blipFill>
          <a:blip r:embed="rId3" cstate="print"/>
          <a:srcRect l="37329" t="55592" r="42624" b="16476"/>
          <a:stretch>
            <a:fillRect/>
          </a:stretch>
        </p:blipFill>
        <p:spPr bwMode="auto">
          <a:xfrm rot="20226872">
            <a:off x="4068952" y="2604578"/>
            <a:ext cx="1293828" cy="1201745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77679E-6 C -0.00243 -0.00111 -0.00538 -1.77679E-6 -0.00694 -0.00333 C -0.00885 -0.00555 -0.00799 -0.01027 -0.00868 -0.01332 C -0.00937 -0.01721 -0.01111 -0.02026 -0.01198 -0.02332 C -0.01319 -0.02832 -0.01424 -0.03415 -0.01562 -0.03887 C -0.01562 -0.03831 -0.02396 -0.05858 -0.02569 -0.06274 C -0.02674 -0.06524 -0.02917 -0.06968 -0.02917 -0.06913 C -0.03142 -0.08273 -0.03594 -0.09467 -0.04097 -0.10605 C -0.04427 -0.12021 -0.04774 -0.13354 -0.05122 -0.14714 C -0.05434 -0.16158 -0.05503 -0.17129 -0.06111 -0.18351 C -0.0658 -0.20433 -0.05903 -0.18045 -0.06788 -0.19406 C -0.0691 -0.196 -0.06875 -0.19933 -0.06962 -0.20155 C -0.07049 -0.20433 -0.0724 -0.20655 -0.07309 -0.2096 C -0.07552 -0.21793 -0.07639 -0.23154 -0.07986 -0.24042 C -0.08125 -0.24375 -0.08333 -0.24653 -0.08507 -0.25041 C -0.08958 -0.26152 -0.09219 -0.27346 -0.0967 -0.28428 C -0.10156 -0.3126 -0.09462 -0.27734 -0.10347 -0.30233 C -0.11111 -0.32343 -0.1125 -0.34953 -0.12396 -0.36646 C -0.12899 -0.38201 -0.13559 -0.39644 -0.13906 -0.4131 C -0.14323 -0.4317 -0.14045 -0.42421 -0.14601 -0.43614 C -0.14983 -0.4528 -0.1559 -0.46807 -0.15955 -0.48501 C -0.16024 -0.48889 -0.16042 -0.4925 -0.16128 -0.49556 C -0.16215 -0.50111 -0.16458 -0.51083 -0.16458 -0.51055 C -0.1651 -0.51749 -0.1651 -0.5236 -0.16615 -0.52887 C -0.16667 -0.53248 -0.16892 -0.53415 -0.16979 -0.5372 C -0.17413 -0.55441 -0.17465 -0.57246 -0.18142 -0.58828 C -0.18333 -0.6005 -0.18316 -0.59522 -0.18316 -0.60355 " pathEditMode="relative" rAng="0" ptsTypes="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30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6513E-6 C -0.00295 -0.00111 -0.00695 -2.76513E-6 -0.00903 -0.00333 C -0.01129 -0.00555 -0.01007 -0.01055 -0.01094 -0.01416 C -0.01181 -0.01777 -0.01407 -0.02082 -0.01528 -0.02387 C -0.01702 -0.02943 -0.01806 -0.0347 -0.01979 -0.03998 C -0.01979 -0.0397 -0.03039 -0.05996 -0.03264 -0.06441 C -0.03403 -0.06663 -0.03698 -0.07162 -0.03698 -0.07107 C -0.03976 -0.08495 -0.04549 -0.09717 -0.05209 -0.10883 C -0.05608 -0.12326 -0.06094 -0.13659 -0.06493 -0.15102 C -0.06893 -0.16574 -0.07014 -0.17573 -0.07778 -0.18823 C -0.08351 -0.20933 -0.075 -0.18517 -0.08646 -0.19905 C -0.08785 -0.20072 -0.0875 -0.20433 -0.08872 -0.20655 C -0.08993 -0.20933 -0.09219 -0.21155 -0.09306 -0.2146 C -0.09618 -0.22376 -0.09723 -0.23764 -0.10157 -0.24653 C -0.1033 -0.25014 -0.10625 -0.25291 -0.10816 -0.2568 C -0.11424 -0.26818 -0.11736 -0.28067 -0.12309 -0.29206 C -0.129 -0.32037 -0.12049 -0.28484 -0.1316 -0.30983 C -0.14132 -0.33203 -0.14341 -0.35841 -0.15764 -0.3759 C -0.16389 -0.39172 -0.17257 -0.40699 -0.17709 -0.42337 C -0.18229 -0.44281 -0.17882 -0.43503 -0.18559 -0.44725 C -0.19045 -0.46446 -0.19827 -0.48001 -0.20313 -0.4975 C -0.204 -0.50111 -0.20417 -0.50472 -0.20539 -0.50833 C -0.2066 -0.5136 -0.20938 -0.52415 -0.20938 -0.5236 C -0.2099 -0.53026 -0.2099 -0.5372 -0.21164 -0.54247 C -0.21233 -0.54608 -0.21511 -0.54775 -0.21598 -0.55108 C -0.2217 -0.56857 -0.22223 -0.58689 -0.23108 -0.60355 C -0.23334 -0.61604 -0.23316 -0.61077 -0.23316 -0.6191 " pathEditMode="relative" rAng="0" ptsTypes="ffffffffffffffffffffffffff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31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3798E-6 C -0.00174 -0.00111 -0.00417 -1.63798E-6 -0.00538 -0.00305 C -0.0066 -0.00611 -0.0059 -0.01083 -0.00642 -0.01471 C -0.00712 -0.01832 -0.00833 -0.02165 -0.00903 -0.02498 C -0.01007 -0.03054 -0.01076 -0.03609 -0.01163 -0.04164 C -0.01163 -0.04109 -0.01788 -0.06246 -0.01927 -0.06607 C -0.01997 -0.06913 -0.0217 -0.0744 -0.0217 -0.07385 C -0.02344 -0.08828 -0.02691 -0.10078 -0.03073 -0.11244 C -0.03299 -0.12771 -0.03576 -0.14131 -0.03837 -0.1563 C -0.04063 -0.17129 -0.04115 -0.18184 -0.04566 -0.19489 C -0.04913 -0.21682 -0.0441 -0.19156 -0.05087 -0.20572 C -0.05174 -0.20794 -0.05156 -0.21127 -0.05208 -0.21377 C -0.05278 -0.21682 -0.05399 -0.21877 -0.05469 -0.2221 C -0.0566 -0.23126 -0.05729 -0.2457 -0.05955 -0.25513 C -0.06076 -0.25874 -0.06233 -0.2618 -0.06354 -0.26596 C -0.06701 -0.27734 -0.06892 -0.29011 -0.07222 -0.3015 C -0.07587 -0.3312 -0.07083 -0.29483 -0.07743 -0.32093 C -0.08316 -0.34314 -0.0842 -0.37063 -0.09271 -0.38895 C -0.09635 -0.40561 -0.10139 -0.42115 -0.10399 -0.43809 C -0.10712 -0.45808 -0.10504 -0.44975 -0.10903 -0.46307 C -0.11181 -0.48029 -0.11649 -0.49694 -0.11927 -0.51471 C -0.11979 -0.51804 -0.12014 -0.52249 -0.12049 -0.52582 C -0.12135 -0.53137 -0.12309 -0.54247 -0.12309 -0.54192 C -0.12326 -0.54886 -0.12326 -0.55552 -0.12431 -0.56135 C -0.12448 -0.56468 -0.12622 -0.56635 -0.12691 -0.56968 C -0.13004 -0.58801 -0.13056 -0.60688 -0.13576 -0.62437 C -0.13698 -0.63714 -0.13698 -0.63159 -0.13698 -0.64048 " pathEditMode="relative" rAng="0" ptsTypes="fffffff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32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332 C -0.01146 -0.01471 -0.01528 -0.01332 -0.01737 -0.01582 C -0.01979 -0.01777 -0.0184 -0.02054 -0.01927 -0.02304 C -0.02049 -0.02609 -0.02256 -0.02776 -0.02378 -0.0297 C -0.02553 -0.03331 -0.02639 -0.03748 -0.02795 -0.04109 C -0.02795 -0.04025 -0.03871 -0.05413 -0.0408 -0.05719 C -0.04237 -0.05885 -0.04531 -0.06246 -0.04531 -0.06191 C -0.0481 -0.07162 -0.05417 -0.07995 -0.06042 -0.08717 C -0.06424 -0.09772 -0.06909 -0.10688 -0.07326 -0.11632 C -0.07725 -0.12604 -0.07812 -0.13326 -0.08594 -0.14159 C -0.09166 -0.15574 -0.08315 -0.13909 -0.09461 -0.1488 C -0.09618 -0.14991 -0.09584 -0.15297 -0.0967 -0.15352 C -0.09791 -0.15574 -0.1 -0.15769 -0.10122 -0.15935 C -0.10435 -0.16546 -0.10556 -0.1749 -0.10938 -0.18101 C -0.11146 -0.18351 -0.11424 -0.18573 -0.11632 -0.18823 C -0.12205 -0.19545 -0.12535 -0.20377 -0.13108 -0.21155 C -0.13698 -0.23126 -0.12865 -0.20683 -0.13976 -0.2246 C -0.14931 -0.23903 -0.15122 -0.25708 -0.16563 -0.26957 C -0.17153 -0.27956 -0.18039 -0.29039 -0.1849 -0.30122 C -0.19028 -0.31427 -0.18664 -0.30899 -0.19323 -0.31788 C -0.1981 -0.32926 -0.20591 -0.33953 -0.2106 -0.35147 C -0.21164 -0.35397 -0.21216 -0.35674 -0.21285 -0.35869 C -0.21424 -0.36285 -0.21702 -0.36952 -0.21702 -0.36896 C -0.21754 -0.37423 -0.21754 -0.3784 -0.21945 -0.38201 C -0.21962 -0.38451 -0.2224 -0.38562 -0.22362 -0.38728 C -0.229 -0.40005 -0.22952 -0.41255 -0.23855 -0.42337 C -0.24063 -0.43226 -0.24063 -0.42865 -0.24063 -0.43392 " pathEditMode="relative" rAng="0" ptsTypes="ffffffffffffffffffffffffff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E23CC-8698-4309-BA53-FC135A85A89A}"/>
              </a:ext>
            </a:extLst>
          </p:cNvPr>
          <p:cNvSpPr txBox="1"/>
          <p:nvPr/>
        </p:nvSpPr>
        <p:spPr>
          <a:xfrm>
            <a:off x="1064528" y="4762500"/>
            <a:ext cx="712173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অপরাধের কথা বলে অবৈধভাবে শাস্তি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14300"/>
            <a:ext cx="28194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নারী নির্যাতনের কারণ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(20).jpg"/>
          <p:cNvPicPr>
            <a:picLocks noChangeAspect="1"/>
          </p:cNvPicPr>
          <p:nvPr/>
        </p:nvPicPr>
        <p:blipFill>
          <a:blip r:embed="rId2"/>
          <a:srcRect l="8750" r="7250"/>
          <a:stretch>
            <a:fillRect/>
          </a:stretch>
        </p:blipFill>
        <p:spPr>
          <a:xfrm>
            <a:off x="228600" y="1333500"/>
            <a:ext cx="4191000" cy="2819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ages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33500"/>
            <a:ext cx="4191000" cy="2819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FD2873-9D6F-448F-B7DD-37602FEEBF34}"/>
              </a:ext>
            </a:extLst>
          </p:cNvPr>
          <p:cNvSpPr txBox="1"/>
          <p:nvPr/>
        </p:nvSpPr>
        <p:spPr>
          <a:xfrm>
            <a:off x="609600" y="266700"/>
            <a:ext cx="3807726" cy="796469"/>
          </a:xfrm>
          <a:prstGeom prst="cloudCallou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5BFD1-BC74-411F-8F12-D50695EB1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33500"/>
            <a:ext cx="3505200" cy="2527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4610100"/>
            <a:ext cx="5029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নারী নির্যাতনের ৫টি কারণ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800100"/>
            <a:ext cx="76962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নারী নির্যাতনের ফলে আমাদের সমাজে অনেক নেতিবাচক প্রভাব পড়ে।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3241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কী বলতে পারবে নেতিবাচক প্রভাব গুলো কী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848100"/>
            <a:ext cx="533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চলো এবার নেতিবাচক প্রভাব গুলো দেখি।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4" descr="Image result for নারী নিযাতন">
            <a:extLst>
              <a:ext uri="{FF2B5EF4-FFF2-40B4-BE49-F238E27FC236}">
                <a16:creationId xmlns:a16="http://schemas.microsoft.com/office/drawing/2014/main" id="{20A6EF73-3B06-425F-B30E-E99F0820AB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26829" cy="2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B8056-703F-48C8-B064-81B42EE739AF}"/>
              </a:ext>
            </a:extLst>
          </p:cNvPr>
          <p:cNvSpPr txBox="1"/>
          <p:nvPr/>
        </p:nvSpPr>
        <p:spPr>
          <a:xfrm>
            <a:off x="304800" y="4457700"/>
            <a:ext cx="85344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যৌতুকের  জন্য নারীরা নির্যাযিত হচ্ছে। এই কারণে সমাজে অনেকে নারীকে বোঝা হিসাবে গণ্য করে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mages(17).jpg"/>
          <p:cNvPicPr>
            <a:picLocks noChangeAspect="1"/>
          </p:cNvPicPr>
          <p:nvPr/>
        </p:nvPicPr>
        <p:blipFill>
          <a:blip r:embed="rId2"/>
          <a:srcRect t="1754" r="1337" b="7018"/>
          <a:stretch>
            <a:fillRect/>
          </a:stretch>
        </p:blipFill>
        <p:spPr>
          <a:xfrm>
            <a:off x="228600" y="1333500"/>
            <a:ext cx="4114800" cy="2577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ages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33500"/>
            <a:ext cx="4038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747376-CC3D-40E9-997E-63E210066D59}"/>
              </a:ext>
            </a:extLst>
          </p:cNvPr>
          <p:cNvSpPr txBox="1"/>
          <p:nvPr/>
        </p:nvSpPr>
        <p:spPr>
          <a:xfrm>
            <a:off x="2635154" y="276880"/>
            <a:ext cx="429904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নেতিবাচক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76C67-04BE-4A25-B56F-7DB3028F35F0}"/>
              </a:ext>
            </a:extLst>
          </p:cNvPr>
          <p:cNvSpPr txBox="1"/>
          <p:nvPr/>
        </p:nvSpPr>
        <p:spPr>
          <a:xfrm>
            <a:off x="933734" y="4762500"/>
            <a:ext cx="72196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কারণে মেয়েদের শিক্ষা ব্যাহত হচ্ছে।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47376-CC3D-40E9-997E-63E210066D59}"/>
              </a:ext>
            </a:extLst>
          </p:cNvPr>
          <p:cNvSpPr txBox="1"/>
          <p:nvPr/>
        </p:nvSpPr>
        <p:spPr>
          <a:xfrm>
            <a:off x="2635154" y="276880"/>
            <a:ext cx="429904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নেতিবাচক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mages(27).jpg"/>
          <p:cNvPicPr>
            <a:picLocks noChangeAspect="1"/>
          </p:cNvPicPr>
          <p:nvPr/>
        </p:nvPicPr>
        <p:blipFill>
          <a:blip r:embed="rId2"/>
          <a:srcRect b="31429"/>
          <a:stretch>
            <a:fillRect/>
          </a:stretch>
        </p:blipFill>
        <p:spPr>
          <a:xfrm>
            <a:off x="4800600" y="1257300"/>
            <a:ext cx="40386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15823621125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57300"/>
            <a:ext cx="4172639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833C0-7ADE-4A7C-A994-6DE095D9B461}"/>
              </a:ext>
            </a:extLst>
          </p:cNvPr>
          <p:cNvSpPr txBox="1"/>
          <p:nvPr/>
        </p:nvSpPr>
        <p:spPr>
          <a:xfrm>
            <a:off x="180970" y="4914900"/>
            <a:ext cx="881063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কারণে মেয়েদের বাইরে কাজের দক্ষতা ও সুযোগ ক্ষতিগ্রস্ত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47376-CC3D-40E9-997E-63E210066D59}"/>
              </a:ext>
            </a:extLst>
          </p:cNvPr>
          <p:cNvSpPr txBox="1"/>
          <p:nvPr/>
        </p:nvSpPr>
        <p:spPr>
          <a:xfrm>
            <a:off x="2635154" y="276880"/>
            <a:ext cx="429904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নেতিবাচক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14105Kalerkantho_18-05-09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7" y="1703060"/>
            <a:ext cx="4112433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images(29).jpg"/>
          <p:cNvPicPr>
            <a:picLocks noChangeAspect="1"/>
          </p:cNvPicPr>
          <p:nvPr/>
        </p:nvPicPr>
        <p:blipFill>
          <a:blip r:embed="rId3"/>
          <a:srcRect l="22760"/>
          <a:stretch>
            <a:fillRect/>
          </a:stretch>
        </p:blipFill>
        <p:spPr>
          <a:xfrm>
            <a:off x="4883925" y="1703060"/>
            <a:ext cx="3879075" cy="2678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BB811-7558-4739-B427-02625966F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62100"/>
            <a:ext cx="3428457" cy="230232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FD2873-9D6F-448F-B7DD-37602FEEBF34}"/>
              </a:ext>
            </a:extLst>
          </p:cNvPr>
          <p:cNvSpPr txBox="1"/>
          <p:nvPr/>
        </p:nvSpPr>
        <p:spPr>
          <a:xfrm>
            <a:off x="4802874" y="114300"/>
            <a:ext cx="3807726" cy="796469"/>
          </a:xfrm>
          <a:prstGeom prst="cloudCallout">
            <a:avLst>
              <a:gd name="adj1" fmla="val -26216"/>
              <a:gd name="adj2" fmla="val 102089"/>
            </a:avLst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ECF38-E9A8-4A47-A802-07E14448650E}"/>
              </a:ext>
            </a:extLst>
          </p:cNvPr>
          <p:cNvSpPr txBox="1"/>
          <p:nvPr/>
        </p:nvSpPr>
        <p:spPr>
          <a:xfrm>
            <a:off x="1752600" y="4341793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নারী নির্যাতনের নেতিবাচক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প্রভাবগুলো লেখ।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নারী নির্যাতন প্রতিরোধের ৩টি উপায় লেখ।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A1322-B47D-4E47-8018-0AA5C54A7C19}"/>
              </a:ext>
            </a:extLst>
          </p:cNvPr>
          <p:cNvSpPr txBox="1"/>
          <p:nvPr/>
        </p:nvSpPr>
        <p:spPr>
          <a:xfrm>
            <a:off x="533400" y="342900"/>
            <a:ext cx="843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নারী নির্যাতন প্রতিরোধে আমাদের সরকার কী করছে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F4F8C-3914-4677-99B8-41674B6C270F}"/>
              </a:ext>
            </a:extLst>
          </p:cNvPr>
          <p:cNvSpPr txBox="1"/>
          <p:nvPr/>
        </p:nvSpPr>
        <p:spPr>
          <a:xfrm>
            <a:off x="1" y="44577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প্রতিরোধে সরকারের মহিলা ও শিশু বিষয়ক মন্ত্রণালয়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 নিয়ে কাজ করছে।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1582360973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5858"/>
            <a:ext cx="6096000" cy="316324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320EE-73D5-4490-858E-B632BF381B54}"/>
              </a:ext>
            </a:extLst>
          </p:cNvPr>
          <p:cNvSpPr txBox="1"/>
          <p:nvPr/>
        </p:nvSpPr>
        <p:spPr>
          <a:xfrm>
            <a:off x="457200" y="4494193"/>
            <a:ext cx="835243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নিপীড়নের শিকার নারী ও শিশুদের চিকিৎসা সেবা প্রদান করছে মহিলা ও শিশু বিষয়ক মন্ত্রণালয়।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s(3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57300"/>
            <a:ext cx="4114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images(3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233652"/>
            <a:ext cx="4095750" cy="27668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371600" y="266700"/>
            <a:ext cx="62484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মহিলা ও শিশু বিষয়ক মন্ত্রণালয় যা যা করছে -----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2EBCD-A20F-4820-A6FB-4C7EB95F4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57299"/>
            <a:ext cx="4112340" cy="2971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41E69E-BA20-4A2C-8056-A813977F21D7}"/>
              </a:ext>
            </a:extLst>
          </p:cNvPr>
          <p:cNvSpPr txBox="1"/>
          <p:nvPr/>
        </p:nvSpPr>
        <p:spPr>
          <a:xfrm>
            <a:off x="76200" y="4533900"/>
            <a:ext cx="89154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 শিকার নারী ও শিশুদের আইনি সহায়তা ও প্রয়োজনীয় পরামর্শসেবা প্রদান করছে মহিলা ও শিশু বিষয়ক মন্ত্রণালয়।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90500"/>
            <a:ext cx="62484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মহিলা ও শিশু বিষয়ক মন্ত্রণালয় যা যা করছে -----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2" y="1257300"/>
            <a:ext cx="4137286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7D7CCF-5098-4A83-9674-A978A5486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4290" y="1136210"/>
            <a:ext cx="1469680" cy="1102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86EC3E-38AF-4DF2-B87B-8C6B7DE8B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077265" y="1158435"/>
            <a:ext cx="1444280" cy="10832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9EED39-731B-4308-A658-AFF4F7EA0352}"/>
              </a:ext>
            </a:extLst>
          </p:cNvPr>
          <p:cNvSpPr txBox="1"/>
          <p:nvPr/>
        </p:nvSpPr>
        <p:spPr>
          <a:xfrm>
            <a:off x="5410200" y="3943171"/>
            <a:ext cx="35814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বিষয়ঃবাংলাদেশওবিশ্বপরিচয়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 ৮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28999" y="819150"/>
            <a:ext cx="2286001" cy="4269436"/>
            <a:chOff x="4453280" y="1835526"/>
            <a:chExt cx="2085975" cy="4285397"/>
          </a:xfrm>
        </p:grpSpPr>
        <p:grpSp>
          <p:nvGrpSpPr>
            <p:cNvPr id="19" name="Group 7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501D602-C914-4567-BCD6-91FB794EB0BB}"/>
              </a:ext>
            </a:extLst>
          </p:cNvPr>
          <p:cNvSpPr/>
          <p:nvPr/>
        </p:nvSpPr>
        <p:spPr>
          <a:xfrm>
            <a:off x="3352800" y="190500"/>
            <a:ext cx="2438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প্রস্তুতকারী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3619500"/>
            <a:ext cx="3124200" cy="16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মীরা  রোকেয়া খাতুন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রাঢ়িশাল সরকারি প্রাথমিক বিদ্যালয়।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লাখাই,হবিগঞ্জ।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Screenshot_20190825-130224_Galle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495300"/>
            <a:ext cx="2057400" cy="2571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 descr="1579082434203.jpg"/>
          <p:cNvPicPr>
            <a:picLocks noChangeAspect="1"/>
          </p:cNvPicPr>
          <p:nvPr/>
        </p:nvPicPr>
        <p:blipFill>
          <a:blip r:embed="rId7"/>
          <a:srcRect l="12183" t="9412" r="6599" b="9020"/>
          <a:stretch>
            <a:fillRect/>
          </a:stretch>
        </p:blipFill>
        <p:spPr>
          <a:xfrm>
            <a:off x="6705600" y="990600"/>
            <a:ext cx="1869831" cy="2430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E3616-304F-49AD-AF35-D693DA5C4966}"/>
              </a:ext>
            </a:extLst>
          </p:cNvPr>
          <p:cNvSpPr txBox="1"/>
          <p:nvPr/>
        </p:nvSpPr>
        <p:spPr>
          <a:xfrm>
            <a:off x="304800" y="4229100"/>
            <a:ext cx="8511654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 নারী নির্যাতন দমনের জন্য ২০১২ সালে নারী উন্নয়ন নীতি প্রবর্তন করা হয়েছে। তবে এই ধরনের নির্যাতন ,নিপীড়ন প্রতিরোধে সামাজিক মূল্যবোধের উন্নয়ন জরুরি।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851" y="1095375"/>
            <a:ext cx="4338549" cy="2828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095375"/>
            <a:ext cx="4038599" cy="2826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371600" y="266700"/>
            <a:ext cx="62484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মহিলা ও শিশু বিষয়ক মন্ত্রণালয় যা যা করছে -----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D6A158-B5CE-444C-B2A9-2DB34D77CEF6}"/>
              </a:ext>
            </a:extLst>
          </p:cNvPr>
          <p:cNvSpPr txBox="1"/>
          <p:nvPr/>
        </p:nvSpPr>
        <p:spPr>
          <a:xfrm>
            <a:off x="2982037" y="114300"/>
            <a:ext cx="296156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56020-2C33-4FF2-A17D-9EA1BB25C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743200" cy="3526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EB4730-EA4F-4A4C-8F7B-53107FEF0668}"/>
              </a:ext>
            </a:extLst>
          </p:cNvPr>
          <p:cNvSpPr txBox="1"/>
          <p:nvPr/>
        </p:nvSpPr>
        <p:spPr>
          <a:xfrm>
            <a:off x="152400" y="4914900"/>
            <a:ext cx="89154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বাংলাদেশ ও বিশ্বপরিচয় বইয়ের ৬৮ পৃষ্ঠা খুলে মনযোগ সহকারে পড়।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received_58972989853263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28700"/>
            <a:ext cx="5257800" cy="3512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13DCB-8792-4641-9F82-18607B86D076}"/>
              </a:ext>
            </a:extLst>
          </p:cNvPr>
          <p:cNvSpPr txBox="1"/>
          <p:nvPr/>
        </p:nvSpPr>
        <p:spPr>
          <a:xfrm>
            <a:off x="682387" y="2857498"/>
            <a:ext cx="108090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যৌতুকের জন্য নারীরা --------------------- হচ্ছে।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২০১২ সালে জাতীয় ------------------------ প্রবর্তন করা হয়েছে।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নারী নির্যাতন প্রতিরোধে সামাজিক-------------------- উন্নয়ন জরুরি।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14B91-E098-4A79-9FB2-E75CCC8C1F43}"/>
              </a:ext>
            </a:extLst>
          </p:cNvPr>
          <p:cNvSpPr txBox="1"/>
          <p:nvPr/>
        </p:nvSpPr>
        <p:spPr>
          <a:xfrm>
            <a:off x="3733800" y="2715280"/>
            <a:ext cx="1746913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নির্যাতিত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2562E-4443-4BBC-A7D0-661251129A51}"/>
              </a:ext>
            </a:extLst>
          </p:cNvPr>
          <p:cNvSpPr txBox="1"/>
          <p:nvPr/>
        </p:nvSpPr>
        <p:spPr>
          <a:xfrm>
            <a:off x="3581400" y="3553480"/>
            <a:ext cx="240200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 উন্নয়ন নীতি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8F87CF-70F6-4BA7-8BB3-31B0C67BAA14}"/>
              </a:ext>
            </a:extLst>
          </p:cNvPr>
          <p:cNvSpPr txBox="1"/>
          <p:nvPr/>
        </p:nvSpPr>
        <p:spPr>
          <a:xfrm>
            <a:off x="4953000" y="4381500"/>
            <a:ext cx="1978925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8669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শূন্যস্থান পূরণ করঃ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644D8-CB46-4290-AB06-ECB838D01A4C}"/>
              </a:ext>
            </a:extLst>
          </p:cNvPr>
          <p:cNvSpPr txBox="1"/>
          <p:nvPr/>
        </p:nvSpPr>
        <p:spPr>
          <a:xfrm>
            <a:off x="5486400" y="1028700"/>
            <a:ext cx="331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এসো উত্তরগুলো মিলিয়ে নেই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FD2873-9D6F-448F-B7DD-37602FEEBF34}"/>
              </a:ext>
            </a:extLst>
          </p:cNvPr>
          <p:cNvSpPr txBox="1"/>
          <p:nvPr/>
        </p:nvSpPr>
        <p:spPr>
          <a:xfrm>
            <a:off x="1907274" y="190500"/>
            <a:ext cx="3807726" cy="796469"/>
          </a:xfrm>
          <a:prstGeom prst="cloudCallout">
            <a:avLst>
              <a:gd name="adj1" fmla="val -26216"/>
              <a:gd name="adj2" fmla="val 102089"/>
            </a:avLst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31207"/>
            <a:ext cx="2971800" cy="796469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বাড়ির 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baeb80c77cfea96e6f205d640921fab-13.jpg"/>
          <p:cNvPicPr>
            <a:picLocks noChangeAspect="1"/>
          </p:cNvPicPr>
          <p:nvPr/>
        </p:nvPicPr>
        <p:blipFill>
          <a:blip r:embed="rId2"/>
          <a:srcRect l="18064" r="13065"/>
          <a:stretch>
            <a:fillRect/>
          </a:stretch>
        </p:blipFill>
        <p:spPr>
          <a:xfrm>
            <a:off x="3657600" y="1181100"/>
            <a:ext cx="3398683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4381500"/>
            <a:ext cx="81534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তোমার সামনে কোন নারী নির্যাতিত হতে দেখলে তুমি কী করবে ৫টি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বাক্যে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190500"/>
            <a:ext cx="59436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ভাল থেকো তোমরা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848100"/>
            <a:ext cx="4724400" cy="1638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13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13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243" b="10572"/>
          <a:stretch>
            <a:fillRect/>
          </a:stretch>
        </p:blipFill>
        <p:spPr>
          <a:xfrm>
            <a:off x="3124200" y="1196108"/>
            <a:ext cx="3124201" cy="28105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243" b="10572"/>
          <a:stretch>
            <a:fillRect/>
          </a:stretch>
        </p:blipFill>
        <p:spPr>
          <a:xfrm>
            <a:off x="228600" y="1104900"/>
            <a:ext cx="3124201" cy="28105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243" b="10572"/>
          <a:stretch>
            <a:fillRect/>
          </a:stretch>
        </p:blipFill>
        <p:spPr>
          <a:xfrm>
            <a:off x="5867400" y="1181100"/>
            <a:ext cx="3124201" cy="2810597"/>
          </a:xfrm>
          <a:prstGeom prst="rect">
            <a:avLst/>
          </a:prstGeom>
        </p:spPr>
      </p:pic>
      <p:pic>
        <p:nvPicPr>
          <p:cNvPr id="16" name="Picture 15" descr="images(2).jpg"/>
          <p:cNvPicPr>
            <a:picLocks noChangeAspect="1"/>
          </p:cNvPicPr>
          <p:nvPr/>
        </p:nvPicPr>
        <p:blipFill>
          <a:blip r:embed="rId4"/>
          <a:srcRect l="51600" t="14800" b="27600"/>
          <a:stretch>
            <a:fillRect/>
          </a:stretch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17" name="Picture 16" descr="images(2).jpg"/>
          <p:cNvPicPr>
            <a:picLocks noChangeAspect="1"/>
          </p:cNvPicPr>
          <p:nvPr/>
        </p:nvPicPr>
        <p:blipFill>
          <a:blip r:embed="rId4"/>
          <a:srcRect l="3600" t="14800" r="46800" b="27600"/>
          <a:stretch>
            <a:fillRect/>
          </a:stretch>
        </p:blipFill>
        <p:spPr>
          <a:xfrm>
            <a:off x="0" y="-1"/>
            <a:ext cx="4572000" cy="5715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759797"/>
            <a:ext cx="3810000" cy="890171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107168"/>
            <a:ext cx="4724400" cy="293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----------------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A9C92-6BD1-451E-A43A-C060E36BF319}"/>
              </a:ext>
            </a:extLst>
          </p:cNvPr>
          <p:cNvGrpSpPr/>
          <p:nvPr/>
        </p:nvGrpSpPr>
        <p:grpSpPr>
          <a:xfrm>
            <a:off x="762000" y="3543300"/>
            <a:ext cx="7543800" cy="996286"/>
            <a:chOff x="1815152" y="2634018"/>
            <a:chExt cx="9171296" cy="9962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81FF13-6D7B-41F7-9CD3-7035439FFF95}"/>
                </a:ext>
              </a:extLst>
            </p:cNvPr>
            <p:cNvSpPr/>
            <p:nvPr/>
          </p:nvSpPr>
          <p:spPr>
            <a:xfrm>
              <a:off x="1815152" y="2634018"/>
              <a:ext cx="9171296" cy="99628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27B76F-7BB3-4270-9BDA-C5BDEE987F77}"/>
                </a:ext>
              </a:extLst>
            </p:cNvPr>
            <p:cNvSpPr txBox="1"/>
            <p:nvPr/>
          </p:nvSpPr>
          <p:spPr>
            <a:xfrm>
              <a:off x="2033519" y="2808995"/>
              <a:ext cx="8775508" cy="58477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১।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নারী নির্যাতনের নেতিবাচক প্রভাব বলতে পারবে।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(17).jpg"/>
          <p:cNvPicPr>
            <a:picLocks noChangeAspect="1"/>
          </p:cNvPicPr>
          <p:nvPr/>
        </p:nvPicPr>
        <p:blipFill>
          <a:blip r:embed="rId2"/>
          <a:srcRect l="23404"/>
          <a:stretch>
            <a:fillRect/>
          </a:stretch>
        </p:blipFill>
        <p:spPr>
          <a:xfrm>
            <a:off x="5257800" y="3335617"/>
            <a:ext cx="3581400" cy="2036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(18).jpg"/>
          <p:cNvPicPr>
            <a:picLocks noChangeAspect="1"/>
          </p:cNvPicPr>
          <p:nvPr/>
        </p:nvPicPr>
        <p:blipFill>
          <a:blip r:embed="rId3"/>
          <a:srcRect l="17231"/>
          <a:stretch>
            <a:fillRect/>
          </a:stretch>
        </p:blipFill>
        <p:spPr>
          <a:xfrm>
            <a:off x="304800" y="3260423"/>
            <a:ext cx="3581400" cy="208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(19).jpg"/>
          <p:cNvPicPr>
            <a:picLocks noChangeAspect="1"/>
          </p:cNvPicPr>
          <p:nvPr/>
        </p:nvPicPr>
        <p:blipFill>
          <a:blip r:embed="rId4"/>
          <a:srcRect r="20641"/>
          <a:stretch>
            <a:fillRect/>
          </a:stretch>
        </p:blipFill>
        <p:spPr>
          <a:xfrm>
            <a:off x="304800" y="842496"/>
            <a:ext cx="3581400" cy="208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received_1419978221480880-696x933.jpg"/>
          <p:cNvPicPr>
            <a:picLocks noChangeAspect="1"/>
          </p:cNvPicPr>
          <p:nvPr/>
        </p:nvPicPr>
        <p:blipFill>
          <a:blip r:embed="rId5"/>
          <a:srcRect t="9333" r="14240" b="13333"/>
          <a:stretch>
            <a:fillRect/>
          </a:stretch>
        </p:blipFill>
        <p:spPr>
          <a:xfrm>
            <a:off x="5257800" y="845959"/>
            <a:ext cx="3581400" cy="2116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266700"/>
            <a:ext cx="6705600" cy="228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324100"/>
            <a:ext cx="990600" cy="10923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নারী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নির্যাতন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181100"/>
            <a:ext cx="8305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কি বুঝতে পারছ , আমাদের আজকের পাঠের বিষয় কী হতে পারে?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324100"/>
            <a:ext cx="3657600" cy="796469"/>
          </a:xfrm>
          <a:prstGeom prst="cloudCallout">
            <a:avLst>
              <a:gd name="adj1" fmla="val -15661"/>
              <a:gd name="adj2" fmla="val 111986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4000500"/>
            <a:ext cx="34290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নারী নির্যাতন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D2873-9D6F-448F-B7DD-37602FEEBF34}"/>
              </a:ext>
            </a:extLst>
          </p:cNvPr>
          <p:cNvSpPr txBox="1"/>
          <p:nvPr/>
        </p:nvSpPr>
        <p:spPr>
          <a:xfrm>
            <a:off x="4800600" y="266700"/>
            <a:ext cx="3807726" cy="796469"/>
          </a:xfrm>
          <a:prstGeom prst="cloudCallou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265593"/>
            <a:ext cx="84582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মা, বোন, খালা বা ফুফু কে নির্যাতিত হতে দেখলে তোমার কেমন লাগবে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তা ৫টি বাক্যে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images(8).jpg"/>
          <p:cNvPicPr>
            <a:picLocks noChangeAspect="1"/>
          </p:cNvPicPr>
          <p:nvPr/>
        </p:nvPicPr>
        <p:blipFill>
          <a:blip r:embed="rId2"/>
          <a:srcRect l="34683"/>
          <a:stretch>
            <a:fillRect/>
          </a:stretch>
        </p:blipFill>
        <p:spPr>
          <a:xfrm>
            <a:off x="3352800" y="1276350"/>
            <a:ext cx="2376530" cy="242207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4D4F18-CFDF-4DA5-8984-3A528B7B606E}"/>
              </a:ext>
            </a:extLst>
          </p:cNvPr>
          <p:cNvSpPr txBox="1"/>
          <p:nvPr/>
        </p:nvSpPr>
        <p:spPr>
          <a:xfrm>
            <a:off x="762000" y="13335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পারবে নারী নির্যাতন কেন হয়?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D4F18-CFDF-4DA5-8984-3A528B7B606E}"/>
              </a:ext>
            </a:extLst>
          </p:cNvPr>
          <p:cNvSpPr txBox="1"/>
          <p:nvPr/>
        </p:nvSpPr>
        <p:spPr>
          <a:xfrm>
            <a:off x="1143000" y="3162300"/>
            <a:ext cx="70866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এবার নারী নির্যাতনের কারণ গুলো জেনে নেই।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61FC3-8389-494B-8D99-24C6D578362B}"/>
              </a:ext>
            </a:extLst>
          </p:cNvPr>
          <p:cNvSpPr txBox="1"/>
          <p:nvPr/>
        </p:nvSpPr>
        <p:spPr>
          <a:xfrm>
            <a:off x="2133600" y="4838700"/>
            <a:ext cx="444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নারীদের এসিড ছুঁড়ে মারা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266700"/>
            <a:ext cx="28194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নারী নির্যাতনের কারণ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09700"/>
            <a:ext cx="4019550" cy="3124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409699"/>
            <a:ext cx="4305299" cy="3124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A773B-1AD2-483D-8437-11310224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57300"/>
            <a:ext cx="4187589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92A46-CA67-4F22-A083-F3A5D32A16C0}"/>
              </a:ext>
            </a:extLst>
          </p:cNvPr>
          <p:cNvSpPr txBox="1"/>
          <p:nvPr/>
        </p:nvSpPr>
        <p:spPr>
          <a:xfrm>
            <a:off x="2667000" y="4939725"/>
            <a:ext cx="4343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কারণে নারী নির্যাতন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90500"/>
            <a:ext cx="28194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নারী নির্যাতনের কারণ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57300"/>
            <a:ext cx="41910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428</Words>
  <Application>Microsoft Office PowerPoint</Application>
  <PresentationFormat>On-screen Show (16:10)</PresentationFormat>
  <Paragraphs>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lenovo</cp:lastModifiedBy>
  <cp:revision>36</cp:revision>
  <dcterms:created xsi:type="dcterms:W3CDTF">2006-08-16T00:00:00Z</dcterms:created>
  <dcterms:modified xsi:type="dcterms:W3CDTF">2020-02-26T03:15:36Z</dcterms:modified>
</cp:coreProperties>
</file>