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5" r:id="rId10"/>
    <p:sldId id="266" r:id="rId11"/>
    <p:sldId id="273" r:id="rId12"/>
    <p:sldId id="268" r:id="rId13"/>
    <p:sldId id="267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42987-78FE-46D6-B1CC-B010A6450D08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64F4F-50CD-4502-991E-2332917D1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423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264F4F-50CD-4502-991E-2332917D119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156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281BE-A7AF-46BD-BB69-8AB93C597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97336D-F147-43BD-B77E-09DDBD688A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B20DA-D054-4D70-95EA-32570F1DC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2075B-4530-4759-B6D1-40D19A4CB4AC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2653FF-292B-4594-B131-C094ED93A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3262-F5F0-4AF8-97CF-D3D6FC6B9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C7E1-C5AC-4DDD-AADB-5A4C0A9E3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53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E0281-0DF3-43CE-9DE9-19E57827F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0868D3-BAA1-46A9-B159-235878F36A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A5A40-2FB9-4ECD-81EE-B3721AF8C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2075B-4530-4759-B6D1-40D19A4CB4AC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A7F81-2841-4E30-9D77-A1365BCA3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B1BEA-2956-442D-968D-A9EA4733E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C7E1-C5AC-4DDD-AADB-5A4C0A9E3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07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93E1FE-916F-4BD6-AE48-6BB333FF77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483451-C369-4D2D-A3EB-2063208369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AF81E-BF07-409C-9DBF-4A5731C43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2075B-4530-4759-B6D1-40D19A4CB4AC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93DC6-5B89-47E4-9B08-D5A6DAC04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C8424-F3A2-4C3D-8CDB-348268E7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C7E1-C5AC-4DDD-AADB-5A4C0A9E3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921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601E7-E568-4CE9-A03B-7E54EE3F4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1F795-825F-4176-B033-C21768CF2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B54CE3-4675-4EAD-A316-59576546F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2075B-4530-4759-B6D1-40D19A4CB4AC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18799-95D0-4C96-A2B9-B69C0949B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3F693-A016-4B0E-86E2-65CDA0985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C7E1-C5AC-4DDD-AADB-5A4C0A9E3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46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D0FFE-0533-40D6-A836-88A1E8136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DA1325-AA62-4F62-A885-55A648D645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A1BFA-383A-4A56-B816-90E3EE6BE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2075B-4530-4759-B6D1-40D19A4CB4AC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D230A-65DA-4605-B753-AD9D70BA8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1E9A9-1264-4DFA-AED5-273A44D82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C7E1-C5AC-4DDD-AADB-5A4C0A9E3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741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E1C58-34FA-4C96-A1B5-6512D5082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B98CE-DE46-48D0-8E1A-E7B877404D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3F5EB4-E370-428E-9E2E-31284013DF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3C118D-CCB7-4835-8CDB-8C38881A7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2075B-4530-4759-B6D1-40D19A4CB4AC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BB9705-3AE8-4997-8F2E-FFCB69023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16309-5D4F-4426-B760-CE4651E64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C7E1-C5AC-4DDD-AADB-5A4C0A9E3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698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E0922-FC65-4AD6-AA88-139714AAC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69507E-C7A5-4BF0-AF4B-7BEBD5A27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D5EE50-55F6-4B1E-B2D2-7A3224216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5DEA5B-7B60-4139-AFDD-B2E9D2BAF4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40E311-3E48-4953-8E78-07AF3C0833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EB4554-6627-4BC9-8721-CFF068BF4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2075B-4530-4759-B6D1-40D19A4CB4AC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0004DE-FB4B-47FC-B205-217599D15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5B3179-00AD-4A12-860D-7F97D895F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C7E1-C5AC-4DDD-AADB-5A4C0A9E3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175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C9803-F3F3-4F82-8283-B905DD2BA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E9F8CF-AA77-466C-A3C1-EBDE49C2D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2075B-4530-4759-B6D1-40D19A4CB4AC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547468-D90C-4DD6-81F3-41DB4B6FE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5864D8-D2CE-4F79-BA70-F601FAA13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C7E1-C5AC-4DDD-AADB-5A4C0A9E3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40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491E04-B249-4C73-ADCC-F23F2AE03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2075B-4530-4759-B6D1-40D19A4CB4AC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08279B-4664-4D5C-9E78-7465C88EC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E05DBC-ECFF-4A3A-B437-98FEC11E2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C7E1-C5AC-4DDD-AADB-5A4C0A9E3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823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6B44F-5FDD-49D1-994D-7341AC2A1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44F17-F10B-4779-802E-60A8E14DD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5B392-7EBE-4A0A-8B1F-34C9FADB1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E597D0-BB20-443D-8ADD-A5C34ECA2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2075B-4530-4759-B6D1-40D19A4CB4AC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612BFC-A625-4BD1-8C35-582C77C36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A8FC8C-E87B-477A-B95E-CE8662219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C7E1-C5AC-4DDD-AADB-5A4C0A9E3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722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61FD2-2243-43B5-9341-9C7D06DEE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02CE57-3138-4B74-B473-C417244739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F03CF1-FD36-4D03-BDCC-48E64E0E37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FDABEE-AAF8-4E62-AE32-DFAB8ED59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2075B-4530-4759-B6D1-40D19A4CB4AC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D62915-570F-4AF3-9BD9-0D9AE0DFF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237370-855E-4AB3-84FF-59E110080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C7E1-C5AC-4DDD-AADB-5A4C0A9E3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2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CBB80-77C1-41C6-A211-01AF2E649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B5A0E2-B53C-4CD4-B397-DE0C0E106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A4F2D-9FA0-4B6B-A23C-C7ED77CB6F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2075B-4530-4759-B6D1-40D19A4CB4AC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45AC9-42D3-40F0-923D-68D76D1027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4DC7E-5CA7-4D4F-9078-36D97C53D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DC7E1-C5AC-4DDD-AADB-5A4C0A9E3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406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88EFD7-E320-427C-AD84-FE60C07ACC1B}"/>
              </a:ext>
            </a:extLst>
          </p:cNvPr>
          <p:cNvSpPr txBox="1"/>
          <p:nvPr/>
        </p:nvSpPr>
        <p:spPr>
          <a:xfrm>
            <a:off x="2602523" y="1223889"/>
            <a:ext cx="5570806" cy="1252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23BFC8-3696-4191-A8D3-F5D056750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530" y="1303145"/>
            <a:ext cx="7709096" cy="51342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190BD8F-81AD-4860-AED3-33698B638C65}"/>
              </a:ext>
            </a:extLst>
          </p:cNvPr>
          <p:cNvSpPr/>
          <p:nvPr/>
        </p:nvSpPr>
        <p:spPr>
          <a:xfrm>
            <a:off x="3953022" y="674308"/>
            <a:ext cx="3774830" cy="10199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2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llout: Down Arrow 1">
            <a:extLst>
              <a:ext uri="{FF2B5EF4-FFF2-40B4-BE49-F238E27FC236}">
                <a16:creationId xmlns:a16="http://schemas.microsoft.com/office/drawing/2014/main" id="{9522585D-6DAD-4B91-A54D-05E4DE11E065}"/>
              </a:ext>
            </a:extLst>
          </p:cNvPr>
          <p:cNvSpPr/>
          <p:nvPr/>
        </p:nvSpPr>
        <p:spPr>
          <a:xfrm>
            <a:off x="3332812" y="393958"/>
            <a:ext cx="4821836" cy="1050401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ঘুর্ণিঝড়ের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03C404-9D83-4412-9138-3C95BD7C40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25" y="1824797"/>
            <a:ext cx="6153116" cy="38115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487033-F895-462E-B453-02EBF724BE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948" y="1824796"/>
            <a:ext cx="5053427" cy="379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6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47B6026-CC68-437D-8FBE-09E9907475E5}"/>
              </a:ext>
            </a:extLst>
          </p:cNvPr>
          <p:cNvGrpSpPr/>
          <p:nvPr/>
        </p:nvGrpSpPr>
        <p:grpSpPr>
          <a:xfrm>
            <a:off x="1733145" y="1457325"/>
            <a:ext cx="9301551" cy="4572000"/>
            <a:chOff x="1733145" y="1457325"/>
            <a:chExt cx="9301551" cy="45720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4CBD34C-E562-4D24-9713-BD44B185DC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33145" y="1718896"/>
              <a:ext cx="4362855" cy="3943350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26E5B6E-560A-4ADF-BBCD-767F25EDC9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494696" y="1457325"/>
              <a:ext cx="2540000" cy="4572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perspectiveContrastingLeftFacing">
                <a:rot lat="540000" lon="2100000" rev="0"/>
              </a:camera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FB4C99F3-728A-4360-A460-D916C86073F3}"/>
              </a:ext>
            </a:extLst>
          </p:cNvPr>
          <p:cNvSpPr/>
          <p:nvPr/>
        </p:nvSpPr>
        <p:spPr>
          <a:xfrm>
            <a:off x="3404383" y="6288258"/>
            <a:ext cx="45204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রেডিও এবং টিভিতে আবহাওয়ার  সংবাদ শোনা</a:t>
            </a:r>
            <a:endParaRPr lang="en-US" sz="2000" dirty="0"/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1DB2B3EB-7BA0-4584-BF22-9F07A7AC7A2E}"/>
              </a:ext>
            </a:extLst>
          </p:cNvPr>
          <p:cNvSpPr/>
          <p:nvPr/>
        </p:nvSpPr>
        <p:spPr>
          <a:xfrm>
            <a:off x="4267200" y="433754"/>
            <a:ext cx="3657600" cy="762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cap="all" dirty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ঘুর্ণিঝড়ের পুর্বাভাস</a:t>
            </a:r>
            <a:endParaRPr lang="en-US" b="1" cap="all" dirty="0">
              <a:ln/>
              <a:solidFill>
                <a:schemeClr val="bg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75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7B753E6-2490-41B1-BF2A-D1F5FAEAC423}"/>
              </a:ext>
            </a:extLst>
          </p:cNvPr>
          <p:cNvGrpSpPr/>
          <p:nvPr/>
        </p:nvGrpSpPr>
        <p:grpSpPr>
          <a:xfrm>
            <a:off x="1997613" y="1005841"/>
            <a:ext cx="8567224" cy="5852159"/>
            <a:chOff x="1225504" y="0"/>
            <a:chExt cx="10176899" cy="712032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4939559-1D37-4CC7-B140-864FD8F9C5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504" y="0"/>
              <a:ext cx="10176899" cy="52009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7011D7E-7D65-4DB9-91E2-78EE51617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504" y="5006714"/>
              <a:ext cx="9732305" cy="2113613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6BEBAFD6-3509-4312-8344-57CFB9A468A9}"/>
              </a:ext>
            </a:extLst>
          </p:cNvPr>
          <p:cNvSpPr/>
          <p:nvPr/>
        </p:nvSpPr>
        <p:spPr>
          <a:xfrm>
            <a:off x="3953022" y="281354"/>
            <a:ext cx="3123028" cy="703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বই সংযোজন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85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llout: Down Arrow 1">
            <a:extLst>
              <a:ext uri="{FF2B5EF4-FFF2-40B4-BE49-F238E27FC236}">
                <a16:creationId xmlns:a16="http://schemas.microsoft.com/office/drawing/2014/main" id="{A5133E71-2E28-4A4D-B357-EDE2DBA2B91C}"/>
              </a:ext>
            </a:extLst>
          </p:cNvPr>
          <p:cNvSpPr/>
          <p:nvPr/>
        </p:nvSpPr>
        <p:spPr>
          <a:xfrm>
            <a:off x="4135902" y="576775"/>
            <a:ext cx="4118681" cy="1117114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375AEEE-A026-4D5D-933E-5CDFAB9ED3F9}"/>
              </a:ext>
            </a:extLst>
          </p:cNvPr>
          <p:cNvGrpSpPr/>
          <p:nvPr/>
        </p:nvGrpSpPr>
        <p:grpSpPr>
          <a:xfrm>
            <a:off x="815926" y="2312234"/>
            <a:ext cx="4850356" cy="3906450"/>
            <a:chOff x="920857" y="1982450"/>
            <a:chExt cx="4850356" cy="3906450"/>
          </a:xfrm>
        </p:grpSpPr>
        <p:sp>
          <p:nvSpPr>
            <p:cNvPr id="3" name="Arrow: Down 2">
              <a:extLst>
                <a:ext uri="{FF2B5EF4-FFF2-40B4-BE49-F238E27FC236}">
                  <a16:creationId xmlns:a16="http://schemas.microsoft.com/office/drawing/2014/main" id="{C55B3E58-002F-4313-8BE6-FC6723D7FAC3}"/>
                </a:ext>
              </a:extLst>
            </p:cNvPr>
            <p:cNvSpPr/>
            <p:nvPr/>
          </p:nvSpPr>
          <p:spPr>
            <a:xfrm>
              <a:off x="2397505" y="1982450"/>
              <a:ext cx="1843328" cy="162643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দল নং-১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B568957-3F6F-4FAF-9826-E7FEF8F5AB3D}"/>
                </a:ext>
              </a:extLst>
            </p:cNvPr>
            <p:cNvSpPr txBox="1"/>
            <p:nvPr/>
          </p:nvSpPr>
          <p:spPr>
            <a:xfrm>
              <a:off x="920857" y="3949908"/>
              <a:ext cx="485035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Ø"/>
              </a:pPr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ঘুর্ণিঝড়ের কবলে পড়তে পারে এমন এলাকাগুলোর তালিকা তৈরি কর।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4C40608-61F0-41D0-AE3E-9BE2724F216C}"/>
              </a:ext>
            </a:extLst>
          </p:cNvPr>
          <p:cNvGrpSpPr/>
          <p:nvPr/>
        </p:nvGrpSpPr>
        <p:grpSpPr>
          <a:xfrm>
            <a:off x="7091808" y="2450892"/>
            <a:ext cx="4975274" cy="3264665"/>
            <a:chOff x="7091808" y="2450892"/>
            <a:chExt cx="4975274" cy="3264665"/>
          </a:xfrm>
        </p:grpSpPr>
        <p:sp>
          <p:nvSpPr>
            <p:cNvPr id="4" name="Arrow: Down 3">
              <a:extLst>
                <a:ext uri="{FF2B5EF4-FFF2-40B4-BE49-F238E27FC236}">
                  <a16:creationId xmlns:a16="http://schemas.microsoft.com/office/drawing/2014/main" id="{DC7BAD05-9179-4318-A3A1-5BB684F92C08}"/>
                </a:ext>
              </a:extLst>
            </p:cNvPr>
            <p:cNvSpPr/>
            <p:nvPr/>
          </p:nvSpPr>
          <p:spPr>
            <a:xfrm>
              <a:off x="8657781" y="2450892"/>
              <a:ext cx="1843328" cy="134911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দল নং-২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46613FA-7542-4FF8-93C7-69D1E539EC1F}"/>
                </a:ext>
              </a:extLst>
            </p:cNvPr>
            <p:cNvSpPr txBox="1"/>
            <p:nvPr/>
          </p:nvSpPr>
          <p:spPr>
            <a:xfrm>
              <a:off x="7091808" y="4366444"/>
              <a:ext cx="4975274" cy="1349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Ø"/>
              </a:pPr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কেন ঘুর্ণিঝড় হয় ২টি বাক্যে লিখ।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659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300AB3-C5EC-4F22-9F06-C6529B704D96}"/>
              </a:ext>
            </a:extLst>
          </p:cNvPr>
          <p:cNvSpPr txBox="1"/>
          <p:nvPr/>
        </p:nvSpPr>
        <p:spPr>
          <a:xfrm>
            <a:off x="4192172" y="777699"/>
            <a:ext cx="34325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ংক্ষেপ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80D59C-943F-4729-960A-4748EEDCA2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508" y="1939607"/>
            <a:ext cx="4994030" cy="33426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2D46E8-1B47-4741-A5C2-768A21E5F1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60" y="2039815"/>
            <a:ext cx="5523498" cy="324246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463EDC0-9073-461C-A334-2CFA65401878}"/>
              </a:ext>
            </a:extLst>
          </p:cNvPr>
          <p:cNvSpPr/>
          <p:nvPr/>
        </p:nvSpPr>
        <p:spPr>
          <a:xfrm>
            <a:off x="7054948" y="5979772"/>
            <a:ext cx="4811150" cy="6893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আশ্রয়কেন্দ্র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3F13E7-3E3F-478E-B367-671AA3B73917}"/>
              </a:ext>
            </a:extLst>
          </p:cNvPr>
          <p:cNvSpPr/>
          <p:nvPr/>
        </p:nvSpPr>
        <p:spPr>
          <a:xfrm>
            <a:off x="1041009" y="5979772"/>
            <a:ext cx="4187484" cy="547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ঘুর্ণিঝড়ের পরিণতি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65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B88C9385-2211-4012-B9A5-02A958B235FF}"/>
              </a:ext>
            </a:extLst>
          </p:cNvPr>
          <p:cNvSpPr/>
          <p:nvPr/>
        </p:nvSpPr>
        <p:spPr>
          <a:xfrm>
            <a:off x="3530991" y="744511"/>
            <a:ext cx="4825218" cy="132344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A90FD7-0B0E-4B14-AA02-CF6AAEFDD90E}"/>
              </a:ext>
            </a:extLst>
          </p:cNvPr>
          <p:cNvSpPr txBox="1"/>
          <p:nvPr/>
        </p:nvSpPr>
        <p:spPr>
          <a:xfrm>
            <a:off x="2841673" y="3221502"/>
            <a:ext cx="69072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ঘূর্ণিঝড়ের ক্ষতিকর প্রভাব কীভাবে কমিয়ে আনা যায় ৫টি বাক্যে লিখ।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38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llout: Down Arrow 1">
            <a:extLst>
              <a:ext uri="{FF2B5EF4-FFF2-40B4-BE49-F238E27FC236}">
                <a16:creationId xmlns:a16="http://schemas.microsoft.com/office/drawing/2014/main" id="{3DDF2706-17FF-4C76-AD79-29FBA2E6C252}"/>
              </a:ext>
            </a:extLst>
          </p:cNvPr>
          <p:cNvSpPr/>
          <p:nvPr/>
        </p:nvSpPr>
        <p:spPr>
          <a:xfrm>
            <a:off x="3967088" y="828827"/>
            <a:ext cx="4923693" cy="2387991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5E65BFB-CEB9-4274-87BD-ECDE454D0E9B}"/>
              </a:ext>
            </a:extLst>
          </p:cNvPr>
          <p:cNvGrpSpPr/>
          <p:nvPr/>
        </p:nvGrpSpPr>
        <p:grpSpPr>
          <a:xfrm>
            <a:off x="1575581" y="3429000"/>
            <a:ext cx="9706708" cy="3091376"/>
            <a:chOff x="1420837" y="3601330"/>
            <a:chExt cx="9706708" cy="3091376"/>
          </a:xfrm>
        </p:grpSpPr>
        <p:sp>
          <p:nvSpPr>
            <p:cNvPr id="4" name="Scroll: Horizontal 3">
              <a:extLst>
                <a:ext uri="{FF2B5EF4-FFF2-40B4-BE49-F238E27FC236}">
                  <a16:creationId xmlns:a16="http://schemas.microsoft.com/office/drawing/2014/main" id="{9C6D850A-85C6-4B30-9CE1-8A61C9C6E636}"/>
                </a:ext>
              </a:extLst>
            </p:cNvPr>
            <p:cNvSpPr/>
            <p:nvPr/>
          </p:nvSpPr>
          <p:spPr>
            <a:xfrm>
              <a:off x="1420837" y="3601330"/>
              <a:ext cx="9706708" cy="3091376"/>
            </a:xfrm>
            <a:prstGeom prst="horizontalScroll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FA6BE13-E4C2-43B5-8D1C-0844E51C8FB0}"/>
                </a:ext>
              </a:extLst>
            </p:cNvPr>
            <p:cNvSpPr txBox="1"/>
            <p:nvPr/>
          </p:nvSpPr>
          <p:spPr>
            <a:xfrm>
              <a:off x="2405575" y="4304714"/>
              <a:ext cx="872197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Ø"/>
              </a:pPr>
              <a:r>
                <a:rPr lang="bn-IN" sz="4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কোন কোন সালে বাংলাদেশে ৩টি ভয়াবহ ঘূর্ণিঝড় হয়েছিল?</a:t>
              </a:r>
            </a:p>
            <a:p>
              <a:pPr marL="571500" indent="-571500">
                <a:buFont typeface="Wingdings" panose="05000000000000000000" pitchFamily="2" charset="2"/>
                <a:buChar char="Ø"/>
              </a:pPr>
              <a:r>
                <a:rPr lang="bn-IN" sz="4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ঘূর্ণিঝড়ের সংকেত কীভাবে পাওয়া যায়?</a:t>
              </a:r>
              <a:endPara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173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96C6CC-75DD-41C1-BD93-B040D0B50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764" y="1899138"/>
            <a:ext cx="6668085" cy="4619459"/>
          </a:xfrm>
          <a:prstGeom prst="rect">
            <a:avLst/>
          </a:prstGeom>
        </p:spPr>
      </p:pic>
      <p:sp>
        <p:nvSpPr>
          <p:cNvPr id="4" name="Callout: Down Arrow 3">
            <a:extLst>
              <a:ext uri="{FF2B5EF4-FFF2-40B4-BE49-F238E27FC236}">
                <a16:creationId xmlns:a16="http://schemas.microsoft.com/office/drawing/2014/main" id="{78B23B6A-859C-41CC-A5CC-D575F0C8E753}"/>
              </a:ext>
            </a:extLst>
          </p:cNvPr>
          <p:cNvSpPr/>
          <p:nvPr/>
        </p:nvSpPr>
        <p:spPr>
          <a:xfrm>
            <a:off x="2236764" y="590842"/>
            <a:ext cx="6668085" cy="1308295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89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0B21CD9-7C27-485F-9D31-5512A22A9744}"/>
              </a:ext>
            </a:extLst>
          </p:cNvPr>
          <p:cNvGrpSpPr/>
          <p:nvPr/>
        </p:nvGrpSpPr>
        <p:grpSpPr>
          <a:xfrm>
            <a:off x="3887371" y="431084"/>
            <a:ext cx="5373859" cy="1547447"/>
            <a:chOff x="3530990" y="1041008"/>
            <a:chExt cx="5373859" cy="1547447"/>
          </a:xfrm>
        </p:grpSpPr>
        <p:sp>
          <p:nvSpPr>
            <p:cNvPr id="3" name="Callout: Down Arrow 2">
              <a:extLst>
                <a:ext uri="{FF2B5EF4-FFF2-40B4-BE49-F238E27FC236}">
                  <a16:creationId xmlns:a16="http://schemas.microsoft.com/office/drawing/2014/main" id="{C0D6D251-B977-49F9-BCB4-6F120E0DAA18}"/>
                </a:ext>
              </a:extLst>
            </p:cNvPr>
            <p:cNvSpPr/>
            <p:nvPr/>
          </p:nvSpPr>
          <p:spPr>
            <a:xfrm>
              <a:off x="3573194" y="1111348"/>
              <a:ext cx="5331655" cy="1477107"/>
            </a:xfrm>
            <a:prstGeom prst="down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633ED75-364A-4AFF-88A4-D01BB215AB89}"/>
                </a:ext>
              </a:extLst>
            </p:cNvPr>
            <p:cNvSpPr txBox="1"/>
            <p:nvPr/>
          </p:nvSpPr>
          <p:spPr>
            <a:xfrm>
              <a:off x="3530990" y="1041008"/>
              <a:ext cx="535979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6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পরিচিতি</a:t>
              </a:r>
              <a:endParaRPr lang="en-US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C8F894B-BEE6-49B4-8AC4-777F1C78DCE3}"/>
              </a:ext>
            </a:extLst>
          </p:cNvPr>
          <p:cNvGrpSpPr/>
          <p:nvPr/>
        </p:nvGrpSpPr>
        <p:grpSpPr>
          <a:xfrm>
            <a:off x="2421992" y="2194560"/>
            <a:ext cx="7959964" cy="4309729"/>
            <a:chOff x="2421992" y="2194560"/>
            <a:chExt cx="7959964" cy="430972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A8E4011-C8DE-410C-AD08-EA6928D191AF}"/>
                </a:ext>
              </a:extLst>
            </p:cNvPr>
            <p:cNvSpPr/>
            <p:nvPr/>
          </p:nvSpPr>
          <p:spPr>
            <a:xfrm>
              <a:off x="2421992" y="2194560"/>
              <a:ext cx="7959964" cy="4309729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6276515-6616-4266-88AD-7D36F7D36455}"/>
                </a:ext>
              </a:extLst>
            </p:cNvPr>
            <p:cNvSpPr txBox="1"/>
            <p:nvPr/>
          </p:nvSpPr>
          <p:spPr>
            <a:xfrm>
              <a:off x="2421992" y="2271932"/>
              <a:ext cx="7959964" cy="415498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7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খলিলুর রহমান </a:t>
              </a:r>
              <a:endParaRPr lang="en-US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7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6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</a:t>
              </a:r>
              <a:endPara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6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দিঘীরকান্দা ম্যানেজড সরকারি প্রাথমিক বিদ্যালয়</a:t>
              </a:r>
              <a:endParaRPr lang="en-US" sz="287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782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E36EB2A-861B-4EED-93B8-523DE72B8247}"/>
              </a:ext>
            </a:extLst>
          </p:cNvPr>
          <p:cNvGrpSpPr/>
          <p:nvPr/>
        </p:nvGrpSpPr>
        <p:grpSpPr>
          <a:xfrm>
            <a:off x="4006947" y="1025683"/>
            <a:ext cx="4051495" cy="1858195"/>
            <a:chOff x="3530991" y="997547"/>
            <a:chExt cx="4051495" cy="1858195"/>
          </a:xfrm>
        </p:grpSpPr>
        <p:sp>
          <p:nvSpPr>
            <p:cNvPr id="4" name="Callout: Down Arrow 3">
              <a:extLst>
                <a:ext uri="{FF2B5EF4-FFF2-40B4-BE49-F238E27FC236}">
                  <a16:creationId xmlns:a16="http://schemas.microsoft.com/office/drawing/2014/main" id="{59FE8FC1-AA99-4149-98FC-5DF24AFFA204}"/>
                </a:ext>
              </a:extLst>
            </p:cNvPr>
            <p:cNvSpPr/>
            <p:nvPr/>
          </p:nvSpPr>
          <p:spPr>
            <a:xfrm>
              <a:off x="3530991" y="997547"/>
              <a:ext cx="4051495" cy="1858195"/>
            </a:xfrm>
            <a:prstGeom prst="down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99537DC-BDDF-46BB-9474-48FF41E766EC}"/>
                </a:ext>
              </a:extLst>
            </p:cNvPr>
            <p:cNvSpPr txBox="1"/>
            <p:nvPr/>
          </p:nvSpPr>
          <p:spPr>
            <a:xfrm>
              <a:off x="3587262" y="1026942"/>
              <a:ext cx="396708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7200" dirty="0">
                  <a:latin typeface="NikoshBAN" panose="02000000000000000000" pitchFamily="2" charset="0"/>
                  <a:cs typeface="NikoshBAN" panose="02000000000000000000" pitchFamily="2" charset="0"/>
                </a:rPr>
                <a:t>পাঠ পরিচিতি  </a:t>
              </a:r>
              <a:endParaRPr lang="en-US" sz="7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4B63DE0-B1A4-403F-82EB-FC9A86F1E4AF}"/>
              </a:ext>
            </a:extLst>
          </p:cNvPr>
          <p:cNvGrpSpPr/>
          <p:nvPr/>
        </p:nvGrpSpPr>
        <p:grpSpPr>
          <a:xfrm>
            <a:off x="1833489" y="3429000"/>
            <a:ext cx="8525022" cy="2624883"/>
            <a:chOff x="2377440" y="3263705"/>
            <a:chExt cx="8525022" cy="262488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8E74695-BA80-46EB-BFAB-67B7FB11585A}"/>
                </a:ext>
              </a:extLst>
            </p:cNvPr>
            <p:cNvSpPr/>
            <p:nvPr/>
          </p:nvSpPr>
          <p:spPr>
            <a:xfrm>
              <a:off x="2377440" y="3263705"/>
              <a:ext cx="8525022" cy="25826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EC3F9CC-E1EB-4127-9855-7EF38369A690}"/>
                </a:ext>
              </a:extLst>
            </p:cNvPr>
            <p:cNvSpPr txBox="1"/>
            <p:nvPr/>
          </p:nvSpPr>
          <p:spPr>
            <a:xfrm>
              <a:off x="2377440" y="3334043"/>
              <a:ext cx="8398412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 চতুর্থ</a:t>
              </a:r>
            </a:p>
            <a:p>
              <a:pPr algn="ctr"/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বিষয়ঃ বাংলাদেশ ও বিশ্ব পরিচয়</a:t>
              </a:r>
            </a:p>
            <a:p>
              <a:pPr algn="ctr"/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 বারো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দু</a:t>
              </a:r>
              <a:r>
                <a:rPr lang="bn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র্যোগ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মোকাবিলা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পাঠ্যাংশঃ</a:t>
              </a:r>
              <a:r>
                <a:rPr lang="bn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‘</a:t>
              </a:r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ঘূর্ণিঝড়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824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D58207F-7F48-48B6-BD3E-02E783504112}"/>
              </a:ext>
            </a:extLst>
          </p:cNvPr>
          <p:cNvGrpSpPr/>
          <p:nvPr/>
        </p:nvGrpSpPr>
        <p:grpSpPr>
          <a:xfrm>
            <a:off x="3390314" y="647114"/>
            <a:ext cx="5697415" cy="1730326"/>
            <a:chOff x="2897945" y="154744"/>
            <a:chExt cx="6283569" cy="2222696"/>
          </a:xfrm>
        </p:grpSpPr>
        <p:sp>
          <p:nvSpPr>
            <p:cNvPr id="3" name="Scroll: Horizontal 2">
              <a:extLst>
                <a:ext uri="{FF2B5EF4-FFF2-40B4-BE49-F238E27FC236}">
                  <a16:creationId xmlns:a16="http://schemas.microsoft.com/office/drawing/2014/main" id="{5909D655-8F56-4830-993A-99C40E7070B2}"/>
                </a:ext>
              </a:extLst>
            </p:cNvPr>
            <p:cNvSpPr/>
            <p:nvPr/>
          </p:nvSpPr>
          <p:spPr>
            <a:xfrm>
              <a:off x="2897945" y="154744"/>
              <a:ext cx="6283569" cy="2222696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22272C3-D4EF-4533-A35D-08AEAF75A1B6}"/>
                </a:ext>
              </a:extLst>
            </p:cNvPr>
            <p:cNvSpPr txBox="1"/>
            <p:nvPr/>
          </p:nvSpPr>
          <p:spPr>
            <a:xfrm>
              <a:off x="3010486" y="604372"/>
              <a:ext cx="551453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7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9AA0C50-DD88-4F7A-897B-8DABBDB818E1}"/>
              </a:ext>
            </a:extLst>
          </p:cNvPr>
          <p:cNvSpPr txBox="1"/>
          <p:nvPr/>
        </p:nvSpPr>
        <p:spPr>
          <a:xfrm>
            <a:off x="1645921" y="3429000"/>
            <a:ext cx="920027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১০.১.১ বাংলাদেশের বিভিন্ন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দুর্যোগ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(বন্যা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ঘূ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র্ণি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ঝড়, জলোচ্ছাস, আগুন লাগা) ও এসব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দুর্যো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গের কারণ বলতে পারবে।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১০.১.২ সামাজিক জীবনে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ুর্যো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্ণণা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25023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Down 2">
            <a:extLst>
              <a:ext uri="{FF2B5EF4-FFF2-40B4-BE49-F238E27FC236}">
                <a16:creationId xmlns:a16="http://schemas.microsoft.com/office/drawing/2014/main" id="{4C7E5FDE-A736-47B4-AB28-6E31BA6D0ECE}"/>
              </a:ext>
            </a:extLst>
          </p:cNvPr>
          <p:cNvSpPr/>
          <p:nvPr/>
        </p:nvSpPr>
        <p:spPr>
          <a:xfrm>
            <a:off x="4496972" y="668504"/>
            <a:ext cx="3198054" cy="25248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এসো ভিডিও দেখি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12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>
            <a:extLst>
              <a:ext uri="{FF2B5EF4-FFF2-40B4-BE49-F238E27FC236}">
                <a16:creationId xmlns:a16="http://schemas.microsoft.com/office/drawing/2014/main" id="{16D11DB6-ACFF-442C-AFCA-FA78AF439B22}"/>
              </a:ext>
            </a:extLst>
          </p:cNvPr>
          <p:cNvSpPr/>
          <p:nvPr/>
        </p:nvSpPr>
        <p:spPr>
          <a:xfrm>
            <a:off x="2114843" y="3770141"/>
            <a:ext cx="7962314" cy="123795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কারও কি ঘূর্ণিঝড় দেখার অভিজ্ঞতা আছে ?                                             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22B777-7F68-4EC6-BE58-40CC3F3F17D7}"/>
              </a:ext>
            </a:extLst>
          </p:cNvPr>
          <p:cNvSpPr/>
          <p:nvPr/>
        </p:nvSpPr>
        <p:spPr>
          <a:xfrm>
            <a:off x="2114843" y="1786597"/>
            <a:ext cx="7962314" cy="11254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ঘুর্ণি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ঝড় সম্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পর্কে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তুমি কী শুনেছ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42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Left-Right 1">
            <a:extLst>
              <a:ext uri="{FF2B5EF4-FFF2-40B4-BE49-F238E27FC236}">
                <a16:creationId xmlns:a16="http://schemas.microsoft.com/office/drawing/2014/main" id="{E0519AF2-EE6F-40D7-8D26-AD8B184C05F4}"/>
              </a:ext>
            </a:extLst>
          </p:cNvPr>
          <p:cNvSpPr/>
          <p:nvPr/>
        </p:nvSpPr>
        <p:spPr>
          <a:xfrm>
            <a:off x="4178105" y="3713871"/>
            <a:ext cx="5205045" cy="2085534"/>
          </a:xfrm>
          <a:prstGeom prst="left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ঘু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্ণিঝড়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26ADB56-AE2B-41D9-AF15-2E4A9D26FB50}"/>
              </a:ext>
            </a:extLst>
          </p:cNvPr>
          <p:cNvGrpSpPr/>
          <p:nvPr/>
        </p:nvGrpSpPr>
        <p:grpSpPr>
          <a:xfrm>
            <a:off x="3812345" y="1058595"/>
            <a:ext cx="5922498" cy="2612126"/>
            <a:chOff x="3812345" y="1058595"/>
            <a:chExt cx="5922498" cy="261212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A9D70E9-C7EE-404C-A1CF-386F25AE368F}"/>
                </a:ext>
              </a:extLst>
            </p:cNvPr>
            <p:cNvSpPr txBox="1"/>
            <p:nvPr/>
          </p:nvSpPr>
          <p:spPr>
            <a:xfrm>
              <a:off x="3812345" y="1058595"/>
              <a:ext cx="5922498" cy="939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দুর্যোগ মোকাবিলা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Callout: Down Arrow 3">
              <a:extLst>
                <a:ext uri="{FF2B5EF4-FFF2-40B4-BE49-F238E27FC236}">
                  <a16:creationId xmlns:a16="http://schemas.microsoft.com/office/drawing/2014/main" id="{339A8122-B0ED-481C-B66E-4EE16CCE1780}"/>
                </a:ext>
              </a:extLst>
            </p:cNvPr>
            <p:cNvSpPr/>
            <p:nvPr/>
          </p:nvSpPr>
          <p:spPr>
            <a:xfrm>
              <a:off x="4403189" y="2383527"/>
              <a:ext cx="4740812" cy="1287194"/>
            </a:xfrm>
            <a:prstGeom prst="down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আজকের পাঠ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196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llout: Down Arrow 1">
            <a:extLst>
              <a:ext uri="{FF2B5EF4-FFF2-40B4-BE49-F238E27FC236}">
                <a16:creationId xmlns:a16="http://schemas.microsoft.com/office/drawing/2014/main" id="{8B92E944-9F29-425E-A49F-F256439588A6}"/>
              </a:ext>
            </a:extLst>
          </p:cNvPr>
          <p:cNvSpPr/>
          <p:nvPr/>
        </p:nvSpPr>
        <p:spPr>
          <a:xfrm>
            <a:off x="2890910" y="239152"/>
            <a:ext cx="5866227" cy="1322363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এসো দুটি ছবি দেখি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0CB3AC-0E37-404B-A45B-BB7DBC279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27444"/>
            <a:ext cx="5931877" cy="36855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FBC96B-A4F9-4BCC-A55F-6F640D0DC8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1" y="1940494"/>
            <a:ext cx="5203285" cy="3672515"/>
          </a:xfrm>
          <a:prstGeom prst="rect">
            <a:avLst/>
          </a:prstGeom>
        </p:spPr>
      </p:pic>
      <p:sp>
        <p:nvSpPr>
          <p:cNvPr id="7" name="Callout: Up Arrow 6">
            <a:extLst>
              <a:ext uri="{FF2B5EF4-FFF2-40B4-BE49-F238E27FC236}">
                <a16:creationId xmlns:a16="http://schemas.microsoft.com/office/drawing/2014/main" id="{0179BC89-DE86-4CD4-AFBC-7ACFC341D94D}"/>
              </a:ext>
            </a:extLst>
          </p:cNvPr>
          <p:cNvSpPr/>
          <p:nvPr/>
        </p:nvSpPr>
        <p:spPr>
          <a:xfrm>
            <a:off x="2293034" y="5991988"/>
            <a:ext cx="7906043" cy="866012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কী কী দেখলে?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37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1AF67B-BAEB-404C-962F-1016A6EE1F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764" y="18738"/>
            <a:ext cx="3970587" cy="497826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19BD96B-1613-4932-BDC0-69CCEF12A156}"/>
              </a:ext>
            </a:extLst>
          </p:cNvPr>
          <p:cNvSpPr/>
          <p:nvPr/>
        </p:nvSpPr>
        <p:spPr>
          <a:xfrm>
            <a:off x="1645920" y="4994031"/>
            <a:ext cx="8074855" cy="17584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মানচিত্রে লাল অংশ সমূহ বেশি ঝুকিপুর্ণ এলাকা।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মানচিত্রে হলুদ অংশ সমূহ ঝুকিপুর্ণ এলাকা।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মানচিত্রে সাদা অংশ সমূহ কম ঝুকিপুর্ণ এলাকা।</a:t>
            </a:r>
          </a:p>
          <a:p>
            <a:pPr marL="571500" indent="-571500" algn="ctr">
              <a:buFont typeface="Wingdings" panose="05000000000000000000" pitchFamily="2" charset="2"/>
              <a:buChar char="v"/>
            </a:pP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ADEFE6-F285-4899-AE08-9C42E3080BA9}"/>
              </a:ext>
            </a:extLst>
          </p:cNvPr>
          <p:cNvSpPr txBox="1"/>
          <p:nvPr/>
        </p:nvSpPr>
        <p:spPr>
          <a:xfrm>
            <a:off x="8860302" y="721959"/>
            <a:ext cx="2112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কম ঝুঁকিপুর্ণ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3C8579-C9A1-4013-AF54-130A84BF5FAA}"/>
              </a:ext>
            </a:extLst>
          </p:cNvPr>
          <p:cNvSpPr txBox="1"/>
          <p:nvPr/>
        </p:nvSpPr>
        <p:spPr>
          <a:xfrm>
            <a:off x="8860302" y="1540803"/>
            <a:ext cx="211249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ঝুঁকিপুর্ণ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1A149D-0E6C-42BE-81A9-7AA118186D8B}"/>
              </a:ext>
            </a:extLst>
          </p:cNvPr>
          <p:cNvSpPr/>
          <p:nvPr/>
        </p:nvSpPr>
        <p:spPr>
          <a:xfrm>
            <a:off x="8860302" y="2576870"/>
            <a:ext cx="2112498" cy="8521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বেশি ঝুঁকিপুর্ণ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Star: 4 Points 1">
            <a:extLst>
              <a:ext uri="{FF2B5EF4-FFF2-40B4-BE49-F238E27FC236}">
                <a16:creationId xmlns:a16="http://schemas.microsoft.com/office/drawing/2014/main" id="{0FD58680-3C3A-4A10-864F-00958285705F}"/>
              </a:ext>
            </a:extLst>
          </p:cNvPr>
          <p:cNvSpPr/>
          <p:nvPr/>
        </p:nvSpPr>
        <p:spPr>
          <a:xfrm>
            <a:off x="3269469" y="3429000"/>
            <a:ext cx="1116037" cy="712902"/>
          </a:xfrm>
          <a:prstGeom prst="star4">
            <a:avLst>
              <a:gd name="adj" fmla="val 1670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77C55A5F-B0D4-4DE9-95B2-9E72D95F0C3D}"/>
              </a:ext>
            </a:extLst>
          </p:cNvPr>
          <p:cNvSpPr/>
          <p:nvPr/>
        </p:nvSpPr>
        <p:spPr>
          <a:xfrm>
            <a:off x="3026243" y="2709581"/>
            <a:ext cx="916937" cy="52896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726FA21D-F8BA-413E-9E43-76FD85E3171E}"/>
              </a:ext>
            </a:extLst>
          </p:cNvPr>
          <p:cNvSpPr/>
          <p:nvPr/>
        </p:nvSpPr>
        <p:spPr>
          <a:xfrm>
            <a:off x="2686466" y="1352285"/>
            <a:ext cx="1256714" cy="712901"/>
          </a:xfrm>
          <a:prstGeom prst="star5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13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949</TotalTime>
  <Words>217</Words>
  <Application>Microsoft Office PowerPoint</Application>
  <PresentationFormat>Widescreen</PresentationFormat>
  <Paragraphs>48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99</cp:revision>
  <dcterms:created xsi:type="dcterms:W3CDTF">2020-02-20T10:20:15Z</dcterms:created>
  <dcterms:modified xsi:type="dcterms:W3CDTF">2020-02-27T04:31:53Z</dcterms:modified>
</cp:coreProperties>
</file>