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516" y="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2/29/2020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447800" y="152400"/>
            <a:ext cx="5486400" cy="1447800"/>
          </a:xfrm>
          <a:prstGeom prst="wav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</a:rPr>
              <a:t>শুভেচ্ছা</a:t>
            </a:r>
            <a:endParaRPr lang="en-US" sz="6000" dirty="0">
              <a:solidFill>
                <a:srgbClr val="C00000"/>
              </a:solidFill>
            </a:endParaRPr>
          </a:p>
        </p:txBody>
      </p:sp>
      <p:pic>
        <p:nvPicPr>
          <p:cNvPr id="4" name="Picture 3" descr="Ahsan 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33600"/>
            <a:ext cx="7620000" cy="4305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2133600" y="152400"/>
            <a:ext cx="4572000" cy="1063752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chemeClr val="tx1"/>
                </a:solidFill>
              </a:rPr>
              <a:t>পরিচিতি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981200"/>
            <a:ext cx="4191000" cy="34290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</a:rPr>
              <a:t>শিক্ষকঃ</a:t>
            </a:r>
            <a:endParaRPr lang="en-US" sz="4000" dirty="0" smtClean="0">
              <a:solidFill>
                <a:schemeClr val="tx1"/>
              </a:solidFill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</a:rPr>
              <a:t>আসমা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আখতার</a:t>
            </a:r>
            <a:endParaRPr lang="en-US" sz="3200" dirty="0" smtClean="0">
              <a:solidFill>
                <a:schemeClr val="tx1"/>
              </a:solidFill>
            </a:endParaRPr>
          </a:p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সহঃশিক্ষক</a:t>
            </a:r>
            <a:r>
              <a:rPr lang="en-US" sz="2400" dirty="0" smtClean="0">
                <a:solidFill>
                  <a:schemeClr val="tx1"/>
                </a:solidFill>
              </a:rPr>
              <a:t>(</a:t>
            </a:r>
            <a:r>
              <a:rPr lang="en-US" sz="2400" dirty="0" err="1" smtClean="0">
                <a:solidFill>
                  <a:schemeClr val="tx1"/>
                </a:solidFill>
              </a:rPr>
              <a:t>কম্পিউটার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খলনা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ইসলামিয়া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ফাজিল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মাদরাসা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পোঃ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সুবরাজপুর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পত্নীতলা</a:t>
            </a:r>
            <a:r>
              <a:rPr lang="en-US" sz="2800" dirty="0" smtClean="0">
                <a:solidFill>
                  <a:schemeClr val="tx1"/>
                </a:solidFill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</a:rPr>
              <a:t>নওগাঁ</a:t>
            </a:r>
            <a:r>
              <a:rPr lang="en-US" sz="2800" dirty="0" smtClean="0">
                <a:solidFill>
                  <a:schemeClr val="tx1"/>
                </a:solidFill>
              </a:rPr>
              <a:t>।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800600" y="2057400"/>
            <a:ext cx="4038600" cy="33528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</a:rPr>
              <a:t>পাঠ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পরিচিতিঃ</a:t>
            </a:r>
            <a:endParaRPr lang="en-US" sz="40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শ্রেণীঃ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নবম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বিষয়ঃ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বাংলা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অধ্যায়ঃ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অষ্টাদশ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</a:rPr>
              <a:t>সময়ঃ</a:t>
            </a:r>
            <a:r>
              <a:rPr lang="en-US" sz="2800" dirty="0" smtClean="0">
                <a:solidFill>
                  <a:schemeClr val="tx1"/>
                </a:solidFill>
              </a:rPr>
              <a:t> ৪৫ </a:t>
            </a:r>
            <a:r>
              <a:rPr lang="en-US" sz="2800" dirty="0" err="1" smtClean="0">
                <a:solidFill>
                  <a:schemeClr val="tx1"/>
                </a:solidFill>
              </a:rPr>
              <a:t>মিনিট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295400" y="152400"/>
            <a:ext cx="7086600" cy="990600"/>
          </a:xfrm>
          <a:prstGeom prst="flowChartTermina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মনোযোগ</a:t>
            </a: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সহকারে</a:t>
            </a: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ছিবিগুলোর</a:t>
            </a: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দিকে</a:t>
            </a: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3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তাকাও</a:t>
            </a:r>
            <a:r>
              <a:rPr lang="en-US" sz="32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;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" name="Picture 2" descr="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71601"/>
            <a:ext cx="4038600" cy="2466976"/>
          </a:xfrm>
          <a:prstGeom prst="rect">
            <a:avLst/>
          </a:prstGeom>
        </p:spPr>
      </p:pic>
      <p:pic>
        <p:nvPicPr>
          <p:cNvPr id="4" name="Picture 3" descr="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447800"/>
            <a:ext cx="3733800" cy="2514600"/>
          </a:xfrm>
          <a:prstGeom prst="rect">
            <a:avLst/>
          </a:prstGeom>
        </p:spPr>
      </p:pic>
      <p:pic>
        <p:nvPicPr>
          <p:cNvPr id="5" name="Picture 4" descr="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038600"/>
            <a:ext cx="3886200" cy="2819400"/>
          </a:xfrm>
          <a:prstGeom prst="rect">
            <a:avLst/>
          </a:prstGeom>
        </p:spPr>
      </p:pic>
      <p:pic>
        <p:nvPicPr>
          <p:cNvPr id="6" name="Picture 5" descr="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962400"/>
            <a:ext cx="41148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066800" y="228600"/>
            <a:ext cx="6096000" cy="990600"/>
          </a:xfrm>
          <a:prstGeom prst="flowChartTerminator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আজকের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পাঠ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শিরোনাম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438400"/>
            <a:ext cx="3886200" cy="1015663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প্রবাস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বন্ধু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2286000"/>
            <a:ext cx="2700338" cy="25415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5638800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লেখকঃ</a:t>
            </a:r>
            <a:r>
              <a:rPr lang="en-US" sz="4000" dirty="0" smtClean="0"/>
              <a:t> </a:t>
            </a:r>
            <a:r>
              <a:rPr lang="en-US" sz="4000" dirty="0" err="1" smtClean="0"/>
              <a:t>সৈয়দ</a:t>
            </a:r>
            <a:r>
              <a:rPr lang="en-US" sz="4000" dirty="0" smtClean="0"/>
              <a:t> </a:t>
            </a:r>
            <a:r>
              <a:rPr lang="en-US" sz="4000" dirty="0" err="1" smtClean="0"/>
              <a:t>মুজতবা</a:t>
            </a:r>
            <a:r>
              <a:rPr lang="en-US" sz="4000" dirty="0" smtClean="0"/>
              <a:t> </a:t>
            </a:r>
            <a:r>
              <a:rPr lang="en-US" sz="4000" dirty="0" err="1" smtClean="0"/>
              <a:t>আলী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447800" y="304800"/>
            <a:ext cx="5486400" cy="1447800"/>
          </a:xfrm>
          <a:prstGeom prst="horizontalScroll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dirty="0" err="1" smtClean="0"/>
              <a:t>শিক্ষন</a:t>
            </a:r>
            <a:r>
              <a:rPr lang="en-US" sz="7200" dirty="0" smtClean="0"/>
              <a:t> </a:t>
            </a:r>
            <a:r>
              <a:rPr lang="en-US" sz="7200" dirty="0" err="1" smtClean="0"/>
              <a:t>ফল</a:t>
            </a:r>
            <a:endParaRPr lang="en-US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23622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এই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পাঠ</a:t>
            </a:r>
            <a:r>
              <a:rPr lang="en-US" sz="3600" dirty="0" smtClean="0"/>
              <a:t> </a:t>
            </a:r>
            <a:r>
              <a:rPr lang="en-US" sz="3600" dirty="0" err="1" smtClean="0"/>
              <a:t>শেষে</a:t>
            </a:r>
            <a:r>
              <a:rPr lang="en-US" sz="3600" dirty="0" smtClean="0"/>
              <a:t> </a:t>
            </a:r>
            <a:r>
              <a:rPr lang="en-US" sz="3600" dirty="0" err="1" smtClean="0"/>
              <a:t>শিক্ষার্থীরা</a:t>
            </a:r>
            <a:r>
              <a:rPr lang="en-US" sz="3600" dirty="0" smtClean="0"/>
              <a:t>………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32766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১। </a:t>
            </a:r>
            <a:r>
              <a:rPr lang="en-US" sz="2800" dirty="0" err="1" smtClean="0"/>
              <a:t>লেখক</a:t>
            </a:r>
            <a:r>
              <a:rPr lang="en-US" sz="2800" dirty="0" smtClean="0"/>
              <a:t> </a:t>
            </a:r>
            <a:r>
              <a:rPr lang="en-US" sz="2800" dirty="0" err="1" smtClean="0"/>
              <a:t>পরিচিতি</a:t>
            </a:r>
            <a:r>
              <a:rPr lang="en-US" sz="2800" dirty="0" smtClean="0"/>
              <a:t>  </a:t>
            </a:r>
            <a:r>
              <a:rPr lang="en-US" sz="2800" dirty="0" err="1" smtClean="0"/>
              <a:t>সম্পর্কে</a:t>
            </a:r>
            <a:r>
              <a:rPr lang="en-US" sz="2800" dirty="0" smtClean="0"/>
              <a:t> </a:t>
            </a:r>
            <a:r>
              <a:rPr lang="en-US" sz="2800" dirty="0" err="1" smtClean="0"/>
              <a:t>জানতে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পারবে</a:t>
            </a:r>
            <a:r>
              <a:rPr lang="en-US" sz="2800" dirty="0" smtClean="0"/>
              <a:t>।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39624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২। </a:t>
            </a:r>
            <a:r>
              <a:rPr lang="en-US" sz="2800" dirty="0" err="1" smtClean="0"/>
              <a:t>নতুন</a:t>
            </a:r>
            <a:r>
              <a:rPr lang="en-US" sz="2800" dirty="0" smtClean="0"/>
              <a:t> </a:t>
            </a:r>
            <a:r>
              <a:rPr lang="en-US" sz="2800" dirty="0" err="1" smtClean="0"/>
              <a:t>নতুন</a:t>
            </a:r>
            <a:r>
              <a:rPr lang="en-US" sz="2800" dirty="0" smtClean="0"/>
              <a:t> </a:t>
            </a:r>
            <a:r>
              <a:rPr lang="en-US" sz="2800" dirty="0" err="1" smtClean="0"/>
              <a:t>শব্দের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অর্থ</a:t>
            </a:r>
            <a:r>
              <a:rPr lang="en-US" sz="2800" dirty="0" smtClean="0"/>
              <a:t> </a:t>
            </a:r>
            <a:r>
              <a:rPr lang="en-US" sz="2800" smtClean="0"/>
              <a:t>বল</a:t>
            </a:r>
            <a:r>
              <a:rPr lang="en-US" sz="2800" smtClean="0"/>
              <a:t>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পারবে</a:t>
            </a:r>
            <a:r>
              <a:rPr lang="en-US" sz="2800" dirty="0" smtClean="0"/>
              <a:t>।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46482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৩। </a:t>
            </a:r>
            <a:r>
              <a:rPr lang="en-US" sz="2800" dirty="0" err="1" smtClean="0"/>
              <a:t>প্রবন্ধের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মুলভাব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বিশ্লেষন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পারবে</a:t>
            </a:r>
            <a:r>
              <a:rPr lang="en-US" sz="2800" dirty="0" smtClean="0"/>
              <a:t>।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0"/>
            <a:ext cx="5105400" cy="83099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লেখক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পরিচিতি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Picture 3" descr="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600200"/>
            <a:ext cx="2362200" cy="222330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791200" y="914400"/>
            <a:ext cx="2819400" cy="19812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জন্মঃ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১৯০৪ </a:t>
            </a:r>
            <a:r>
              <a:rPr lang="en-US" sz="2400" dirty="0" err="1" smtClean="0">
                <a:solidFill>
                  <a:schemeClr val="tx1"/>
                </a:solidFill>
              </a:rPr>
              <a:t>খ্রীঃ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আসামের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</a:rPr>
              <a:t>করিমগঞ্জ</a:t>
            </a:r>
            <a:r>
              <a:rPr lang="en-US" sz="2400" dirty="0" smtClean="0">
                <a:solidFill>
                  <a:schemeClr val="tx1"/>
                </a:solidFill>
              </a:rPr>
              <a:t>।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791200" y="3048000"/>
            <a:ext cx="3048000" cy="25146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আফগানিস্তানে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কাবুলের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কৃষি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বিজ্ঞান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কলেজের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অধ্যাপক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ছিলেন</a:t>
            </a:r>
            <a:r>
              <a:rPr lang="en-US" sz="2000" dirty="0" smtClean="0">
                <a:solidFill>
                  <a:schemeClr val="tx1"/>
                </a:solidFill>
              </a:rPr>
              <a:t>।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276600" y="4724400"/>
            <a:ext cx="2971800" cy="21336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১৯৪৯খ্রীঃ </a:t>
            </a:r>
            <a:r>
              <a:rPr lang="en-US" sz="2000" dirty="0" err="1" smtClean="0">
                <a:solidFill>
                  <a:schemeClr val="tx1"/>
                </a:solidFill>
              </a:rPr>
              <a:t>বগুড়ার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আজিজুল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হক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কলেজের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অধ্যক্ষ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ছিলেন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0" y="3810000"/>
            <a:ext cx="3200400" cy="26670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সৈয়দ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মুজতবা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আলী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নিজস্ব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এক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গদ্যশৈলীর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নির্মাতা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ছিলেন।উল্লেখযোগ্যঃ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দেশে-বিদেশ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চাচা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কাহিনী,শবনম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0" y="1143000"/>
            <a:ext cx="2819400" cy="22860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মৃত্যুঃ</a:t>
            </a:r>
            <a:endParaRPr lang="en-US" sz="3600" dirty="0" smtClean="0">
              <a:solidFill>
                <a:schemeClr val="tx1"/>
              </a:solidFill>
            </a:endParaRP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১৯৭৪ </a:t>
            </a:r>
            <a:r>
              <a:rPr lang="en-US" sz="2400" dirty="0" err="1" smtClean="0">
                <a:solidFill>
                  <a:schemeClr val="tx1"/>
                </a:solidFill>
              </a:rPr>
              <a:t>খ্রীঃ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ctr"/>
            <a:r>
              <a:rPr lang="en-US" sz="2400" smtClean="0">
                <a:solidFill>
                  <a:schemeClr val="tx1"/>
                </a:solidFill>
              </a:rPr>
              <a:t>১১ই </a:t>
            </a:r>
            <a:r>
              <a:rPr lang="en-US" sz="2400" dirty="0" err="1" smtClean="0">
                <a:solidFill>
                  <a:schemeClr val="tx1"/>
                </a:solidFill>
              </a:rPr>
              <a:t>ফেব্রূয়ারী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ctr"/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2667000" y="152400"/>
            <a:ext cx="4724400" cy="1066800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</a:rPr>
              <a:t>আদর্শ</a:t>
            </a:r>
            <a:r>
              <a:rPr lang="en-US" sz="6000" dirty="0" smtClean="0">
                <a:solidFill>
                  <a:srgbClr val="C00000"/>
                </a:solidFill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</a:rPr>
              <a:t>পাঠ</a:t>
            </a:r>
            <a:endParaRPr lang="en-US" sz="6000" dirty="0">
              <a:solidFill>
                <a:srgbClr val="C00000"/>
              </a:solidFill>
            </a:endParaRPr>
          </a:p>
        </p:txBody>
      </p:sp>
      <p:pic>
        <p:nvPicPr>
          <p:cNvPr id="3" name="Picture 2" descr="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600200"/>
            <a:ext cx="7518400" cy="4229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2514600" y="152400"/>
            <a:ext cx="4800600" cy="9144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chemeClr val="tx1"/>
                </a:solidFill>
              </a:rPr>
              <a:t>সরব</a:t>
            </a:r>
            <a:r>
              <a:rPr lang="en-US" sz="6600" dirty="0" smtClean="0">
                <a:solidFill>
                  <a:schemeClr val="tx1"/>
                </a:solidFill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</a:rPr>
              <a:t>পাঠ</a:t>
            </a:r>
            <a:endParaRPr lang="en-US" sz="6600" dirty="0">
              <a:solidFill>
                <a:schemeClr val="tx1"/>
              </a:solidFill>
            </a:endParaRPr>
          </a:p>
        </p:txBody>
      </p:sp>
      <p:pic>
        <p:nvPicPr>
          <p:cNvPr id="3" name="Picture 2" descr="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1447799"/>
            <a:ext cx="7424056" cy="4648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828800" y="0"/>
            <a:ext cx="4724400" cy="990600"/>
          </a:xfrm>
          <a:prstGeom prst="flowChartTerminator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rgbClr val="002060"/>
                </a:solidFill>
              </a:rPr>
              <a:t>মুল</a:t>
            </a:r>
            <a:r>
              <a:rPr lang="en-US" sz="7200" dirty="0" smtClean="0">
                <a:solidFill>
                  <a:srgbClr val="002060"/>
                </a:solidFill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</a:rPr>
              <a:t>ভাব</a:t>
            </a:r>
            <a:endParaRPr lang="en-US" sz="7200" dirty="0">
              <a:solidFill>
                <a:srgbClr val="002060"/>
              </a:solidFill>
            </a:endParaRPr>
          </a:p>
        </p:txBody>
      </p:sp>
      <p:pic>
        <p:nvPicPr>
          <p:cNvPr id="3" name="Picture 2" descr="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295400"/>
            <a:ext cx="3886200" cy="2914650"/>
          </a:xfrm>
          <a:prstGeom prst="rect">
            <a:avLst/>
          </a:prstGeom>
        </p:spPr>
      </p:pic>
      <p:pic>
        <p:nvPicPr>
          <p:cNvPr id="4" name="Picture 3" descr="5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71600"/>
            <a:ext cx="4044846" cy="26916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000" y="4267200"/>
            <a:ext cx="845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‘</a:t>
            </a:r>
            <a:r>
              <a:rPr lang="en-US" sz="2400" dirty="0" err="1" smtClean="0"/>
              <a:t>প্রবাসবন্ধু</a:t>
            </a:r>
            <a:r>
              <a:rPr lang="en-US" sz="2400" dirty="0" smtClean="0"/>
              <a:t>’ </a:t>
            </a:r>
            <a:r>
              <a:rPr lang="en-US" sz="2400" dirty="0" err="1" smtClean="0"/>
              <a:t>সৈয়দ</a:t>
            </a:r>
            <a:r>
              <a:rPr lang="en-US" sz="2400" dirty="0" smtClean="0"/>
              <a:t> </a:t>
            </a:r>
            <a:r>
              <a:rPr lang="en-US" sz="2400" dirty="0" err="1" smtClean="0"/>
              <a:t>মুজতবা</a:t>
            </a:r>
            <a:r>
              <a:rPr lang="en-US" sz="2400" dirty="0" smtClean="0"/>
              <a:t> </a:t>
            </a:r>
            <a:r>
              <a:rPr lang="en-US" sz="2400" dirty="0" err="1" smtClean="0"/>
              <a:t>আলী</a:t>
            </a:r>
            <a:r>
              <a:rPr lang="en-US" sz="2400" dirty="0" smtClean="0"/>
              <a:t> ‘</a:t>
            </a:r>
            <a:r>
              <a:rPr lang="en-US" sz="2400" dirty="0" err="1" smtClean="0"/>
              <a:t>দেশে-বিদেশে</a:t>
            </a:r>
            <a:r>
              <a:rPr lang="en-US" sz="2400" dirty="0" smtClean="0"/>
              <a:t> ‘ </a:t>
            </a:r>
            <a:r>
              <a:rPr lang="en-US" sz="2400" dirty="0" err="1" smtClean="0"/>
              <a:t>গ্রন্থের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পঞ্চদশ</a:t>
            </a:r>
            <a:r>
              <a:rPr lang="en-US" sz="2400" dirty="0" smtClean="0"/>
              <a:t> </a:t>
            </a:r>
            <a:r>
              <a:rPr lang="en-US" sz="2400" dirty="0" err="1" smtClean="0"/>
              <a:t>অংশ।প্রতিবেশী</a:t>
            </a:r>
            <a:r>
              <a:rPr lang="en-US" sz="2400" dirty="0" smtClean="0"/>
              <a:t> </a:t>
            </a:r>
            <a:r>
              <a:rPr lang="en-US" sz="2400" dirty="0" err="1" smtClean="0"/>
              <a:t>দেশ</a:t>
            </a:r>
            <a:r>
              <a:rPr lang="en-US" sz="2400" dirty="0" smtClean="0"/>
              <a:t> </a:t>
            </a:r>
            <a:r>
              <a:rPr lang="en-US" sz="2400" dirty="0" err="1" smtClean="0"/>
              <a:t>আফগানিস্তান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ভূমি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পরিবেশ</a:t>
            </a:r>
            <a:r>
              <a:rPr lang="en-US" sz="2400" dirty="0" smtClean="0"/>
              <a:t>; </a:t>
            </a:r>
            <a:r>
              <a:rPr lang="en-US" sz="2400" dirty="0" err="1" smtClean="0"/>
              <a:t>সেখানকার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মানুষ</a:t>
            </a:r>
            <a:r>
              <a:rPr lang="en-US" sz="2400" dirty="0" smtClean="0"/>
              <a:t> ও </a:t>
            </a:r>
            <a:r>
              <a:rPr lang="en-US" sz="2400" dirty="0" err="1" smtClean="0"/>
              <a:t>তাদের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সহজ</a:t>
            </a:r>
            <a:r>
              <a:rPr lang="en-US" sz="2400" dirty="0" smtClean="0"/>
              <a:t> </a:t>
            </a:r>
            <a:r>
              <a:rPr lang="en-US" sz="2400" dirty="0" err="1" smtClean="0"/>
              <a:t>সরল</a:t>
            </a:r>
            <a:r>
              <a:rPr lang="en-US" sz="2400" dirty="0" smtClean="0"/>
              <a:t> </a:t>
            </a:r>
            <a:r>
              <a:rPr lang="en-US" sz="2400" dirty="0" err="1" smtClean="0"/>
              <a:t>জীবনাচরন,বিচিত্র</a:t>
            </a:r>
            <a:r>
              <a:rPr lang="en-US" sz="2400" dirty="0" smtClean="0"/>
              <a:t> </a:t>
            </a:r>
            <a:r>
              <a:rPr lang="en-US" sz="2400" dirty="0" err="1" smtClean="0"/>
              <a:t>খাদ্য</a:t>
            </a:r>
            <a:r>
              <a:rPr lang="en-US" sz="2400" dirty="0" smtClean="0"/>
              <a:t> </a:t>
            </a:r>
            <a:r>
              <a:rPr lang="en-US" sz="2400" dirty="0" err="1" smtClean="0"/>
              <a:t>ইত্যাদি</a:t>
            </a:r>
            <a:r>
              <a:rPr lang="en-US" sz="2400" dirty="0" smtClean="0"/>
              <a:t> </a:t>
            </a:r>
            <a:r>
              <a:rPr lang="en-US" sz="2400" dirty="0" err="1" smtClean="0"/>
              <a:t>হাস্যরসাত্নকভাবে</a:t>
            </a:r>
            <a:r>
              <a:rPr lang="en-US" sz="2400" dirty="0" smtClean="0"/>
              <a:t> </a:t>
            </a:r>
            <a:r>
              <a:rPr lang="en-US" sz="2400" dirty="0" err="1" smtClean="0"/>
              <a:t>এই</a:t>
            </a:r>
            <a:r>
              <a:rPr lang="en-US" sz="2400" dirty="0" smtClean="0"/>
              <a:t> </a:t>
            </a:r>
            <a:r>
              <a:rPr lang="en-US" sz="2400" dirty="0" err="1" smtClean="0"/>
              <a:t>রচনা</a:t>
            </a:r>
            <a:r>
              <a:rPr lang="en-US" sz="2400" dirty="0" smtClean="0"/>
              <a:t> </a:t>
            </a:r>
            <a:r>
              <a:rPr lang="en-US" sz="2400" dirty="0" err="1" smtClean="0"/>
              <a:t>ফুটিয়ে</a:t>
            </a:r>
            <a:r>
              <a:rPr lang="en-US" sz="2400" dirty="0" smtClean="0"/>
              <a:t> </a:t>
            </a:r>
            <a:r>
              <a:rPr lang="en-US" sz="2400" dirty="0" err="1" smtClean="0"/>
              <a:t>তোলা</a:t>
            </a:r>
            <a:r>
              <a:rPr lang="en-US" sz="2400" dirty="0" smtClean="0"/>
              <a:t> </a:t>
            </a:r>
            <a:r>
              <a:rPr lang="en-US" sz="2400" dirty="0" err="1" smtClean="0"/>
              <a:t>হয়েছে।লেখকের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আফগানিস্তানের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ভ্রমনের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আংশিক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অভিজ্ঞতা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পরিচয়</a:t>
            </a:r>
            <a:r>
              <a:rPr lang="en-US" sz="2400" dirty="0" smtClean="0"/>
              <a:t> </a:t>
            </a:r>
            <a:r>
              <a:rPr lang="en-US" sz="2400" dirty="0" err="1" smtClean="0"/>
              <a:t>আছে</a:t>
            </a:r>
            <a:r>
              <a:rPr lang="en-US" sz="2400" dirty="0" smtClean="0"/>
              <a:t> </a:t>
            </a:r>
            <a:r>
              <a:rPr lang="en-US" sz="2400" dirty="0" err="1" smtClean="0"/>
              <a:t>এখানে</a:t>
            </a:r>
            <a:r>
              <a:rPr lang="en-US" sz="2400" dirty="0" smtClean="0"/>
              <a:t>।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3982932" cy="2819400"/>
          </a:xfrm>
          <a:prstGeom prst="rect">
            <a:avLst/>
          </a:prstGeom>
        </p:spPr>
      </p:pic>
      <p:pic>
        <p:nvPicPr>
          <p:cNvPr id="3" name="Picture 2" descr="5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81000"/>
            <a:ext cx="4648200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3810000"/>
            <a:ext cx="8001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আফগানিস্তানের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রাজধানী</a:t>
            </a:r>
            <a:r>
              <a:rPr lang="en-US" sz="2400" dirty="0" smtClean="0"/>
              <a:t> </a:t>
            </a:r>
            <a:r>
              <a:rPr lang="en-US" sz="2400" dirty="0" err="1" smtClean="0"/>
              <a:t>কাবুলের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সন্নিকটে</a:t>
            </a:r>
            <a:r>
              <a:rPr lang="en-US" sz="2400" dirty="0" smtClean="0"/>
              <a:t> </a:t>
            </a:r>
            <a:r>
              <a:rPr lang="en-US" sz="2400" dirty="0" err="1" smtClean="0"/>
              <a:t>খাজামোল্লা</a:t>
            </a:r>
            <a:r>
              <a:rPr lang="en-US" sz="2400" dirty="0" smtClean="0"/>
              <a:t> </a:t>
            </a:r>
            <a:r>
              <a:rPr lang="en-US" sz="2400" dirty="0" err="1" smtClean="0"/>
              <a:t>নামক</a:t>
            </a:r>
            <a:r>
              <a:rPr lang="en-US" sz="2400" dirty="0" smtClean="0"/>
              <a:t> </a:t>
            </a:r>
            <a:r>
              <a:rPr lang="en-US" sz="2400" dirty="0" err="1" smtClean="0"/>
              <a:t>গ্রামে</a:t>
            </a:r>
            <a:r>
              <a:rPr lang="en-US" sz="2400" dirty="0" smtClean="0"/>
              <a:t> </a:t>
            </a:r>
            <a:r>
              <a:rPr lang="en-US" sz="2400" dirty="0" err="1" smtClean="0"/>
              <a:t>বাসা</a:t>
            </a:r>
            <a:r>
              <a:rPr lang="en-US" sz="2400" dirty="0" smtClean="0"/>
              <a:t> </a:t>
            </a:r>
            <a:r>
              <a:rPr lang="en-US" sz="2400" dirty="0" err="1" smtClean="0"/>
              <a:t>পেলেন</a:t>
            </a:r>
            <a:r>
              <a:rPr lang="en-US" sz="2400" dirty="0" smtClean="0"/>
              <a:t>।।</a:t>
            </a:r>
            <a:r>
              <a:rPr lang="en-US" sz="2400" dirty="0" err="1" smtClean="0"/>
              <a:t>অধ্যক্ষ</a:t>
            </a:r>
            <a:r>
              <a:rPr lang="en-US" sz="2400" dirty="0" smtClean="0"/>
              <a:t> </a:t>
            </a:r>
            <a:r>
              <a:rPr lang="en-US" sz="2400" dirty="0" err="1" smtClean="0"/>
              <a:t>জিরার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সাহেব</a:t>
            </a:r>
            <a:r>
              <a:rPr lang="en-US" sz="2400" dirty="0" smtClean="0"/>
              <a:t> </a:t>
            </a:r>
            <a:r>
              <a:rPr lang="en-US" sz="2400" dirty="0" err="1" smtClean="0"/>
              <a:t>আব্দুর</a:t>
            </a:r>
            <a:r>
              <a:rPr lang="en-US" sz="2400" dirty="0" smtClean="0"/>
              <a:t> </a:t>
            </a:r>
            <a:r>
              <a:rPr lang="en-US" sz="2400" dirty="0" err="1" smtClean="0"/>
              <a:t>রহমানের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সঙ্গে</a:t>
            </a:r>
            <a:r>
              <a:rPr lang="en-US" sz="2400" dirty="0" smtClean="0"/>
              <a:t> </a:t>
            </a:r>
            <a:r>
              <a:rPr lang="en-US" sz="2400" dirty="0" err="1" smtClean="0"/>
              <a:t>পরিচয়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করিয়ে</a:t>
            </a:r>
            <a:r>
              <a:rPr lang="en-US" sz="2400" dirty="0" smtClean="0"/>
              <a:t> </a:t>
            </a:r>
            <a:r>
              <a:rPr lang="en-US" sz="2400" dirty="0" err="1" smtClean="0"/>
              <a:t>দেন</a:t>
            </a:r>
            <a:r>
              <a:rPr lang="en-US" sz="2400" dirty="0" smtClean="0"/>
              <a:t>। </a:t>
            </a:r>
            <a:r>
              <a:rPr lang="en-US" sz="2400" dirty="0" err="1" smtClean="0"/>
              <a:t>আফগান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আব্দুর</a:t>
            </a:r>
            <a:r>
              <a:rPr lang="en-US" sz="2400" dirty="0" smtClean="0"/>
              <a:t> </a:t>
            </a:r>
            <a:r>
              <a:rPr lang="en-US" sz="2400" dirty="0" err="1" smtClean="0"/>
              <a:t>রহমান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চরিত্রের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মধ্যে</a:t>
            </a:r>
            <a:r>
              <a:rPr lang="en-US" sz="2400" dirty="0" smtClean="0"/>
              <a:t> </a:t>
            </a:r>
            <a:r>
              <a:rPr lang="en-US" sz="2400" dirty="0" err="1" smtClean="0"/>
              <a:t>সরলতা</a:t>
            </a:r>
            <a:r>
              <a:rPr lang="en-US" sz="2400" dirty="0" smtClean="0"/>
              <a:t>, </a:t>
            </a:r>
            <a:r>
              <a:rPr lang="en-US" sz="2400" dirty="0" err="1" smtClean="0"/>
              <a:t>স্বদেশপ্রেম</a:t>
            </a:r>
            <a:r>
              <a:rPr lang="en-US" sz="2400" dirty="0" smtClean="0"/>
              <a:t>, </a:t>
            </a:r>
            <a:r>
              <a:rPr lang="en-US" sz="2400" dirty="0" err="1" smtClean="0"/>
              <a:t>অথিতিপরায়ণতা</a:t>
            </a:r>
            <a:r>
              <a:rPr lang="en-US" sz="2400" dirty="0" smtClean="0"/>
              <a:t> </a:t>
            </a:r>
            <a:r>
              <a:rPr lang="en-US" sz="2400" dirty="0" err="1" smtClean="0"/>
              <a:t>ফুটে</a:t>
            </a:r>
            <a:r>
              <a:rPr lang="en-US" sz="2400" dirty="0" smtClean="0"/>
              <a:t> </a:t>
            </a:r>
            <a:r>
              <a:rPr lang="en-US" sz="2400" dirty="0" err="1" smtClean="0"/>
              <a:t>উঠেছে।আব্দুর</a:t>
            </a:r>
            <a:r>
              <a:rPr lang="en-US" sz="2400" dirty="0" smtClean="0"/>
              <a:t> </a:t>
            </a:r>
            <a:r>
              <a:rPr lang="en-US" sz="2400" dirty="0" err="1" smtClean="0"/>
              <a:t>রহমানের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রান্না</a:t>
            </a:r>
            <a:r>
              <a:rPr lang="en-US" sz="2400" dirty="0" smtClean="0"/>
              <a:t> ও </a:t>
            </a:r>
            <a:r>
              <a:rPr lang="en-US" sz="2400" dirty="0" err="1" smtClean="0"/>
              <a:t>পরিবেশন</a:t>
            </a:r>
            <a:r>
              <a:rPr lang="en-US" sz="2400" dirty="0" smtClean="0"/>
              <a:t> </a:t>
            </a:r>
            <a:r>
              <a:rPr lang="en-US" sz="2400" dirty="0" err="1" smtClean="0"/>
              <a:t>মধ্যে</a:t>
            </a:r>
            <a:r>
              <a:rPr lang="en-US" sz="2400" dirty="0" smtClean="0"/>
              <a:t> </a:t>
            </a:r>
            <a:r>
              <a:rPr lang="en-US" sz="2400" dirty="0" err="1" smtClean="0"/>
              <a:t>আফগানিস্তানের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খাবারের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সুস্বাদু</a:t>
            </a:r>
            <a:r>
              <a:rPr lang="en-US" sz="2400" dirty="0" smtClean="0"/>
              <a:t> ……………. 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1676400" y="0"/>
            <a:ext cx="5715000" cy="914400"/>
          </a:xfrm>
          <a:prstGeom prst="flowChartTerminator">
            <a:avLst/>
          </a:prstGeom>
          <a:ln>
            <a:solidFill>
              <a:srgbClr val="C000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C00000"/>
                </a:solidFill>
              </a:rPr>
              <a:t>শব্দের</a:t>
            </a:r>
            <a:r>
              <a:rPr lang="en-US" sz="6000" dirty="0" smtClean="0">
                <a:solidFill>
                  <a:srgbClr val="C00000"/>
                </a:solidFill>
              </a:rPr>
              <a:t> </a:t>
            </a:r>
            <a:r>
              <a:rPr lang="en-US" sz="6000" dirty="0" err="1" smtClean="0">
                <a:solidFill>
                  <a:srgbClr val="C00000"/>
                </a:solidFill>
              </a:rPr>
              <a:t>অর্থ</a:t>
            </a:r>
            <a:endParaRPr lang="en-US" sz="60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524000"/>
            <a:ext cx="2667000" cy="76944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/>
              <a:t>নরদানব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1676400"/>
            <a:ext cx="228600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ভয়ঙ্কর</a:t>
            </a:r>
            <a:r>
              <a:rPr lang="en-US" sz="3200" dirty="0" smtClean="0"/>
              <a:t> </a:t>
            </a:r>
            <a:r>
              <a:rPr lang="en-US" sz="3200" dirty="0" err="1" smtClean="0"/>
              <a:t>জন্তু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2895600"/>
            <a:ext cx="205740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/>
              <a:t>রুজ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6324600" y="2895600"/>
            <a:ext cx="2133600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/>
              <a:t>গাল</a:t>
            </a:r>
            <a:r>
              <a:rPr lang="en-US" sz="2800" dirty="0" smtClean="0"/>
              <a:t> </a:t>
            </a:r>
            <a:r>
              <a:rPr lang="en-US" sz="2800" dirty="0" err="1" smtClean="0"/>
              <a:t>রাঙ্গানো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প্রসাধনী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3962400"/>
            <a:ext cx="19050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/>
              <a:t>বপু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6324600" y="4267200"/>
            <a:ext cx="182880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বড়</a:t>
            </a:r>
            <a:r>
              <a:rPr lang="en-US" sz="3200" dirty="0" smtClean="0"/>
              <a:t> </a:t>
            </a:r>
            <a:r>
              <a:rPr lang="en-US" sz="3200" dirty="0" err="1" smtClean="0"/>
              <a:t>দেহ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5486400"/>
            <a:ext cx="17526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/>
              <a:t>তনু</a:t>
            </a:r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6324600" y="5562600"/>
            <a:ext cx="205740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ক্ষীন</a:t>
            </a:r>
            <a:r>
              <a:rPr lang="en-US" sz="3200" dirty="0" smtClean="0"/>
              <a:t> </a:t>
            </a:r>
            <a:r>
              <a:rPr lang="en-US" sz="3200" dirty="0" err="1" smtClean="0"/>
              <a:t>দেহ</a:t>
            </a:r>
            <a:endParaRPr lang="en-US" sz="3200" dirty="0"/>
          </a:p>
        </p:txBody>
      </p:sp>
      <p:pic>
        <p:nvPicPr>
          <p:cNvPr id="12" name="Picture 11" descr="9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4038600"/>
            <a:ext cx="2286000" cy="1219200"/>
          </a:xfrm>
          <a:prstGeom prst="rect">
            <a:avLst/>
          </a:prstGeom>
        </p:spPr>
      </p:pic>
      <p:pic>
        <p:nvPicPr>
          <p:cNvPr id="13" name="Picture 12" descr="9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871" y="2667000"/>
            <a:ext cx="2302330" cy="1289305"/>
          </a:xfrm>
          <a:prstGeom prst="rect">
            <a:avLst/>
          </a:prstGeom>
        </p:spPr>
      </p:pic>
      <p:pic>
        <p:nvPicPr>
          <p:cNvPr id="14" name="Picture 13" descr="0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8000" y="5334000"/>
            <a:ext cx="2286000" cy="1200150"/>
          </a:xfrm>
          <a:prstGeom prst="rect">
            <a:avLst/>
          </a:prstGeom>
        </p:spPr>
      </p:pic>
      <p:pic>
        <p:nvPicPr>
          <p:cNvPr id="15" name="Picture 14" descr="90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1143000"/>
            <a:ext cx="2209800" cy="129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381000"/>
            <a:ext cx="3962400" cy="101566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 err="1" smtClean="0"/>
              <a:t>একক</a:t>
            </a:r>
            <a:r>
              <a:rPr lang="en-US" sz="6000" dirty="0" smtClean="0"/>
              <a:t> </a:t>
            </a:r>
            <a:r>
              <a:rPr lang="en-US" sz="6000" dirty="0" err="1" smtClean="0"/>
              <a:t>কাজ</a:t>
            </a:r>
            <a:endParaRPr lang="en-US" sz="6000" dirty="0"/>
          </a:p>
        </p:txBody>
      </p:sp>
      <p:pic>
        <p:nvPicPr>
          <p:cNvPr id="4" name="Picture 3" descr="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752600"/>
            <a:ext cx="6248399" cy="37836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943600"/>
            <a:ext cx="86868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‘</a:t>
            </a:r>
            <a:r>
              <a:rPr lang="en-US" sz="2400" dirty="0" err="1" smtClean="0"/>
              <a:t>প্রবাস</a:t>
            </a:r>
            <a:r>
              <a:rPr lang="en-US" sz="2400" dirty="0" smtClean="0"/>
              <a:t> </a:t>
            </a:r>
            <a:r>
              <a:rPr lang="en-US" sz="2400" dirty="0" err="1" smtClean="0"/>
              <a:t>বুন্ধু</a:t>
            </a:r>
            <a:r>
              <a:rPr lang="en-US" sz="2400" dirty="0" smtClean="0"/>
              <a:t>’ </a:t>
            </a:r>
            <a:r>
              <a:rPr lang="en-US" sz="2400" dirty="0" err="1" smtClean="0"/>
              <a:t>প্রবন্ধে</a:t>
            </a:r>
            <a:r>
              <a:rPr lang="en-US" sz="2400" dirty="0" smtClean="0"/>
              <a:t> </a:t>
            </a:r>
            <a:r>
              <a:rPr lang="en-US" sz="2400" dirty="0" err="1" smtClean="0"/>
              <a:t>আব্দুর</a:t>
            </a:r>
            <a:r>
              <a:rPr lang="en-US" sz="2400" dirty="0" smtClean="0"/>
              <a:t> </a:t>
            </a:r>
            <a:r>
              <a:rPr lang="en-US" sz="2400" dirty="0" err="1" smtClean="0"/>
              <a:t>রহমান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কে</a:t>
            </a:r>
            <a:r>
              <a:rPr lang="en-US" sz="2400" dirty="0" smtClean="0"/>
              <a:t> ‘</a:t>
            </a:r>
            <a:r>
              <a:rPr lang="en-US" sz="2400" dirty="0" err="1" smtClean="0"/>
              <a:t>নরদানব</a:t>
            </a:r>
            <a:r>
              <a:rPr lang="en-US" sz="2400" dirty="0" smtClean="0"/>
              <a:t>’ </a:t>
            </a:r>
            <a:r>
              <a:rPr lang="en-US" sz="2400" dirty="0" err="1" smtClean="0"/>
              <a:t>বলা</a:t>
            </a:r>
            <a:r>
              <a:rPr lang="en-US" sz="2400" dirty="0" smtClean="0"/>
              <a:t> </a:t>
            </a:r>
            <a:r>
              <a:rPr lang="en-US" sz="2400" dirty="0" err="1" smtClean="0"/>
              <a:t>হয়েছে</a:t>
            </a:r>
            <a:r>
              <a:rPr lang="en-US" sz="2400" dirty="0" smtClean="0"/>
              <a:t> </a:t>
            </a:r>
            <a:r>
              <a:rPr lang="en-US" sz="2400" dirty="0" err="1" smtClean="0"/>
              <a:t>কেন</a:t>
            </a:r>
            <a:r>
              <a:rPr lang="en-US" sz="2400" dirty="0" smtClean="0"/>
              <a:t> ?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0"/>
            <a:ext cx="36576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মূল্যায়ন</a:t>
            </a:r>
            <a:endParaRPr lang="en-US" sz="7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228600" y="1752600"/>
            <a:ext cx="3810000" cy="9906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</a:rPr>
              <a:t>হরফন-মৌলা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শব্দের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</a:rPr>
              <a:t>অর্থ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কী</a:t>
            </a:r>
            <a:r>
              <a:rPr lang="en-US" sz="3200" dirty="0" smtClean="0">
                <a:solidFill>
                  <a:schemeClr val="tx1"/>
                </a:solidFill>
              </a:rPr>
              <a:t> ?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228600" y="3276600"/>
            <a:ext cx="4038600" cy="10668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</a:rPr>
              <a:t>ফালুদা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বানাতে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কী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লাগে</a:t>
            </a:r>
            <a:r>
              <a:rPr lang="en-US" sz="3200" dirty="0" smtClean="0">
                <a:solidFill>
                  <a:schemeClr val="tx1"/>
                </a:solidFill>
              </a:rPr>
              <a:t> ?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152400" y="5029200"/>
            <a:ext cx="3733800" cy="990600"/>
          </a:xfrm>
          <a:prstGeom prst="homePlat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</a:rPr>
              <a:t>আব্দুর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রহমানের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উচ্চা</a:t>
            </a:r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</a:rPr>
              <a:t>কত</a:t>
            </a:r>
            <a:r>
              <a:rPr lang="en-US" sz="3200" dirty="0" smtClean="0">
                <a:solidFill>
                  <a:schemeClr val="tx1"/>
                </a:solidFill>
              </a:rPr>
              <a:t> ?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0" y="1905000"/>
            <a:ext cx="31242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সকল</a:t>
            </a:r>
            <a:r>
              <a:rPr lang="en-US" sz="2800" dirty="0" smtClean="0"/>
              <a:t> </a:t>
            </a:r>
            <a:r>
              <a:rPr lang="en-US" sz="2800" dirty="0" err="1" smtClean="0"/>
              <a:t>কাজের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কাজি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638800" y="3657600"/>
            <a:ext cx="29718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বরফ</a:t>
            </a:r>
            <a:r>
              <a:rPr lang="en-US" sz="3200" dirty="0" smtClean="0"/>
              <a:t> </a:t>
            </a:r>
            <a:r>
              <a:rPr lang="en-US" sz="3200" dirty="0" err="1" smtClean="0"/>
              <a:t>লাগে</a:t>
            </a:r>
            <a:r>
              <a:rPr lang="en-US" sz="3200" dirty="0" smtClean="0"/>
              <a:t>।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638800" y="5334000"/>
            <a:ext cx="2819400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ছ </a:t>
            </a:r>
            <a:r>
              <a:rPr lang="en-US" sz="2800" dirty="0" err="1" smtClean="0"/>
              <a:t>ফুট</a:t>
            </a:r>
            <a:r>
              <a:rPr lang="en-US" sz="2800" dirty="0" smtClean="0"/>
              <a:t> </a:t>
            </a:r>
            <a:r>
              <a:rPr lang="en-US" sz="2800" smtClean="0"/>
              <a:t>চার </a:t>
            </a:r>
            <a:r>
              <a:rPr lang="en-US" sz="2800" dirty="0" err="1" smtClean="0"/>
              <a:t>ইঞ্চি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90800" y="152400"/>
            <a:ext cx="4572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বাড়ীর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কাজ</a:t>
            </a:r>
            <a:endParaRPr lang="en-US" sz="6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 descr="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295400"/>
            <a:ext cx="7315200" cy="3581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5562600"/>
            <a:ext cx="74676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‘</a:t>
            </a:r>
            <a:r>
              <a:rPr lang="en-US" sz="2400" dirty="0" err="1" smtClean="0"/>
              <a:t>প্রবাস</a:t>
            </a:r>
            <a:r>
              <a:rPr lang="en-US" sz="2400" dirty="0" smtClean="0"/>
              <a:t> </a:t>
            </a:r>
            <a:r>
              <a:rPr lang="en-US" sz="2400" dirty="0" err="1" smtClean="0"/>
              <a:t>বন্ধু</a:t>
            </a:r>
            <a:r>
              <a:rPr lang="en-US" sz="2400" dirty="0" smtClean="0"/>
              <a:t>’ </a:t>
            </a:r>
            <a:r>
              <a:rPr lang="en-US" sz="2400" dirty="0" err="1" smtClean="0"/>
              <a:t>গল্পের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আলোকে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আব্দুর</a:t>
            </a:r>
            <a:r>
              <a:rPr lang="en-US" sz="2400" dirty="0" smtClean="0"/>
              <a:t> </a:t>
            </a:r>
            <a:r>
              <a:rPr lang="en-US" sz="2400" dirty="0" err="1" smtClean="0"/>
              <a:t>রহমানের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পানশির</a:t>
            </a:r>
            <a:r>
              <a:rPr lang="en-US" sz="2400" dirty="0" smtClean="0"/>
              <a:t> </a:t>
            </a:r>
            <a:r>
              <a:rPr lang="en-US" sz="2400" dirty="0" err="1" smtClean="0"/>
              <a:t>অবস্থান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কী</a:t>
            </a:r>
            <a:r>
              <a:rPr lang="en-US" sz="2400" dirty="0" smtClean="0"/>
              <a:t> </a:t>
            </a:r>
            <a:r>
              <a:rPr lang="en-US" sz="2400" dirty="0" err="1" smtClean="0"/>
              <a:t>রকম</a:t>
            </a:r>
            <a:r>
              <a:rPr lang="en-US" sz="2400" dirty="0" smtClean="0"/>
              <a:t> </a:t>
            </a:r>
            <a:r>
              <a:rPr lang="en-US" sz="2400" dirty="0" err="1" smtClean="0"/>
              <a:t>বর্ণনা</a:t>
            </a:r>
            <a:r>
              <a:rPr lang="en-US" sz="2400" dirty="0" smtClean="0"/>
              <a:t>।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52400"/>
            <a:ext cx="5376669" cy="1862048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ধন্যবাদ</a:t>
            </a:r>
            <a:endParaRPr lang="en-US" sz="115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4" name="Picture 3" descr="9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86000"/>
            <a:ext cx="7543800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211</TotalTime>
  <Words>285</Words>
  <Application>Microsoft Office PowerPoint</Application>
  <PresentationFormat>On-screen Show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66</cp:revision>
  <dcterms:created xsi:type="dcterms:W3CDTF">2006-08-16T00:00:00Z</dcterms:created>
  <dcterms:modified xsi:type="dcterms:W3CDTF">2020-02-29T17:12:01Z</dcterms:modified>
</cp:coreProperties>
</file>