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8" r:id="rId4"/>
    <p:sldId id="257" r:id="rId5"/>
    <p:sldId id="259" r:id="rId6"/>
    <p:sldId id="260" r:id="rId7"/>
    <p:sldId id="261" r:id="rId8"/>
    <p:sldId id="262" r:id="rId9"/>
    <p:sldId id="263" r:id="rId10"/>
    <p:sldId id="265" r:id="rId11"/>
    <p:sldId id="264" r:id="rId12"/>
    <p:sldId id="266" r:id="rId13"/>
    <p:sldId id="267" r:id="rId14"/>
    <p:sldId id="268" r:id="rId15"/>
    <p:sldId id="269" r:id="rId16"/>
    <p:sldId id="272"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444"/>
    <a:srgbClr val="F86868"/>
    <a:srgbClr val="FF745D"/>
    <a:srgbClr val="FF7A64"/>
    <a:srgbClr val="FF0E75"/>
    <a:srgbClr val="FF016E"/>
    <a:srgbClr val="FF863B"/>
    <a:srgbClr val="8FA931"/>
    <a:srgbClr val="BECA92"/>
    <a:srgbClr val="7F9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4" autoAdjust="0"/>
    <p:restoredTop sz="94660"/>
  </p:normalViewPr>
  <p:slideViewPr>
    <p:cSldViewPr snapToGrid="0" showGuides="1">
      <p:cViewPr varScale="1">
        <p:scale>
          <a:sx n="97" d="100"/>
          <a:sy n="97" d="100"/>
        </p:scale>
        <p:origin x="8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DCE9FE-319E-486E-9416-F6143F94CB1C}"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8597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CE9FE-319E-486E-9416-F6143F94CB1C}"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54817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CE9FE-319E-486E-9416-F6143F94CB1C}"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290272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CE9FE-319E-486E-9416-F6143F94CB1C}"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41182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CE9FE-319E-486E-9416-F6143F94CB1C}"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367320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DCE9FE-319E-486E-9416-F6143F94CB1C}" type="datetimeFigureOut">
              <a:rPr lang="en-US" smtClean="0"/>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311593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CE9FE-319E-486E-9416-F6143F94CB1C}" type="datetimeFigureOut">
              <a:rPr lang="en-US" smtClean="0"/>
              <a:t>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56617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DCE9FE-319E-486E-9416-F6143F94CB1C}" type="datetimeFigureOut">
              <a:rPr lang="en-US" smtClean="0"/>
              <a:t>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327047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CE9FE-319E-486E-9416-F6143F94CB1C}" type="datetimeFigureOut">
              <a:rPr lang="en-US" smtClean="0"/>
              <a:t>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390610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CE9FE-319E-486E-9416-F6143F94CB1C}" type="datetimeFigureOut">
              <a:rPr lang="en-US" smtClean="0"/>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98530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CE9FE-319E-486E-9416-F6143F94CB1C}" type="datetimeFigureOut">
              <a:rPr lang="en-US" smtClean="0"/>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180C-EE2E-4762-889C-A100F2D4B124}" type="slidenum">
              <a:rPr lang="en-US" smtClean="0"/>
              <a:t>‹#›</a:t>
            </a:fld>
            <a:endParaRPr lang="en-US"/>
          </a:p>
        </p:txBody>
      </p:sp>
    </p:spTree>
    <p:extLst>
      <p:ext uri="{BB962C8B-B14F-4D97-AF65-F5344CB8AC3E}">
        <p14:creationId xmlns:p14="http://schemas.microsoft.com/office/powerpoint/2010/main" val="398004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CE9FE-319E-486E-9416-F6143F94CB1C}" type="datetimeFigureOut">
              <a:rPr lang="en-US" smtClean="0"/>
              <a:t>2/29/2020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180C-EE2E-4762-889C-A100F2D4B124}" type="slidenum">
              <a:rPr lang="en-US" smtClean="0"/>
              <a:t>‹#›</a:t>
            </a:fld>
            <a:endParaRPr lang="en-US"/>
          </a:p>
        </p:txBody>
      </p:sp>
    </p:spTree>
    <p:extLst>
      <p:ext uri="{BB962C8B-B14F-4D97-AF65-F5344CB8AC3E}">
        <p14:creationId xmlns:p14="http://schemas.microsoft.com/office/powerpoint/2010/main" val="342721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fif"/><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fif"/></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6350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50000"/>
                <a:lumOff val="50000"/>
              </a:schemeClr>
            </a:gs>
            <a:gs pos="19000">
              <a:schemeClr val="tx2">
                <a:lumMod val="75000"/>
              </a:schemeClr>
            </a:gs>
          </a:gsLst>
          <a:lin ang="54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03526" y="1587301"/>
            <a:ext cx="3033345" cy="1876217"/>
          </a:xfrm>
        </p:spPr>
      </p:pic>
      <p:sp>
        <p:nvSpPr>
          <p:cNvPr id="4" name="Rounded Rectangle 3"/>
          <p:cNvSpPr/>
          <p:nvPr/>
        </p:nvSpPr>
        <p:spPr>
          <a:xfrm>
            <a:off x="4032467" y="769429"/>
            <a:ext cx="3908852" cy="386047"/>
          </a:xfrm>
          <a:prstGeom prst="roundRect">
            <a:avLst/>
          </a:prstGeom>
          <a:solidFill>
            <a:schemeClr val="tx1">
              <a:lumMod val="65000"/>
              <a:lumOff val="35000"/>
            </a:schemeClr>
          </a:solidFill>
          <a:ln w="28575">
            <a:solidFill>
              <a:schemeClr val="bg2">
                <a:lumMod val="1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NikoshBAN" panose="02000000000000000000" pitchFamily="2" charset="0"/>
                <a:cs typeface="NikoshBAN" panose="02000000000000000000" pitchFamily="2" charset="0"/>
              </a:rPr>
              <a:t>আরব বেদুইনদের ভূত-প্রেতে বিশ্বাস</a:t>
            </a:r>
            <a:endParaRPr lang="en-US" sz="2400" dirty="0">
              <a:solidFill>
                <a:srgbClr val="FFFF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3524" y="3944806"/>
            <a:ext cx="3033345" cy="20584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94" y="1571133"/>
            <a:ext cx="2913982" cy="18762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48" y="3916532"/>
            <a:ext cx="2913982" cy="20844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3365" y="3944806"/>
            <a:ext cx="2913984" cy="205846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3365" y="1633089"/>
            <a:ext cx="2913984" cy="1830429"/>
          </a:xfrm>
          <a:prstGeom prst="rect">
            <a:avLst/>
          </a:prstGeom>
        </p:spPr>
      </p:pic>
      <p:sp>
        <p:nvSpPr>
          <p:cNvPr id="12" name="Down Arrow Callout 11"/>
          <p:cNvSpPr/>
          <p:nvPr/>
        </p:nvSpPr>
        <p:spPr>
          <a:xfrm>
            <a:off x="9077177" y="3558338"/>
            <a:ext cx="1746359" cy="360485"/>
          </a:xfrm>
          <a:prstGeom prst="downArrowCallout">
            <a:avLst/>
          </a:prstGeom>
          <a:solidFill>
            <a:srgbClr val="BFC1B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latin typeface="NikoshBAN" panose="02000000000000000000" pitchFamily="2" charset="0"/>
                <a:cs typeface="NikoshBAN" panose="02000000000000000000" pitchFamily="2" charset="0"/>
              </a:rPr>
              <a:t>মরুভূমির ডাইনী</a:t>
            </a:r>
            <a:endParaRPr lang="en-US" dirty="0">
              <a:solidFill>
                <a:schemeClr val="bg2">
                  <a:lumMod val="10000"/>
                </a:schemeClr>
              </a:solidFill>
              <a:latin typeface="NikoshBAN" panose="02000000000000000000" pitchFamily="2" charset="0"/>
              <a:cs typeface="NikoshBAN" panose="02000000000000000000" pitchFamily="2" charset="0"/>
            </a:endParaRPr>
          </a:p>
        </p:txBody>
      </p:sp>
      <p:sp>
        <p:nvSpPr>
          <p:cNvPr id="13" name="Down Arrow Callout 12"/>
          <p:cNvSpPr/>
          <p:nvPr/>
        </p:nvSpPr>
        <p:spPr>
          <a:xfrm>
            <a:off x="5191185" y="1244954"/>
            <a:ext cx="1658021" cy="341214"/>
          </a:xfrm>
          <a:prstGeom prst="downArrowCallout">
            <a:avLst/>
          </a:prstGeom>
          <a:solidFill>
            <a:srgbClr val="BFC1B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2">
                    <a:lumMod val="10000"/>
                  </a:schemeClr>
                </a:solidFill>
                <a:latin typeface="NikoshBAN" panose="02000000000000000000" pitchFamily="2" charset="0"/>
                <a:cs typeface="NikoshBAN" panose="02000000000000000000" pitchFamily="2" charset="0"/>
              </a:rPr>
              <a:t>অশরীরি</a:t>
            </a:r>
            <a:r>
              <a:rPr lang="en-US" dirty="0" smtClean="0">
                <a:solidFill>
                  <a:schemeClr val="bg2">
                    <a:lumMod val="10000"/>
                  </a:schemeClr>
                </a:solidFill>
                <a:latin typeface="NikoshBAN" panose="02000000000000000000" pitchFamily="2" charset="0"/>
                <a:cs typeface="NikoshBAN" panose="02000000000000000000" pitchFamily="2" charset="0"/>
              </a:rPr>
              <a:t> আত্মা</a:t>
            </a:r>
            <a:endParaRPr lang="en-US" dirty="0">
              <a:solidFill>
                <a:schemeClr val="bg2">
                  <a:lumMod val="10000"/>
                </a:schemeClr>
              </a:solidFill>
              <a:latin typeface="NikoshBAN" panose="02000000000000000000" pitchFamily="2" charset="0"/>
              <a:cs typeface="NikoshBAN" panose="02000000000000000000" pitchFamily="2" charset="0"/>
            </a:endParaRPr>
          </a:p>
        </p:txBody>
      </p:sp>
      <p:sp>
        <p:nvSpPr>
          <p:cNvPr id="14" name="Down Arrow Callout 13"/>
          <p:cNvSpPr/>
          <p:nvPr/>
        </p:nvSpPr>
        <p:spPr>
          <a:xfrm>
            <a:off x="1291799" y="1215780"/>
            <a:ext cx="1596472" cy="360484"/>
          </a:xfrm>
          <a:prstGeom prst="downArrowCallout">
            <a:avLst/>
          </a:prstGeom>
          <a:solidFill>
            <a:srgbClr val="BFC1B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latin typeface="NikoshBAN" panose="02000000000000000000" pitchFamily="2" charset="0"/>
                <a:cs typeface="NikoshBAN" panose="02000000000000000000" pitchFamily="2" charset="0"/>
              </a:rPr>
              <a:t>ডাইনী বুড়ি</a:t>
            </a:r>
            <a:endParaRPr lang="en-US" dirty="0">
              <a:solidFill>
                <a:schemeClr val="bg2">
                  <a:lumMod val="10000"/>
                </a:schemeClr>
              </a:solidFill>
              <a:latin typeface="NikoshBAN" panose="02000000000000000000" pitchFamily="2" charset="0"/>
              <a:cs typeface="NikoshBAN" panose="02000000000000000000" pitchFamily="2" charset="0"/>
            </a:endParaRPr>
          </a:p>
        </p:txBody>
      </p:sp>
      <p:sp>
        <p:nvSpPr>
          <p:cNvPr id="15" name="Down Arrow Callout 14"/>
          <p:cNvSpPr/>
          <p:nvPr/>
        </p:nvSpPr>
        <p:spPr>
          <a:xfrm>
            <a:off x="1136962" y="3543060"/>
            <a:ext cx="1838703" cy="353698"/>
          </a:xfrm>
          <a:prstGeom prst="downArrowCallout">
            <a:avLst/>
          </a:prstGeom>
          <a:solidFill>
            <a:srgbClr val="BFC1B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latin typeface="NikoshBAN" panose="02000000000000000000" pitchFamily="2" charset="0"/>
                <a:cs typeface="NikoshBAN" panose="02000000000000000000" pitchFamily="2" charset="0"/>
              </a:rPr>
              <a:t>রক্ত খেকো ভূত</a:t>
            </a:r>
            <a:endParaRPr lang="en-US" dirty="0">
              <a:solidFill>
                <a:schemeClr val="bg2">
                  <a:lumMod val="10000"/>
                </a:schemeClr>
              </a:solidFill>
              <a:latin typeface="NikoshBAN" panose="02000000000000000000" pitchFamily="2" charset="0"/>
              <a:cs typeface="NikoshBAN" panose="02000000000000000000" pitchFamily="2" charset="0"/>
            </a:endParaRPr>
          </a:p>
        </p:txBody>
      </p:sp>
      <p:sp>
        <p:nvSpPr>
          <p:cNvPr id="16" name="Down Arrow Callout 15"/>
          <p:cNvSpPr/>
          <p:nvPr/>
        </p:nvSpPr>
        <p:spPr>
          <a:xfrm>
            <a:off x="5088211" y="3565135"/>
            <a:ext cx="1863969" cy="353698"/>
          </a:xfrm>
          <a:prstGeom prst="downArrowCallout">
            <a:avLst/>
          </a:prstGeom>
          <a:solidFill>
            <a:srgbClr val="BFC1B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latin typeface="NikoshBAN" panose="02000000000000000000" pitchFamily="2" charset="0"/>
                <a:cs typeface="NikoshBAN" panose="02000000000000000000" pitchFamily="2" charset="0"/>
              </a:rPr>
              <a:t>কঙ্কাল ভূত</a:t>
            </a:r>
            <a:endParaRPr lang="en-US" dirty="0">
              <a:solidFill>
                <a:schemeClr val="bg2">
                  <a:lumMod val="10000"/>
                </a:schemeClr>
              </a:solidFill>
              <a:latin typeface="NikoshBAN" panose="02000000000000000000" pitchFamily="2" charset="0"/>
              <a:cs typeface="NikoshBAN" panose="02000000000000000000" pitchFamily="2" charset="0"/>
            </a:endParaRPr>
          </a:p>
        </p:txBody>
      </p:sp>
      <p:sp>
        <p:nvSpPr>
          <p:cNvPr id="17" name="Down Arrow Callout 16"/>
          <p:cNvSpPr/>
          <p:nvPr/>
        </p:nvSpPr>
        <p:spPr>
          <a:xfrm>
            <a:off x="8948032" y="1220911"/>
            <a:ext cx="2004647" cy="350222"/>
          </a:xfrm>
          <a:prstGeom prst="downArrowCallout">
            <a:avLst/>
          </a:prstGeom>
          <a:solidFill>
            <a:srgbClr val="BFC1B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latin typeface="NikoshBAN" panose="02000000000000000000" pitchFamily="2" charset="0"/>
                <a:cs typeface="NikoshBAN" panose="02000000000000000000" pitchFamily="2" charset="0"/>
              </a:rPr>
              <a:t>গলাকাটা </a:t>
            </a:r>
            <a:r>
              <a:rPr lang="en-US" dirty="0">
                <a:solidFill>
                  <a:schemeClr val="bg2">
                    <a:lumMod val="10000"/>
                  </a:schemeClr>
                </a:solidFill>
                <a:latin typeface="NikoshBAN" panose="02000000000000000000" pitchFamily="2" charset="0"/>
                <a:cs typeface="NikoshBAN" panose="02000000000000000000" pitchFamily="2" charset="0"/>
              </a:rPr>
              <a:t>ও</a:t>
            </a:r>
            <a:r>
              <a:rPr lang="en-US" dirty="0" smtClean="0">
                <a:solidFill>
                  <a:schemeClr val="bg2">
                    <a:lumMod val="10000"/>
                  </a:schemeClr>
                </a:solidFill>
                <a:latin typeface="NikoshBAN" panose="02000000000000000000" pitchFamily="2" charset="0"/>
                <a:cs typeface="NikoshBAN" panose="02000000000000000000" pitchFamily="2" charset="0"/>
              </a:rPr>
              <a:t> গেছো ভূত</a:t>
            </a:r>
            <a:endParaRPr lang="en-US" dirty="0">
              <a:solidFill>
                <a:schemeClr val="bg2">
                  <a:lumMod val="10000"/>
                </a:schemeClr>
              </a:solidFill>
              <a:latin typeface="NikoshBAN" panose="02000000000000000000" pitchFamily="2" charset="0"/>
              <a:cs typeface="NikoshBAN" panose="02000000000000000000" pitchFamily="2" charset="0"/>
            </a:endParaRPr>
          </a:p>
        </p:txBody>
      </p:sp>
      <p:sp>
        <p:nvSpPr>
          <p:cNvPr id="18" name="Rounded Rectangle 17"/>
          <p:cNvSpPr/>
          <p:nvPr/>
        </p:nvSpPr>
        <p:spPr>
          <a:xfrm>
            <a:off x="633048" y="6045907"/>
            <a:ext cx="10707690" cy="776927"/>
          </a:xfrm>
          <a:prstGeom prst="roundRect">
            <a:avLst/>
          </a:prstGeom>
          <a:gradFill>
            <a:gsLst>
              <a:gs pos="100000">
                <a:schemeClr val="tx2">
                  <a:lumMod val="75000"/>
                </a:schemeClr>
              </a:gs>
              <a:gs pos="34000">
                <a:schemeClr val="accent5">
                  <a:lumMod val="50000"/>
                </a:schemeClr>
              </a:gs>
            </a:gsLst>
            <a:lin ang="5400000" scaled="1"/>
          </a:gra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000" dirty="0" smtClean="0">
                <a:latin typeface="NikoshBAN" panose="02000000000000000000" pitchFamily="2" charset="0"/>
                <a:cs typeface="NikoshBAN" panose="02000000000000000000" pitchFamily="2" charset="0"/>
              </a:rPr>
              <a:t> “মরুভূমিতে রাত্রি ভীতিকর  ভূত-প্রেত-দৈত্য-দানবের আনাগোনা”- এ সাধারণ বিশ্বাস মরুভূমির বিপদ </a:t>
            </a:r>
            <a:r>
              <a:rPr lang="en-US" sz="2000" dirty="0" err="1" smtClean="0">
                <a:latin typeface="NikoshBAN" panose="02000000000000000000" pitchFamily="2" charset="0"/>
                <a:cs typeface="NikoshBAN" panose="02000000000000000000" pitchFamily="2" charset="0"/>
              </a:rPr>
              <a:t>হতে</a:t>
            </a:r>
            <a:r>
              <a:rPr lang="en-US" sz="2000" dirty="0" smtClean="0">
                <a:latin typeface="NikoshBAN" panose="02000000000000000000" pitchFamily="2" charset="0"/>
                <a:cs typeface="NikoshBAN" panose="02000000000000000000" pitchFamily="2" charset="0"/>
              </a:rPr>
              <a:t>   প</a:t>
            </a:r>
            <a:r>
              <a:rPr lang="bn-IN" sz="2000" dirty="0" smtClean="0">
                <a:latin typeface="NikoshBAN" panose="02000000000000000000" pitchFamily="2" charset="0"/>
                <a:cs typeface="NikoshBAN" panose="02000000000000000000" pitchFamily="2" charset="0"/>
              </a:rPr>
              <a:t>থি</a:t>
            </a:r>
            <a:r>
              <a:rPr lang="en-US" sz="2000" dirty="0" err="1" smtClean="0">
                <a:latin typeface="NikoshBAN" panose="02000000000000000000" pitchFamily="2" charset="0"/>
                <a:cs typeface="NikoshBAN" panose="02000000000000000000" pitchFamily="2" charset="0"/>
              </a:rPr>
              <a:t>ককে</a:t>
            </a:r>
            <a:r>
              <a:rPr lang="en-US" sz="2000" dirty="0" smtClean="0">
                <a:latin typeface="NikoshBAN" panose="02000000000000000000" pitchFamily="2" charset="0"/>
                <a:cs typeface="NikoshBAN" panose="02000000000000000000" pitchFamily="2" charset="0"/>
              </a:rPr>
              <a:t> রক্ষা করার জন্য আরবদের মধ্যে অতিথিপরায়ণতা বিকশিত হয়েছিল।</a:t>
            </a:r>
            <a:endParaRPr lang="en-US" sz="2000" dirty="0">
              <a:latin typeface="NikoshBAN" panose="02000000000000000000" pitchFamily="2" charset="0"/>
              <a:cs typeface="NikoshBAN" panose="02000000000000000000" pitchFamily="2" charset="0"/>
            </a:endParaRPr>
          </a:p>
        </p:txBody>
      </p:sp>
      <p:sp>
        <p:nvSpPr>
          <p:cNvPr id="2" name="Rounded Rectangle 1"/>
          <p:cNvSpPr/>
          <p:nvPr/>
        </p:nvSpPr>
        <p:spPr>
          <a:xfrm>
            <a:off x="3700556" y="150361"/>
            <a:ext cx="4572674" cy="511348"/>
          </a:xfrm>
          <a:prstGeom prst="roundRect">
            <a:avLst/>
          </a:prstGeom>
          <a:solidFill>
            <a:schemeClr val="tx1"/>
          </a:solidFill>
          <a:ln w="76200">
            <a:solidFill>
              <a:schemeClr val="bg2">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lumMod val="40000"/>
                    <a:lumOff val="60000"/>
                  </a:schemeClr>
                </a:solidFill>
                <a:latin typeface="NikoshBAN" panose="02000000000000000000" pitchFamily="2" charset="0"/>
                <a:cs typeface="NikoshBAN" panose="02000000000000000000" pitchFamily="2" charset="0"/>
              </a:rPr>
              <a:t>বলতে পারো এগুলো কিসের ছবি?</a:t>
            </a:r>
            <a:endParaRPr lang="en-US" sz="2800" b="1" dirty="0">
              <a:solidFill>
                <a:schemeClr val="accent4">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6710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2"/>
                                        </p:tgtEl>
                                        <p:attrNameLst>
                                          <p:attrName>style.visibility</p:attrName>
                                        </p:attrNameLst>
                                      </p:cBhvr>
                                      <p:to>
                                        <p:strVal val="visible"/>
                                      </p:to>
                                    </p:set>
                                    <p:anim by="(-#ppt_w*2)" calcmode="lin" valueType="num">
                                      <p:cBhvr rctx="PPT">
                                        <p:cTn id="53" dur="500" autoRev="1" fill="hold">
                                          <p:stCondLst>
                                            <p:cond delay="0"/>
                                          </p:stCondLst>
                                        </p:cTn>
                                        <p:tgtEl>
                                          <p:spTgt spid="2"/>
                                        </p:tgtEl>
                                        <p:attrNameLst>
                                          <p:attrName>ppt_w</p:attrName>
                                        </p:attrNameLst>
                                      </p:cBhvr>
                                    </p:anim>
                                    <p:anim by="(#ppt_w*0.50)" calcmode="lin" valueType="num">
                                      <p:cBhvr>
                                        <p:cTn id="54" dur="500" decel="50000" autoRev="1" fill="hold">
                                          <p:stCondLst>
                                            <p:cond delay="0"/>
                                          </p:stCondLst>
                                        </p:cTn>
                                        <p:tgtEl>
                                          <p:spTgt spid="2"/>
                                        </p:tgtEl>
                                        <p:attrNameLst>
                                          <p:attrName>ppt_x</p:attrName>
                                        </p:attrNameLst>
                                      </p:cBhvr>
                                    </p:anim>
                                    <p:anim from="(-#ppt_h/2)" to="(#ppt_y)" calcmode="lin" valueType="num">
                                      <p:cBhvr>
                                        <p:cTn id="55" dur="1000" fill="hold">
                                          <p:stCondLst>
                                            <p:cond delay="0"/>
                                          </p:stCondLst>
                                        </p:cTn>
                                        <p:tgtEl>
                                          <p:spTgt spid="2"/>
                                        </p:tgtEl>
                                        <p:attrNameLst>
                                          <p:attrName>ppt_y</p:attrName>
                                        </p:attrNameLst>
                                      </p:cBhvr>
                                    </p:anim>
                                    <p:animRot by="21600000">
                                      <p:cBhvr>
                                        <p:cTn id="56" dur="1000" fill="hold">
                                          <p:stCondLst>
                                            <p:cond delay="0"/>
                                          </p:stCondLst>
                                        </p:cTn>
                                        <p:tgtEl>
                                          <p:spTgt spid="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1000" fill="hold"/>
                                        <p:tgtEl>
                                          <p:spTgt spid="13"/>
                                        </p:tgtEl>
                                        <p:attrNameLst>
                                          <p:attrName>ppt_w</p:attrName>
                                        </p:attrNameLst>
                                      </p:cBhvr>
                                      <p:tavLst>
                                        <p:tav tm="0">
                                          <p:val>
                                            <p:fltVal val="0"/>
                                          </p:val>
                                        </p:tav>
                                        <p:tav tm="100000">
                                          <p:val>
                                            <p:strVal val="#ppt_w"/>
                                          </p:val>
                                        </p:tav>
                                      </p:tavLst>
                                    </p:anim>
                                    <p:anim calcmode="lin" valueType="num">
                                      <p:cBhvr>
                                        <p:cTn id="70" dur="1000" fill="hold"/>
                                        <p:tgtEl>
                                          <p:spTgt spid="13"/>
                                        </p:tgtEl>
                                        <p:attrNameLst>
                                          <p:attrName>ppt_h</p:attrName>
                                        </p:attrNameLst>
                                      </p:cBhvr>
                                      <p:tavLst>
                                        <p:tav tm="0">
                                          <p:val>
                                            <p:fltVal val="0"/>
                                          </p:val>
                                        </p:tav>
                                        <p:tav tm="100000">
                                          <p:val>
                                            <p:strVal val="#ppt_h"/>
                                          </p:val>
                                        </p:tav>
                                      </p:tavLst>
                                    </p:anim>
                                    <p:anim calcmode="lin" valueType="num">
                                      <p:cBhvr>
                                        <p:cTn id="71" dur="1000" fill="hold"/>
                                        <p:tgtEl>
                                          <p:spTgt spid="13"/>
                                        </p:tgtEl>
                                        <p:attrNameLst>
                                          <p:attrName>style.rotation</p:attrName>
                                        </p:attrNameLst>
                                      </p:cBhvr>
                                      <p:tavLst>
                                        <p:tav tm="0">
                                          <p:val>
                                            <p:fltVal val="90"/>
                                          </p:val>
                                        </p:tav>
                                        <p:tav tm="100000">
                                          <p:val>
                                            <p:fltVal val="0"/>
                                          </p:val>
                                        </p:tav>
                                      </p:tavLst>
                                    </p:anim>
                                    <p:animEffect transition="in" filter="fade">
                                      <p:cBhvr>
                                        <p:cTn id="72" dur="1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1000" fill="hold"/>
                                        <p:tgtEl>
                                          <p:spTgt spid="16"/>
                                        </p:tgtEl>
                                        <p:attrNameLst>
                                          <p:attrName>ppt_w</p:attrName>
                                        </p:attrNameLst>
                                      </p:cBhvr>
                                      <p:tavLst>
                                        <p:tav tm="0">
                                          <p:val>
                                            <p:fltVal val="0"/>
                                          </p:val>
                                        </p:tav>
                                        <p:tav tm="100000">
                                          <p:val>
                                            <p:strVal val="#ppt_w"/>
                                          </p:val>
                                        </p:tav>
                                      </p:tavLst>
                                    </p:anim>
                                    <p:anim calcmode="lin" valueType="num">
                                      <p:cBhvr>
                                        <p:cTn id="94" dur="1000" fill="hold"/>
                                        <p:tgtEl>
                                          <p:spTgt spid="16"/>
                                        </p:tgtEl>
                                        <p:attrNameLst>
                                          <p:attrName>ppt_h</p:attrName>
                                        </p:attrNameLst>
                                      </p:cBhvr>
                                      <p:tavLst>
                                        <p:tav tm="0">
                                          <p:val>
                                            <p:fltVal val="0"/>
                                          </p:val>
                                        </p:tav>
                                        <p:tav tm="100000">
                                          <p:val>
                                            <p:strVal val="#ppt_h"/>
                                          </p:val>
                                        </p:tav>
                                      </p:tavLst>
                                    </p:anim>
                                    <p:anim calcmode="lin" valueType="num">
                                      <p:cBhvr>
                                        <p:cTn id="95" dur="1000" fill="hold"/>
                                        <p:tgtEl>
                                          <p:spTgt spid="16"/>
                                        </p:tgtEl>
                                        <p:attrNameLst>
                                          <p:attrName>style.rotation</p:attrName>
                                        </p:attrNameLst>
                                      </p:cBhvr>
                                      <p:tavLst>
                                        <p:tav tm="0">
                                          <p:val>
                                            <p:fltVal val="90"/>
                                          </p:val>
                                        </p:tav>
                                        <p:tav tm="100000">
                                          <p:val>
                                            <p:fltVal val="0"/>
                                          </p:val>
                                        </p:tav>
                                      </p:tavLst>
                                    </p:anim>
                                    <p:animEffect transition="in" filter="fade">
                                      <p:cBhvr>
                                        <p:cTn id="96" dur="1000"/>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1000" fill="hold"/>
                                        <p:tgtEl>
                                          <p:spTgt spid="12"/>
                                        </p:tgtEl>
                                        <p:attrNameLst>
                                          <p:attrName>ppt_w</p:attrName>
                                        </p:attrNameLst>
                                      </p:cBhvr>
                                      <p:tavLst>
                                        <p:tav tm="0">
                                          <p:val>
                                            <p:fltVal val="0"/>
                                          </p:val>
                                        </p:tav>
                                        <p:tav tm="100000">
                                          <p:val>
                                            <p:strVal val="#ppt_w"/>
                                          </p:val>
                                        </p:tav>
                                      </p:tavLst>
                                    </p:anim>
                                    <p:anim calcmode="lin" valueType="num">
                                      <p:cBhvr>
                                        <p:cTn id="102" dur="1000" fill="hold"/>
                                        <p:tgtEl>
                                          <p:spTgt spid="12"/>
                                        </p:tgtEl>
                                        <p:attrNameLst>
                                          <p:attrName>ppt_h</p:attrName>
                                        </p:attrNameLst>
                                      </p:cBhvr>
                                      <p:tavLst>
                                        <p:tav tm="0">
                                          <p:val>
                                            <p:fltVal val="0"/>
                                          </p:val>
                                        </p:tav>
                                        <p:tav tm="100000">
                                          <p:val>
                                            <p:strVal val="#ppt_h"/>
                                          </p:val>
                                        </p:tav>
                                      </p:tavLst>
                                    </p:anim>
                                    <p:anim calcmode="lin" valueType="num">
                                      <p:cBhvr>
                                        <p:cTn id="103" dur="1000" fill="hold"/>
                                        <p:tgtEl>
                                          <p:spTgt spid="12"/>
                                        </p:tgtEl>
                                        <p:attrNameLst>
                                          <p:attrName>style.rotation</p:attrName>
                                        </p:attrNameLst>
                                      </p:cBhvr>
                                      <p:tavLst>
                                        <p:tav tm="0">
                                          <p:val>
                                            <p:fltVal val="90"/>
                                          </p:val>
                                        </p:tav>
                                        <p:tav tm="100000">
                                          <p:val>
                                            <p:fltVal val="0"/>
                                          </p:val>
                                        </p:tav>
                                      </p:tavLst>
                                    </p:anim>
                                    <p:animEffect transition="in" filter="fade">
                                      <p:cBhvr>
                                        <p:cTn id="104" dur="1000"/>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fade">
                                      <p:cBhvr>
                                        <p:cTn id="109" dur="1000"/>
                                        <p:tgtEl>
                                          <p:spTgt spid="4"/>
                                        </p:tgtEl>
                                      </p:cBhvr>
                                    </p:animEffect>
                                    <p:anim calcmode="lin" valueType="num">
                                      <p:cBhvr>
                                        <p:cTn id="110" dur="1000" fill="hold"/>
                                        <p:tgtEl>
                                          <p:spTgt spid="4"/>
                                        </p:tgtEl>
                                        <p:attrNameLst>
                                          <p:attrName>ppt_x</p:attrName>
                                        </p:attrNameLst>
                                      </p:cBhvr>
                                      <p:tavLst>
                                        <p:tav tm="0">
                                          <p:val>
                                            <p:strVal val="#ppt_x"/>
                                          </p:val>
                                        </p:tav>
                                        <p:tav tm="100000">
                                          <p:val>
                                            <p:strVal val="#ppt_x"/>
                                          </p:val>
                                        </p:tav>
                                      </p:tavLst>
                                    </p:anim>
                                    <p:anim calcmode="lin" valueType="num">
                                      <p:cBhvr>
                                        <p:cTn id="1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1000"/>
                                        <p:tgtEl>
                                          <p:spTgt spid="18"/>
                                        </p:tgtEl>
                                      </p:cBhvr>
                                    </p:animEffect>
                                    <p:anim calcmode="lin" valueType="num">
                                      <p:cBhvr>
                                        <p:cTn id="117" dur="1000" fill="hold"/>
                                        <p:tgtEl>
                                          <p:spTgt spid="18"/>
                                        </p:tgtEl>
                                        <p:attrNameLst>
                                          <p:attrName>ppt_x</p:attrName>
                                        </p:attrNameLst>
                                      </p:cBhvr>
                                      <p:tavLst>
                                        <p:tav tm="0">
                                          <p:val>
                                            <p:strVal val="#ppt_x"/>
                                          </p:val>
                                        </p:tav>
                                        <p:tav tm="100000">
                                          <p:val>
                                            <p:strVal val="#ppt_x"/>
                                          </p:val>
                                        </p:tav>
                                      </p:tavLst>
                                    </p:anim>
                                    <p:anim calcmode="lin" valueType="num">
                                      <p:cBhvr>
                                        <p:cTn id="1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P spid="1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92000">
              <a:srgbClr val="8E785E"/>
            </a:gs>
            <a:gs pos="0">
              <a:srgbClr val="D79D59"/>
            </a:gs>
          </a:gsLst>
          <a:lin ang="5400000" scaled="0"/>
          <a:tileRect/>
        </a:gradFill>
        <a:effectLst/>
      </p:bgPr>
    </p:bg>
    <p:spTree>
      <p:nvGrpSpPr>
        <p:cNvPr id="1" name=""/>
        <p:cNvGrpSpPr/>
        <p:nvPr/>
      </p:nvGrpSpPr>
      <p:grpSpPr>
        <a:xfrm>
          <a:off x="0" y="0"/>
          <a:ext cx="0" cy="0"/>
          <a:chOff x="0" y="0"/>
          <a:chExt cx="0" cy="0"/>
        </a:xfrm>
      </p:grpSpPr>
      <p:sp>
        <p:nvSpPr>
          <p:cNvPr id="4" name="Rounded Rectangle 3"/>
          <p:cNvSpPr/>
          <p:nvPr/>
        </p:nvSpPr>
        <p:spPr>
          <a:xfrm>
            <a:off x="3947159" y="294545"/>
            <a:ext cx="4212983" cy="881225"/>
          </a:xfrm>
          <a:prstGeom prst="roundRect">
            <a:avLst/>
          </a:prstGeom>
          <a:gradFill>
            <a:gsLst>
              <a:gs pos="11000">
                <a:srgbClr val="F6E0A7"/>
              </a:gs>
              <a:gs pos="84000">
                <a:srgbClr val="6C5231"/>
              </a:gs>
            </a:gsLst>
            <a:path path="circle">
              <a:fillToRect l="50000" t="50000" r="50000" b="50000"/>
            </a:path>
          </a:gradFill>
          <a:ln>
            <a:prstDash val="lgDashDot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lumMod val="95000"/>
                    <a:lumOff val="5000"/>
                  </a:schemeClr>
                </a:solidFill>
                <a:latin typeface="NikoshBAN" panose="02000000000000000000" pitchFamily="2" charset="0"/>
                <a:cs typeface="NikoshBAN" panose="02000000000000000000" pitchFamily="2" charset="0"/>
              </a:rPr>
              <a:t>মরুবাসীদের জীবিকা</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372" y="2393906"/>
            <a:ext cx="5081517" cy="2811137"/>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13" y="2393905"/>
            <a:ext cx="5081517" cy="2811137"/>
          </a:xfrm>
          <a:prstGeom prst="rect">
            <a:avLst/>
          </a:prstGeom>
        </p:spPr>
      </p:pic>
      <p:sp>
        <p:nvSpPr>
          <p:cNvPr id="10" name="Rounded Rectangle 9"/>
          <p:cNvSpPr/>
          <p:nvPr/>
        </p:nvSpPr>
        <p:spPr>
          <a:xfrm>
            <a:off x="3656866" y="1521069"/>
            <a:ext cx="4895849" cy="527538"/>
          </a:xfrm>
          <a:prstGeom prst="roundRect">
            <a:avLst/>
          </a:prstGeom>
          <a:solidFill>
            <a:srgbClr val="C7AF8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6C5231"/>
                </a:solidFill>
                <a:latin typeface="NikoshBAN" panose="02000000000000000000" pitchFamily="2" charset="0"/>
                <a:cs typeface="NikoshBAN" panose="02000000000000000000" pitchFamily="2" charset="0"/>
              </a:rPr>
              <a:t>এই চিত্রগুলি দেখে কী বুঝতে পারছো?</a:t>
            </a:r>
            <a:endParaRPr lang="en-US" sz="2800" dirty="0">
              <a:solidFill>
                <a:srgbClr val="6C5231"/>
              </a:solidFill>
              <a:latin typeface="NikoshBAN" panose="02000000000000000000" pitchFamily="2" charset="0"/>
              <a:cs typeface="NikoshBAN" panose="02000000000000000000" pitchFamily="2" charset="0"/>
            </a:endParaRPr>
          </a:p>
        </p:txBody>
      </p:sp>
      <p:sp>
        <p:nvSpPr>
          <p:cNvPr id="12" name="Right Arrow Callout 11"/>
          <p:cNvSpPr/>
          <p:nvPr/>
        </p:nvSpPr>
        <p:spPr>
          <a:xfrm>
            <a:off x="156378" y="2393904"/>
            <a:ext cx="597878" cy="2811137"/>
          </a:xfrm>
          <a:prstGeom prst="rightArrowCallout">
            <a:avLst/>
          </a:prstGeom>
          <a:solidFill>
            <a:srgbClr val="C7AF8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6C5231"/>
                </a:solidFill>
                <a:latin typeface="NikoshBAN" panose="02000000000000000000" pitchFamily="2" charset="0"/>
                <a:cs typeface="NikoshBAN" panose="02000000000000000000" pitchFamily="2" charset="0"/>
              </a:rPr>
              <a:t>লুটতরাজ</a:t>
            </a:r>
            <a:endParaRPr lang="en-US" sz="2800" dirty="0">
              <a:solidFill>
                <a:srgbClr val="6C5231"/>
              </a:solidFill>
              <a:latin typeface="NikoshBAN" panose="02000000000000000000" pitchFamily="2" charset="0"/>
              <a:cs typeface="NikoshBAN" panose="02000000000000000000" pitchFamily="2" charset="0"/>
            </a:endParaRPr>
          </a:p>
        </p:txBody>
      </p:sp>
      <p:sp>
        <p:nvSpPr>
          <p:cNvPr id="13" name="Left Arrow Callout 12"/>
          <p:cNvSpPr/>
          <p:nvPr/>
        </p:nvSpPr>
        <p:spPr>
          <a:xfrm>
            <a:off x="11353046" y="2393904"/>
            <a:ext cx="630726" cy="2811137"/>
          </a:xfrm>
          <a:prstGeom prst="leftArrowCallout">
            <a:avLst/>
          </a:prstGeom>
          <a:solidFill>
            <a:srgbClr val="C7AF8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6C5231"/>
                </a:solidFill>
                <a:latin typeface="NikoshBAN" panose="02000000000000000000" pitchFamily="2" charset="0"/>
                <a:cs typeface="NikoshBAN" panose="02000000000000000000" pitchFamily="2" charset="0"/>
              </a:rPr>
              <a:t>পশুপালন</a:t>
            </a:r>
            <a:endParaRPr lang="en-US" sz="2800" dirty="0">
              <a:solidFill>
                <a:srgbClr val="6C5231"/>
              </a:solidFill>
              <a:latin typeface="NikoshBAN" panose="02000000000000000000" pitchFamily="2" charset="0"/>
              <a:cs typeface="NikoshBAN" panose="02000000000000000000" pitchFamily="2" charset="0"/>
            </a:endParaRPr>
          </a:p>
        </p:txBody>
      </p:sp>
      <p:sp>
        <p:nvSpPr>
          <p:cNvPr id="14" name="Rectangle 13"/>
          <p:cNvSpPr/>
          <p:nvPr/>
        </p:nvSpPr>
        <p:spPr>
          <a:xfrm>
            <a:off x="822372" y="5301763"/>
            <a:ext cx="10462558" cy="1160583"/>
          </a:xfrm>
          <a:prstGeom prst="rect">
            <a:avLst/>
          </a:prstGeom>
          <a:solidFill>
            <a:srgbClr val="E6D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sz="2000" dirty="0" smtClean="0">
                <a:solidFill>
                  <a:srgbClr val="6C5231"/>
                </a:solidFill>
                <a:latin typeface="NikoshBAN" panose="02000000000000000000" pitchFamily="2" charset="0"/>
                <a:cs typeface="NikoshBAN" panose="02000000000000000000" pitchFamily="2" charset="0"/>
              </a:rPr>
              <a:t>মরুময় আরব উপদ্বীপের অনুর্বর জমি কৃষিকার্যের সম্পূর্ণ অনুপযোগী ছিল। সামান্য যে খাদ্যদ্রব্য উৎপন্ন হত প্রয়োজনের তুলনায় তা </a:t>
            </a:r>
            <a:r>
              <a:rPr lang="en-US" sz="2000" dirty="0" err="1" smtClean="0">
                <a:solidFill>
                  <a:srgbClr val="6C5231"/>
                </a:solidFill>
                <a:latin typeface="NikoshBAN" panose="02000000000000000000" pitchFamily="2" charset="0"/>
                <a:cs typeface="NikoshBAN" panose="02000000000000000000" pitchFamily="2" charset="0"/>
              </a:rPr>
              <a:t>ছিল</a:t>
            </a:r>
            <a:r>
              <a:rPr lang="en-US" sz="2000" dirty="0" smtClean="0">
                <a:solidFill>
                  <a:srgbClr val="6C5231"/>
                </a:solidFill>
                <a:latin typeface="NikoshBAN" panose="02000000000000000000" pitchFamily="2" charset="0"/>
                <a:cs typeface="NikoshBAN" panose="02000000000000000000" pitchFamily="2" charset="0"/>
              </a:rPr>
              <a:t> </a:t>
            </a:r>
            <a:r>
              <a:rPr lang="en-US" sz="2000" dirty="0" err="1" smtClean="0">
                <a:solidFill>
                  <a:srgbClr val="6C5231"/>
                </a:solidFill>
                <a:latin typeface="NikoshBAN" panose="02000000000000000000" pitchFamily="2" charset="0"/>
                <a:cs typeface="NikoshBAN" panose="02000000000000000000" pitchFamily="2" charset="0"/>
              </a:rPr>
              <a:t>অত্যন্ত</a:t>
            </a:r>
            <a:r>
              <a:rPr lang="en-US" sz="2000" dirty="0" smtClean="0">
                <a:solidFill>
                  <a:srgbClr val="6C5231"/>
                </a:solidFill>
                <a:latin typeface="NikoshBAN" panose="02000000000000000000" pitchFamily="2" charset="0"/>
                <a:cs typeface="NikoshBAN" panose="02000000000000000000" pitchFamily="2" charset="0"/>
              </a:rPr>
              <a:t> সামান্য। বেদুইন আরববাসীদের আর্থিক </a:t>
            </a:r>
            <a:r>
              <a:rPr lang="en-US" sz="2000" dirty="0" err="1" smtClean="0">
                <a:solidFill>
                  <a:srgbClr val="6C5231"/>
                </a:solidFill>
                <a:latin typeface="NikoshBAN" panose="02000000000000000000" pitchFamily="2" charset="0"/>
                <a:cs typeface="NikoshBAN" panose="02000000000000000000" pitchFamily="2" charset="0"/>
              </a:rPr>
              <a:t>অবস্থা</a:t>
            </a:r>
            <a:r>
              <a:rPr lang="en-US" sz="2000" dirty="0" smtClean="0">
                <a:solidFill>
                  <a:srgbClr val="6C5231"/>
                </a:solidFill>
                <a:latin typeface="NikoshBAN" panose="02000000000000000000" pitchFamily="2" charset="0"/>
                <a:cs typeface="NikoshBAN" panose="02000000000000000000" pitchFamily="2" charset="0"/>
              </a:rPr>
              <a:t> </a:t>
            </a:r>
            <a:r>
              <a:rPr lang="en-US" sz="2000" dirty="0" err="1" smtClean="0">
                <a:solidFill>
                  <a:srgbClr val="6C5231"/>
                </a:solidFill>
                <a:latin typeface="NikoshBAN" panose="02000000000000000000" pitchFamily="2" charset="0"/>
                <a:cs typeface="NikoshBAN" panose="02000000000000000000" pitchFamily="2" charset="0"/>
              </a:rPr>
              <a:t>অত্যন্ত</a:t>
            </a:r>
            <a:r>
              <a:rPr lang="en-US" sz="2000" dirty="0" smtClean="0">
                <a:solidFill>
                  <a:srgbClr val="6C5231"/>
                </a:solidFill>
                <a:latin typeface="NikoshBAN" panose="02000000000000000000" pitchFamily="2" charset="0"/>
                <a:cs typeface="NikoshBAN" panose="02000000000000000000" pitchFamily="2" charset="0"/>
              </a:rPr>
              <a:t> শোচনীয় ছিল। পশুচারণ করে এবং লুন্ঠন চালিয়ে তারা কোনভাবে জীবিকা নির্বাহ করত। </a:t>
            </a:r>
            <a:endParaRPr lang="en-US" sz="2000" dirty="0">
              <a:solidFill>
                <a:srgbClr val="6C523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0284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by="(-#ppt_w*2)" calcmode="lin" valueType="num">
                                      <p:cBhvr rctx="PPT">
                                        <p:cTn id="22" dur="500" autoRev="1" fill="hold">
                                          <p:stCondLst>
                                            <p:cond delay="0"/>
                                          </p:stCondLst>
                                        </p:cTn>
                                        <p:tgtEl>
                                          <p:spTgt spid="12"/>
                                        </p:tgtEl>
                                        <p:attrNameLst>
                                          <p:attrName>ppt_w</p:attrName>
                                        </p:attrNameLst>
                                      </p:cBhvr>
                                    </p:anim>
                                    <p:anim by="(#ppt_w*0.50)" calcmode="lin" valueType="num">
                                      <p:cBhvr>
                                        <p:cTn id="23" dur="500" decel="50000" autoRev="1" fill="hold">
                                          <p:stCondLst>
                                            <p:cond delay="0"/>
                                          </p:stCondLst>
                                        </p:cTn>
                                        <p:tgtEl>
                                          <p:spTgt spid="12"/>
                                        </p:tgtEl>
                                        <p:attrNameLst>
                                          <p:attrName>ppt_x</p:attrName>
                                        </p:attrNameLst>
                                      </p:cBhvr>
                                    </p:anim>
                                    <p:anim from="(-#ppt_h/2)" to="(#ppt_y)" calcmode="lin" valueType="num">
                                      <p:cBhvr>
                                        <p:cTn id="24" dur="1000" fill="hold">
                                          <p:stCondLst>
                                            <p:cond delay="0"/>
                                          </p:stCondLst>
                                        </p:cTn>
                                        <p:tgtEl>
                                          <p:spTgt spid="12"/>
                                        </p:tgtEl>
                                        <p:attrNameLst>
                                          <p:attrName>ppt_y</p:attrName>
                                        </p:attrNameLst>
                                      </p:cBhvr>
                                    </p:anim>
                                    <p:animRot by="21600000">
                                      <p:cBhvr>
                                        <p:cTn id="25" dur="1000" fill="hold">
                                          <p:stCondLst>
                                            <p:cond delay="0"/>
                                          </p:stCondLst>
                                        </p:cTn>
                                        <p:tgtEl>
                                          <p:spTgt spid="12"/>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by="(-#ppt_w*2)" calcmode="lin" valueType="num">
                                      <p:cBhvr rctx="PPT">
                                        <p:cTn id="30" dur="500" autoRev="1" fill="hold">
                                          <p:stCondLst>
                                            <p:cond delay="0"/>
                                          </p:stCondLst>
                                        </p:cTn>
                                        <p:tgtEl>
                                          <p:spTgt spid="13"/>
                                        </p:tgtEl>
                                        <p:attrNameLst>
                                          <p:attrName>ppt_w</p:attrName>
                                        </p:attrNameLst>
                                      </p:cBhvr>
                                    </p:anim>
                                    <p:anim by="(#ppt_w*0.50)" calcmode="lin" valueType="num">
                                      <p:cBhvr>
                                        <p:cTn id="31" dur="500" decel="50000" autoRev="1" fill="hold">
                                          <p:stCondLst>
                                            <p:cond delay="0"/>
                                          </p:stCondLst>
                                        </p:cTn>
                                        <p:tgtEl>
                                          <p:spTgt spid="13"/>
                                        </p:tgtEl>
                                        <p:attrNameLst>
                                          <p:attrName>ppt_x</p:attrName>
                                        </p:attrNameLst>
                                      </p:cBhvr>
                                    </p:anim>
                                    <p:anim from="(-#ppt_h/2)" to="(#ppt_y)" calcmode="lin" valueType="num">
                                      <p:cBhvr>
                                        <p:cTn id="32" dur="1000" fill="hold">
                                          <p:stCondLst>
                                            <p:cond delay="0"/>
                                          </p:stCondLst>
                                        </p:cTn>
                                        <p:tgtEl>
                                          <p:spTgt spid="13"/>
                                        </p:tgtEl>
                                        <p:attrNameLst>
                                          <p:attrName>ppt_y</p:attrName>
                                        </p:attrNameLst>
                                      </p:cBhvr>
                                    </p:anim>
                                    <p:animRot by="21600000">
                                      <p:cBhvr>
                                        <p:cTn id="33" dur="1000" fill="hold">
                                          <p:stCondLst>
                                            <p:cond delay="0"/>
                                          </p:stCondLst>
                                        </p:cTn>
                                        <p:tgtEl>
                                          <p:spTgt spid="1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
                                        </p:tgtEl>
                                        <p:attrNameLst>
                                          <p:attrName>ppt_y</p:attrName>
                                        </p:attrNameLst>
                                      </p:cBhvr>
                                      <p:tavLst>
                                        <p:tav tm="0">
                                          <p:val>
                                            <p:strVal val="#ppt_y"/>
                                          </p:val>
                                        </p:tav>
                                        <p:tav tm="100000">
                                          <p:val>
                                            <p:strVal val="#ppt_y"/>
                                          </p:val>
                                        </p:tav>
                                      </p:tavLst>
                                    </p:anim>
                                    <p:anim calcmode="lin" valueType="num">
                                      <p:cBhvr>
                                        <p:cTn id="4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by="(-#ppt_w*2)" calcmode="lin" valueType="num">
                                      <p:cBhvr rctx="PPT">
                                        <p:cTn id="47" dur="500" autoRev="1" fill="hold">
                                          <p:stCondLst>
                                            <p:cond delay="0"/>
                                          </p:stCondLst>
                                        </p:cTn>
                                        <p:tgtEl>
                                          <p:spTgt spid="14"/>
                                        </p:tgtEl>
                                        <p:attrNameLst>
                                          <p:attrName>ppt_w</p:attrName>
                                        </p:attrNameLst>
                                      </p:cBhvr>
                                    </p:anim>
                                    <p:anim by="(#ppt_w*0.50)" calcmode="lin" valueType="num">
                                      <p:cBhvr>
                                        <p:cTn id="48" dur="500" decel="50000" autoRev="1" fill="hold">
                                          <p:stCondLst>
                                            <p:cond delay="0"/>
                                          </p:stCondLst>
                                        </p:cTn>
                                        <p:tgtEl>
                                          <p:spTgt spid="14"/>
                                        </p:tgtEl>
                                        <p:attrNameLst>
                                          <p:attrName>ppt_x</p:attrName>
                                        </p:attrNameLst>
                                      </p:cBhvr>
                                    </p:anim>
                                    <p:anim from="(-#ppt_h/2)" to="(#ppt_y)" calcmode="lin" valueType="num">
                                      <p:cBhvr>
                                        <p:cTn id="49" dur="1000" fill="hold">
                                          <p:stCondLst>
                                            <p:cond delay="0"/>
                                          </p:stCondLst>
                                        </p:cTn>
                                        <p:tgtEl>
                                          <p:spTgt spid="14"/>
                                        </p:tgtEl>
                                        <p:attrNameLst>
                                          <p:attrName>ppt_y</p:attrName>
                                        </p:attrNameLst>
                                      </p:cBhvr>
                                    </p:anim>
                                    <p:animRot by="21600000">
                                      <p:cBhvr>
                                        <p:cTn id="50"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603" y="1479783"/>
            <a:ext cx="3345878" cy="2089894"/>
          </a:xfrm>
        </p:spPr>
      </p:pic>
      <p:sp>
        <p:nvSpPr>
          <p:cNvPr id="4" name="Rectangle 3"/>
          <p:cNvSpPr/>
          <p:nvPr/>
        </p:nvSpPr>
        <p:spPr>
          <a:xfrm>
            <a:off x="2884344" y="277343"/>
            <a:ext cx="6024725" cy="923330"/>
          </a:xfrm>
          <a:prstGeom prst="rect">
            <a:avLst/>
          </a:prstGeom>
          <a:solidFill>
            <a:schemeClr val="accent2">
              <a:lumMod val="20000"/>
              <a:lumOff val="80000"/>
            </a:schemeClr>
          </a:solidFill>
          <a:effectLst>
            <a:glow rad="228600">
              <a:schemeClr val="accent2">
                <a:satMod val="175000"/>
                <a:alpha val="40000"/>
              </a:schemeClr>
            </a:glow>
          </a:effectLst>
          <a:scene3d>
            <a:camera prst="orthographicFront"/>
            <a:lightRig rig="threePt" dir="t"/>
          </a:scene3d>
          <a:sp3d>
            <a:bevelT prst="angle"/>
          </a:sp3d>
        </p:spPr>
        <p:txBody>
          <a:bodyPr wrap="square" lIns="91440" tIns="45720" rIns="91440" bIns="45720">
            <a:spAutoFit/>
          </a:bodyPr>
          <a:lstStyle/>
          <a:p>
            <a:pPr algn="ctr"/>
            <a:r>
              <a:rPr lang="en-US" sz="5400" b="1" dirty="0" smtClean="0">
                <a:ln w="12700">
                  <a:solidFill>
                    <a:schemeClr val="accent3">
                      <a:lumMod val="50000"/>
                    </a:schemeClr>
                  </a:solidFill>
                  <a:prstDash val="solid"/>
                </a:ln>
                <a:solidFill>
                  <a:schemeClr val="accent2">
                    <a:lumMod val="60000"/>
                    <a:lumOff val="40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rPr>
              <a:t>মরুবাসীদের প্রধান খাদ্য</a:t>
            </a:r>
            <a:endParaRPr lang="en-US" sz="5400" b="1" cap="none" spc="0" dirty="0">
              <a:ln w="12700">
                <a:solidFill>
                  <a:schemeClr val="accent3">
                    <a:lumMod val="50000"/>
                  </a:schemeClr>
                </a:solidFill>
                <a:prstDash val="solid"/>
              </a:ln>
              <a:solidFill>
                <a:schemeClr val="accent2">
                  <a:lumMod val="60000"/>
                  <a:lumOff val="40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408" y="1479783"/>
            <a:ext cx="3351281" cy="20887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303" y="3681944"/>
            <a:ext cx="3351281" cy="20887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8408" y="3681945"/>
            <a:ext cx="3351281" cy="20887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200" y="3681945"/>
            <a:ext cx="3351281" cy="2156148"/>
          </a:xfrm>
          <a:prstGeom prst="rect">
            <a:avLst/>
          </a:prstGeom>
        </p:spPr>
      </p:pic>
      <p:sp>
        <p:nvSpPr>
          <p:cNvPr id="11" name="Left-Right Arrow 10"/>
          <p:cNvSpPr/>
          <p:nvPr/>
        </p:nvSpPr>
        <p:spPr>
          <a:xfrm>
            <a:off x="3593352" y="1659354"/>
            <a:ext cx="4927184" cy="1563909"/>
          </a:xfrm>
          <a:prstGeom prst="leftRightArrow">
            <a:avLst/>
          </a:prstGeom>
          <a:solidFill>
            <a:schemeClr val="accent2">
              <a:lumMod val="20000"/>
              <a:lumOff val="80000"/>
            </a:schemeClr>
          </a:solidFill>
          <a:ln w="19050">
            <a:solidFill>
              <a:schemeClr val="accent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NikoshBAN" panose="02000000000000000000" pitchFamily="2" charset="0"/>
                <a:cs typeface="NikoshBAN" panose="02000000000000000000" pitchFamily="2" charset="0"/>
              </a:rPr>
              <a:t>ছবিতে যা দেখছো সেগুলো কি?</a:t>
            </a:r>
            <a:endParaRPr lang="en-US" sz="2800" b="1" dirty="0">
              <a:solidFill>
                <a:srgbClr val="002060"/>
              </a:solidFill>
              <a:latin typeface="NikoshBAN" panose="02000000000000000000" pitchFamily="2" charset="0"/>
              <a:cs typeface="NikoshBAN" panose="02000000000000000000" pitchFamily="2" charset="0"/>
            </a:endParaRPr>
          </a:p>
        </p:txBody>
      </p:sp>
      <p:sp>
        <p:nvSpPr>
          <p:cNvPr id="12" name="Right Arrow Callout 11"/>
          <p:cNvSpPr/>
          <p:nvPr/>
        </p:nvSpPr>
        <p:spPr>
          <a:xfrm>
            <a:off x="7939454" y="3681944"/>
            <a:ext cx="581082" cy="2088772"/>
          </a:xfrm>
          <a:prstGeom prst="rightArrowCallout">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ikoshBAN" panose="02000000000000000000" pitchFamily="2" charset="0"/>
                <a:cs typeface="NikoshBAN" panose="02000000000000000000" pitchFamily="2" charset="0"/>
              </a:rPr>
              <a:t>খেজুরেররস</a:t>
            </a:r>
            <a:endParaRPr lang="en-US" dirty="0">
              <a:solidFill>
                <a:schemeClr val="tx1"/>
              </a:solidFill>
              <a:latin typeface="NikoshBAN" panose="02000000000000000000" pitchFamily="2" charset="0"/>
              <a:cs typeface="NikoshBAN" panose="02000000000000000000" pitchFamily="2" charset="0"/>
            </a:endParaRPr>
          </a:p>
        </p:txBody>
      </p:sp>
      <p:sp>
        <p:nvSpPr>
          <p:cNvPr id="13" name="Left Arrow Callout 12"/>
          <p:cNvSpPr/>
          <p:nvPr/>
        </p:nvSpPr>
        <p:spPr>
          <a:xfrm>
            <a:off x="3593352" y="3681944"/>
            <a:ext cx="581081" cy="2088772"/>
          </a:xfrm>
          <a:prstGeom prst="leftArrowCallout">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ikoshBAN" panose="02000000000000000000" pitchFamily="2" charset="0"/>
                <a:cs typeface="NikoshBAN" panose="02000000000000000000" pitchFamily="2" charset="0"/>
              </a:rPr>
              <a:t>উটেরদুগ্ধ</a:t>
            </a:r>
            <a:endParaRPr lang="en-US" dirty="0">
              <a:solidFill>
                <a:schemeClr val="tx1"/>
              </a:solidFill>
              <a:latin typeface="NikoshBAN" panose="02000000000000000000" pitchFamily="2" charset="0"/>
              <a:cs typeface="NikoshBAN" panose="02000000000000000000" pitchFamily="2" charset="0"/>
            </a:endParaRPr>
          </a:p>
        </p:txBody>
      </p:sp>
      <p:sp>
        <p:nvSpPr>
          <p:cNvPr id="15" name="Right Arrow 14"/>
          <p:cNvSpPr/>
          <p:nvPr/>
        </p:nvSpPr>
        <p:spPr>
          <a:xfrm rot="2599753">
            <a:off x="-74098" y="531901"/>
            <a:ext cx="1738900" cy="474785"/>
          </a:xfrm>
          <a:prstGeom prst="rightArrow">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ikoshBAN" panose="02000000000000000000" pitchFamily="2" charset="0"/>
                <a:cs typeface="NikoshBAN" panose="02000000000000000000" pitchFamily="2" charset="0"/>
              </a:rPr>
              <a:t>উটের মাংশ</a:t>
            </a:r>
            <a:endParaRPr lang="en-US" dirty="0">
              <a:solidFill>
                <a:schemeClr val="tx1"/>
              </a:solidFill>
              <a:latin typeface="NikoshBAN" panose="02000000000000000000" pitchFamily="2" charset="0"/>
              <a:cs typeface="NikoshBAN" panose="02000000000000000000" pitchFamily="2" charset="0"/>
            </a:endParaRPr>
          </a:p>
        </p:txBody>
      </p:sp>
      <p:sp>
        <p:nvSpPr>
          <p:cNvPr id="16" name="Left Arrow 15"/>
          <p:cNvSpPr/>
          <p:nvPr/>
        </p:nvSpPr>
        <p:spPr>
          <a:xfrm rot="19215458">
            <a:off x="10324222" y="551410"/>
            <a:ext cx="1760871" cy="479704"/>
          </a:xfrm>
          <a:prstGeom prst="leftArrow">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ikoshBAN" panose="02000000000000000000" pitchFamily="2" charset="0"/>
                <a:cs typeface="NikoshBAN" panose="02000000000000000000" pitchFamily="2" charset="0"/>
              </a:rPr>
              <a:t>খেজুর</a:t>
            </a:r>
            <a:endParaRPr lang="en-US" dirty="0">
              <a:solidFill>
                <a:schemeClr val="tx1"/>
              </a:solidFill>
              <a:latin typeface="NikoshBAN" panose="02000000000000000000" pitchFamily="2" charset="0"/>
              <a:cs typeface="NikoshBAN" panose="02000000000000000000" pitchFamily="2" charset="0"/>
            </a:endParaRPr>
          </a:p>
        </p:txBody>
      </p:sp>
      <p:sp>
        <p:nvSpPr>
          <p:cNvPr id="17" name="Down Arrow Callout 16"/>
          <p:cNvSpPr/>
          <p:nvPr/>
        </p:nvSpPr>
        <p:spPr>
          <a:xfrm>
            <a:off x="5002823" y="3086100"/>
            <a:ext cx="1881554" cy="482455"/>
          </a:xfrm>
          <a:prstGeom prst="downArrowCallout">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ikoshBAN" panose="02000000000000000000" pitchFamily="2" charset="0"/>
                <a:cs typeface="NikoshBAN" panose="02000000000000000000" pitchFamily="2" charset="0"/>
              </a:rPr>
              <a:t>ছাগলের দুগ্ধ</a:t>
            </a:r>
            <a:endParaRPr lang="en-US" dirty="0">
              <a:solidFill>
                <a:schemeClr val="tx1"/>
              </a:solidFill>
              <a:latin typeface="NikoshBAN" panose="02000000000000000000" pitchFamily="2" charset="0"/>
              <a:cs typeface="NikoshBAN" panose="02000000000000000000" pitchFamily="2" charset="0"/>
            </a:endParaRPr>
          </a:p>
        </p:txBody>
      </p:sp>
      <p:sp>
        <p:nvSpPr>
          <p:cNvPr id="18" name="Rounded Rectangle 17"/>
          <p:cNvSpPr/>
          <p:nvPr/>
        </p:nvSpPr>
        <p:spPr>
          <a:xfrm>
            <a:off x="204199" y="5950361"/>
            <a:ext cx="11705489" cy="599908"/>
          </a:xfrm>
          <a:prstGeom prst="roundRect">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000" dirty="0" smtClean="0">
                <a:solidFill>
                  <a:schemeClr val="tx1"/>
                </a:solidFill>
                <a:latin typeface="NikoshBAN" panose="02000000000000000000" pitchFamily="2" charset="0"/>
                <a:cs typeface="NikoshBAN" panose="02000000000000000000" pitchFamily="2" charset="0"/>
              </a:rPr>
              <a:t>মরুবাসী বেদুইনদের প্রধান খাদ্য ছিল উটের মাংশ এবং খেজুর। এছাড়া উটের দুগ্ধ, ছাগলের দুগ্ধ ও খেজুরের রস ছিল তাদের পুষ্টিকর পানীয়।</a:t>
            </a:r>
            <a:endParaRPr lang="en-US" sz="2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5379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 calcmode="lin" valueType="num">
                                      <p:cBhvr>
                                        <p:cTn id="3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edge">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80">
                                          <p:stCondLst>
                                            <p:cond delay="0"/>
                                          </p:stCondLst>
                                        </p:cTn>
                                        <p:tgtEl>
                                          <p:spTgt spid="15"/>
                                        </p:tgtEl>
                                      </p:cBhvr>
                                    </p:animEffect>
                                    <p:anim calcmode="lin" valueType="num">
                                      <p:cBhvr>
                                        <p:cTn id="4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2" dur="26">
                                          <p:stCondLst>
                                            <p:cond delay="650"/>
                                          </p:stCondLst>
                                        </p:cTn>
                                        <p:tgtEl>
                                          <p:spTgt spid="15"/>
                                        </p:tgtEl>
                                      </p:cBhvr>
                                      <p:to x="100000" y="60000"/>
                                    </p:animScale>
                                    <p:animScale>
                                      <p:cBhvr>
                                        <p:cTn id="53" dur="166" decel="50000">
                                          <p:stCondLst>
                                            <p:cond delay="676"/>
                                          </p:stCondLst>
                                        </p:cTn>
                                        <p:tgtEl>
                                          <p:spTgt spid="15"/>
                                        </p:tgtEl>
                                      </p:cBhvr>
                                      <p:to x="100000" y="100000"/>
                                    </p:animScale>
                                    <p:animScale>
                                      <p:cBhvr>
                                        <p:cTn id="54" dur="26">
                                          <p:stCondLst>
                                            <p:cond delay="1312"/>
                                          </p:stCondLst>
                                        </p:cTn>
                                        <p:tgtEl>
                                          <p:spTgt spid="15"/>
                                        </p:tgtEl>
                                      </p:cBhvr>
                                      <p:to x="100000" y="80000"/>
                                    </p:animScale>
                                    <p:animScale>
                                      <p:cBhvr>
                                        <p:cTn id="55" dur="166" decel="50000">
                                          <p:stCondLst>
                                            <p:cond delay="1338"/>
                                          </p:stCondLst>
                                        </p:cTn>
                                        <p:tgtEl>
                                          <p:spTgt spid="15"/>
                                        </p:tgtEl>
                                      </p:cBhvr>
                                      <p:to x="100000" y="100000"/>
                                    </p:animScale>
                                    <p:animScale>
                                      <p:cBhvr>
                                        <p:cTn id="56" dur="26">
                                          <p:stCondLst>
                                            <p:cond delay="1642"/>
                                          </p:stCondLst>
                                        </p:cTn>
                                        <p:tgtEl>
                                          <p:spTgt spid="15"/>
                                        </p:tgtEl>
                                      </p:cBhvr>
                                      <p:to x="100000" y="90000"/>
                                    </p:animScale>
                                    <p:animScale>
                                      <p:cBhvr>
                                        <p:cTn id="57" dur="166" decel="50000">
                                          <p:stCondLst>
                                            <p:cond delay="1668"/>
                                          </p:stCondLst>
                                        </p:cTn>
                                        <p:tgtEl>
                                          <p:spTgt spid="15"/>
                                        </p:tgtEl>
                                      </p:cBhvr>
                                      <p:to x="100000" y="100000"/>
                                    </p:animScale>
                                    <p:animScale>
                                      <p:cBhvr>
                                        <p:cTn id="58" dur="26">
                                          <p:stCondLst>
                                            <p:cond delay="1808"/>
                                          </p:stCondLst>
                                        </p:cTn>
                                        <p:tgtEl>
                                          <p:spTgt spid="15"/>
                                        </p:tgtEl>
                                      </p:cBhvr>
                                      <p:to x="100000" y="95000"/>
                                    </p:animScale>
                                    <p:animScale>
                                      <p:cBhvr>
                                        <p:cTn id="59" dur="166" decel="50000">
                                          <p:stCondLst>
                                            <p:cond delay="1834"/>
                                          </p:stCondLst>
                                        </p:cTn>
                                        <p:tgtEl>
                                          <p:spTgt spid="15"/>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80">
                                          <p:stCondLst>
                                            <p:cond delay="0"/>
                                          </p:stCondLst>
                                        </p:cTn>
                                        <p:tgtEl>
                                          <p:spTgt spid="16"/>
                                        </p:tgtEl>
                                      </p:cBhvr>
                                    </p:animEffect>
                                    <p:anim calcmode="lin" valueType="num">
                                      <p:cBhvr>
                                        <p:cTn id="6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0" dur="26">
                                          <p:stCondLst>
                                            <p:cond delay="650"/>
                                          </p:stCondLst>
                                        </p:cTn>
                                        <p:tgtEl>
                                          <p:spTgt spid="16"/>
                                        </p:tgtEl>
                                      </p:cBhvr>
                                      <p:to x="100000" y="60000"/>
                                    </p:animScale>
                                    <p:animScale>
                                      <p:cBhvr>
                                        <p:cTn id="71" dur="166" decel="50000">
                                          <p:stCondLst>
                                            <p:cond delay="676"/>
                                          </p:stCondLst>
                                        </p:cTn>
                                        <p:tgtEl>
                                          <p:spTgt spid="16"/>
                                        </p:tgtEl>
                                      </p:cBhvr>
                                      <p:to x="100000" y="100000"/>
                                    </p:animScale>
                                    <p:animScale>
                                      <p:cBhvr>
                                        <p:cTn id="72" dur="26">
                                          <p:stCondLst>
                                            <p:cond delay="1312"/>
                                          </p:stCondLst>
                                        </p:cTn>
                                        <p:tgtEl>
                                          <p:spTgt spid="16"/>
                                        </p:tgtEl>
                                      </p:cBhvr>
                                      <p:to x="100000" y="80000"/>
                                    </p:animScale>
                                    <p:animScale>
                                      <p:cBhvr>
                                        <p:cTn id="73" dur="166" decel="50000">
                                          <p:stCondLst>
                                            <p:cond delay="1338"/>
                                          </p:stCondLst>
                                        </p:cTn>
                                        <p:tgtEl>
                                          <p:spTgt spid="16"/>
                                        </p:tgtEl>
                                      </p:cBhvr>
                                      <p:to x="100000" y="100000"/>
                                    </p:animScale>
                                    <p:animScale>
                                      <p:cBhvr>
                                        <p:cTn id="74" dur="26">
                                          <p:stCondLst>
                                            <p:cond delay="1642"/>
                                          </p:stCondLst>
                                        </p:cTn>
                                        <p:tgtEl>
                                          <p:spTgt spid="16"/>
                                        </p:tgtEl>
                                      </p:cBhvr>
                                      <p:to x="100000" y="90000"/>
                                    </p:animScale>
                                    <p:animScale>
                                      <p:cBhvr>
                                        <p:cTn id="75" dur="166" decel="50000">
                                          <p:stCondLst>
                                            <p:cond delay="1668"/>
                                          </p:stCondLst>
                                        </p:cTn>
                                        <p:tgtEl>
                                          <p:spTgt spid="16"/>
                                        </p:tgtEl>
                                      </p:cBhvr>
                                      <p:to x="100000" y="100000"/>
                                    </p:animScale>
                                    <p:animScale>
                                      <p:cBhvr>
                                        <p:cTn id="76" dur="26">
                                          <p:stCondLst>
                                            <p:cond delay="1808"/>
                                          </p:stCondLst>
                                        </p:cTn>
                                        <p:tgtEl>
                                          <p:spTgt spid="16"/>
                                        </p:tgtEl>
                                      </p:cBhvr>
                                      <p:to x="100000" y="95000"/>
                                    </p:animScale>
                                    <p:animScale>
                                      <p:cBhvr>
                                        <p:cTn id="77" dur="166" decel="50000">
                                          <p:stCondLst>
                                            <p:cond delay="1834"/>
                                          </p:stCondLst>
                                        </p:cTn>
                                        <p:tgtEl>
                                          <p:spTgt spid="16"/>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1" presetClass="entr" presetSubtype="0" fill="hold" grpId="0" nodeType="clickEffect">
                                  <p:stCondLst>
                                    <p:cond delay="0"/>
                                  </p:stCondLst>
                                  <p:iterate type="lt">
                                    <p:tmPct val="10000"/>
                                  </p:iterate>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18"/>
                                        </p:tgtEl>
                                        <p:attrNameLst>
                                          <p:attrName>ppt_y</p:attrName>
                                        </p:attrNameLst>
                                      </p:cBhvr>
                                      <p:tavLst>
                                        <p:tav tm="0">
                                          <p:val>
                                            <p:strVal val="#ppt_y"/>
                                          </p:val>
                                        </p:tav>
                                        <p:tav tm="100000">
                                          <p:val>
                                            <p:strVal val="#ppt_y"/>
                                          </p:val>
                                        </p:tav>
                                      </p:tavLst>
                                    </p:anim>
                                    <p:anim calcmode="lin" valueType="num">
                                      <p:cBhvr>
                                        <p:cTn id="10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0">
              <a:srgbClr val="D6C093"/>
            </a:gs>
            <a:gs pos="100000">
              <a:srgbClr val="A46F5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2605872" y="218229"/>
            <a:ext cx="6947054" cy="830997"/>
          </a:xfrm>
          <a:prstGeom prst="rect">
            <a:avLst/>
          </a:prstGeom>
          <a:solidFill>
            <a:schemeClr val="accent3">
              <a:lumMod val="20000"/>
              <a:lumOff val="80000"/>
            </a:schemeClr>
          </a:solidFill>
          <a:ln>
            <a:solidFill>
              <a:schemeClr val="tx1"/>
            </a:solidFill>
            <a:prstDash val="sysDash"/>
          </a:ln>
          <a:scene3d>
            <a:camera prst="orthographicFront"/>
            <a:lightRig rig="threePt" dir="t"/>
          </a:scene3d>
          <a:sp3d>
            <a:bevelT prst="angle"/>
          </a:sp3d>
        </p:spPr>
        <p:txBody>
          <a:bodyPr wrap="square" lIns="91440" tIns="45720" rIns="91440" bIns="45720">
            <a:spAutoFit/>
          </a:bodyPr>
          <a:lstStyle/>
          <a:p>
            <a:pPr algn="ctr"/>
            <a:r>
              <a:rPr lang="en-US" sz="4800" b="1" spc="50" dirty="0" smtClean="0">
                <a:ln w="0"/>
                <a:solidFill>
                  <a:schemeClr val="accent2">
                    <a:lumMod val="40000"/>
                    <a:lumOff val="6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গীতিকাব্য রচনা ও সাহিত্যচর্চা</a:t>
            </a:r>
            <a:endParaRPr lang="en-US" sz="4800" b="1" cap="none" spc="50" dirty="0">
              <a:ln w="0"/>
              <a:solidFill>
                <a:schemeClr val="accent2">
                  <a:lumMod val="40000"/>
                  <a:lumOff val="6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220" y="2447973"/>
            <a:ext cx="2444185" cy="2794567"/>
          </a:xfrm>
          <a:prstGeom prst="rect">
            <a:avLst/>
          </a:prstGeom>
          <a:ln w="57150">
            <a:solidFill>
              <a:schemeClr val="tx1"/>
            </a:solidFill>
          </a:ln>
        </p:spPr>
      </p:pic>
      <p:sp>
        <p:nvSpPr>
          <p:cNvPr id="11" name="Rounded Rectangle 10"/>
          <p:cNvSpPr/>
          <p:nvPr/>
        </p:nvSpPr>
        <p:spPr>
          <a:xfrm>
            <a:off x="414389" y="5377757"/>
            <a:ext cx="11405985" cy="1240325"/>
          </a:xfrm>
          <a:prstGeom prst="roundRect">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000" dirty="0" smtClean="0">
                <a:solidFill>
                  <a:srgbClr val="002060"/>
                </a:solidFill>
                <a:latin typeface="NikoshBAN" panose="02000000000000000000" pitchFamily="2" charset="0"/>
                <a:cs typeface="NikoshBAN" panose="02000000000000000000" pitchFamily="2" charset="0"/>
              </a:rPr>
              <a:t>ভৌগোলিক প্রভাবের কারণে শহরবাসী আরব ও মরুবাসী বেদুইনদের মধ্যে আত্নসচেনতাবোধ ও কাব্যিক চেতনার উম্মেষ ঘটে। আরববাসীরা ছিল কাব্যের প্রতি অধিক মাত্রায় অনুরক্ত। গীতিকাব্য রচনা ও সাহিত্যচর্চায় অপূর্ব সৃজনশীলতার পরিচয় পাওয়া যায়। আরব কবিগন ভৌগোলিক পরিবেশে যে কাব্য রচনা করেন তা সংঘাত, বংশমর্যাদা, অদম্য সাহসিকতা, বীরত্ব, গোত্রপ্রীতি ও প্রেম সম্পর্কিত।</a:t>
            </a:r>
            <a:endParaRPr lang="en-US" sz="2000" dirty="0">
              <a:solidFill>
                <a:srgbClr val="002060"/>
              </a:solidFill>
              <a:latin typeface="NikoshBAN" panose="02000000000000000000" pitchFamily="2" charset="0"/>
              <a:cs typeface="NikoshBAN" panose="02000000000000000000" pitchFamily="2" charset="0"/>
            </a:endParaRPr>
          </a:p>
        </p:txBody>
      </p:sp>
      <p:sp>
        <p:nvSpPr>
          <p:cNvPr id="12" name="Rounded Rectangle 11"/>
          <p:cNvSpPr/>
          <p:nvPr/>
        </p:nvSpPr>
        <p:spPr>
          <a:xfrm>
            <a:off x="3431262" y="1166375"/>
            <a:ext cx="5372238" cy="521317"/>
          </a:xfrm>
          <a:prstGeom prst="roundRect">
            <a:avLst/>
          </a:prstGeom>
          <a:solidFill>
            <a:schemeClr val="accent1">
              <a:lumMod val="20000"/>
              <a:lumOff val="80000"/>
            </a:schemeClr>
          </a:solidFill>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NikoshBAN" panose="02000000000000000000" pitchFamily="2" charset="0"/>
                <a:cs typeface="NikoshBAN" panose="02000000000000000000" pitchFamily="2" charset="0"/>
              </a:rPr>
              <a:t>নিচের চিত্রগুলি দেখে কী অনুধাবন করছো?</a:t>
            </a:r>
            <a:endParaRPr lang="en-US" sz="2800" b="1" dirty="0">
              <a:solidFill>
                <a:srgbClr val="002060"/>
              </a:solidFill>
              <a:latin typeface="NikoshBAN" panose="02000000000000000000" pitchFamily="2" charset="0"/>
              <a:cs typeface="NikoshBAN" panose="02000000000000000000" pitchFamily="2" charset="0"/>
            </a:endParaRPr>
          </a:p>
        </p:txBody>
      </p:sp>
      <p:sp>
        <p:nvSpPr>
          <p:cNvPr id="13" name="Right Arrow 12"/>
          <p:cNvSpPr/>
          <p:nvPr/>
        </p:nvSpPr>
        <p:spPr>
          <a:xfrm rot="2866397">
            <a:off x="-105478" y="1183929"/>
            <a:ext cx="2831124" cy="552262"/>
          </a:xfrm>
          <a:prstGeom prst="rightArrow">
            <a:avLst/>
          </a:prstGeom>
          <a:solidFill>
            <a:schemeClr val="accent4">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NikoshBAN" panose="02000000000000000000" pitchFamily="2" charset="0"/>
                <a:cs typeface="NikoshBAN" panose="02000000000000000000" pitchFamily="2" charset="0"/>
              </a:rPr>
              <a:t>সাবা আল-মুয়াল্লাকার কবিতা </a:t>
            </a:r>
            <a:endParaRPr lang="en-US" dirty="0">
              <a:solidFill>
                <a:srgbClr val="002060"/>
              </a:solidFill>
              <a:latin typeface="NikoshBAN" panose="02000000000000000000" pitchFamily="2" charset="0"/>
              <a:cs typeface="NikoshBAN" panose="02000000000000000000" pitchFamily="2" charset="0"/>
            </a:endParaRPr>
          </a:p>
        </p:txBody>
      </p:sp>
      <p:sp>
        <p:nvSpPr>
          <p:cNvPr id="14" name="Down Arrow Callout 13"/>
          <p:cNvSpPr/>
          <p:nvPr/>
        </p:nvSpPr>
        <p:spPr>
          <a:xfrm>
            <a:off x="4542794" y="1869136"/>
            <a:ext cx="3223035" cy="443620"/>
          </a:xfrm>
          <a:prstGeom prst="downArrowCallout">
            <a:avLst/>
          </a:prstGeom>
          <a:solidFill>
            <a:schemeClr val="accent4">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NikoshBAN" panose="02000000000000000000" pitchFamily="2" charset="0"/>
                <a:cs typeface="NikoshBAN" panose="02000000000000000000" pitchFamily="2" charset="0"/>
              </a:rPr>
              <a:t>জাহেলিয়া যুগের কবি (ইমরুল কায়েস)</a:t>
            </a:r>
            <a:endParaRPr lang="en-US" dirty="0">
              <a:solidFill>
                <a:srgbClr val="002060"/>
              </a:solidFill>
              <a:latin typeface="NikoshBAN" panose="02000000000000000000" pitchFamily="2" charset="0"/>
              <a:cs typeface="NikoshBAN" panose="02000000000000000000" pitchFamily="2" charset="0"/>
            </a:endParaRPr>
          </a:p>
        </p:txBody>
      </p:sp>
      <p:sp>
        <p:nvSpPr>
          <p:cNvPr id="15" name="Left Arrow 14"/>
          <p:cNvSpPr/>
          <p:nvPr/>
        </p:nvSpPr>
        <p:spPr>
          <a:xfrm rot="18729568">
            <a:off x="9431271" y="1181102"/>
            <a:ext cx="2836393" cy="552262"/>
          </a:xfrm>
          <a:prstGeom prst="leftArrow">
            <a:avLst/>
          </a:prstGeom>
          <a:solidFill>
            <a:schemeClr val="accent4">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NikoshBAN" panose="02000000000000000000" pitchFamily="2" charset="0"/>
                <a:cs typeface="NikoshBAN" panose="02000000000000000000" pitchFamily="2" charset="0"/>
              </a:rPr>
              <a:t>বেদুইনদের কবিতা পাঠের আসর</a:t>
            </a:r>
            <a:endParaRPr lang="en-US" dirty="0">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389" y="2624104"/>
            <a:ext cx="3827301" cy="26184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920" y="2615449"/>
            <a:ext cx="3824482" cy="2627091"/>
          </a:xfrm>
          <a:prstGeom prst="rect">
            <a:avLst/>
          </a:prstGeom>
        </p:spPr>
      </p:pic>
    </p:spTree>
    <p:extLst>
      <p:ext uri="{BB962C8B-B14F-4D97-AF65-F5344CB8AC3E}">
        <p14:creationId xmlns:p14="http://schemas.microsoft.com/office/powerpoint/2010/main" val="1098757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4"/>
                                        </p:tgtEl>
                                        <p:attrNameLst>
                                          <p:attrName>style.visibility</p:attrName>
                                        </p:attrNameLst>
                                      </p:cBhvr>
                                      <p:to>
                                        <p:strVal val="visible"/>
                                      </p:to>
                                    </p:set>
                                    <p:anim by="(-#ppt_w*2)" calcmode="lin" valueType="num">
                                      <p:cBhvr rctx="PPT">
                                        <p:cTn id="34" dur="500" autoRev="1" fill="hold">
                                          <p:stCondLst>
                                            <p:cond delay="0"/>
                                          </p:stCondLst>
                                        </p:cTn>
                                        <p:tgtEl>
                                          <p:spTgt spid="4"/>
                                        </p:tgtEl>
                                        <p:attrNameLst>
                                          <p:attrName>ppt_w</p:attrName>
                                        </p:attrNameLst>
                                      </p:cBhvr>
                                    </p:anim>
                                    <p:anim by="(#ppt_w*0.50)" calcmode="lin" valueType="num">
                                      <p:cBhvr>
                                        <p:cTn id="35" dur="500" decel="50000" autoRev="1" fill="hold">
                                          <p:stCondLst>
                                            <p:cond delay="0"/>
                                          </p:stCondLst>
                                        </p:cTn>
                                        <p:tgtEl>
                                          <p:spTgt spid="4"/>
                                        </p:tgtEl>
                                        <p:attrNameLst>
                                          <p:attrName>ppt_x</p:attrName>
                                        </p:attrNameLst>
                                      </p:cBhvr>
                                    </p:anim>
                                    <p:anim from="(-#ppt_h/2)" to="(#ppt_y)" calcmode="lin" valueType="num">
                                      <p:cBhvr>
                                        <p:cTn id="36" dur="1000" fill="hold">
                                          <p:stCondLst>
                                            <p:cond delay="0"/>
                                          </p:stCondLst>
                                        </p:cTn>
                                        <p:tgtEl>
                                          <p:spTgt spid="4"/>
                                        </p:tgtEl>
                                        <p:attrNameLst>
                                          <p:attrName>ppt_y</p:attrName>
                                        </p:attrNameLst>
                                      </p:cBhvr>
                                    </p:anim>
                                    <p:animRot by="21600000">
                                      <p:cBhvr>
                                        <p:cTn id="37" dur="1000" fill="hold">
                                          <p:stCondLst>
                                            <p:cond delay="0"/>
                                          </p:stCondLst>
                                        </p:cTn>
                                        <p:tgtEl>
                                          <p:spTgt spid="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anim calcmode="lin" valueType="num">
                                      <p:cBhvr>
                                        <p:cTn id="43" dur="2000" fill="hold"/>
                                        <p:tgtEl>
                                          <p:spTgt spid="13"/>
                                        </p:tgtEl>
                                        <p:attrNameLst>
                                          <p:attrName>ppt_w</p:attrName>
                                        </p:attrNameLst>
                                      </p:cBhvr>
                                      <p:tavLst>
                                        <p:tav tm="0" fmla="#ppt_w*sin(2.5*pi*$)">
                                          <p:val>
                                            <p:fltVal val="0"/>
                                          </p:val>
                                        </p:tav>
                                        <p:tav tm="100000">
                                          <p:val>
                                            <p:fltVal val="1"/>
                                          </p:val>
                                        </p:tav>
                                      </p:tavLst>
                                    </p:anim>
                                    <p:anim calcmode="lin" valueType="num">
                                      <p:cBhvr>
                                        <p:cTn id="4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anim calcmode="lin" valueType="num">
                                      <p:cBhvr>
                                        <p:cTn id="50" dur="2000" fill="hold"/>
                                        <p:tgtEl>
                                          <p:spTgt spid="15"/>
                                        </p:tgtEl>
                                        <p:attrNameLst>
                                          <p:attrName>ppt_w</p:attrName>
                                        </p:attrNameLst>
                                      </p:cBhvr>
                                      <p:tavLst>
                                        <p:tav tm="0" fmla="#ppt_w*sin(2.5*pi*$)">
                                          <p:val>
                                            <p:fltVal val="0"/>
                                          </p:val>
                                        </p:tav>
                                        <p:tav tm="100000">
                                          <p:val>
                                            <p:fltVal val="1"/>
                                          </p:val>
                                        </p:tav>
                                      </p:tavLst>
                                    </p:anim>
                                    <p:anim calcmode="lin" valueType="num">
                                      <p:cBhvr>
                                        <p:cTn id="5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edge">
                                      <p:cBhvr>
                                        <p:cTn id="6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alpha val="40000"/>
              </a:srgbClr>
            </a:gs>
            <a:gs pos="59000">
              <a:schemeClr val="accent4">
                <a:lumMod val="60000"/>
                <a:lumOff val="40000"/>
                <a:alpha val="40000"/>
              </a:schemeClr>
            </a:gs>
            <a:gs pos="100000">
              <a:srgbClr val="00B050">
                <a:lumMod val="99000"/>
                <a:lumOff val="1000"/>
                <a:alpha val="40000"/>
              </a:srgb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337" y="2335577"/>
            <a:ext cx="10515600" cy="3757490"/>
          </a:xfrm>
        </p:spPr>
        <p:txBody>
          <a:bodyPr/>
          <a:lstStyle/>
          <a:p>
            <a:pPr marL="0" indent="0">
              <a:buNone/>
            </a:pPr>
            <a:r>
              <a:rPr lang="en-US" dirty="0" smtClean="0">
                <a:solidFill>
                  <a:srgbClr val="00B050"/>
                </a:solidFill>
                <a:latin typeface="NikoshBAN" panose="02000000000000000000" pitchFamily="2" charset="0"/>
                <a:cs typeface="NikoshBAN" panose="02000000000000000000" pitchFamily="2" charset="0"/>
              </a:rPr>
              <a:t>১। প্রশ্নঃ- ভূ-প্রকৃতির তারতম্য অনুসারে আরবের অধিবাসীদের কয় শ্রেণিতে ভাগ করা হয়?</a:t>
            </a:r>
          </a:p>
          <a:p>
            <a:pPr marL="0" indent="0">
              <a:buNone/>
            </a:pPr>
            <a:r>
              <a:rPr lang="en-US" dirty="0" smtClean="0">
                <a:solidFill>
                  <a:srgbClr val="0070C0"/>
                </a:solidFill>
                <a:latin typeface="NikoshBAN" panose="02000000000000000000" pitchFamily="2" charset="0"/>
                <a:cs typeface="NikoshBAN" panose="02000000000000000000" pitchFamily="2" charset="0"/>
              </a:rPr>
              <a:t>২। প্রশ্নঃ- বেদুইন সমাজের মূলভিত্তি কী?</a:t>
            </a:r>
          </a:p>
          <a:p>
            <a:pPr marL="0" indent="0">
              <a:buNone/>
            </a:pPr>
            <a:r>
              <a:rPr lang="en-US" dirty="0" smtClean="0">
                <a:solidFill>
                  <a:srgbClr val="FF00FF"/>
                </a:solidFill>
                <a:latin typeface="NikoshBAN" panose="02000000000000000000" pitchFamily="2" charset="0"/>
                <a:cs typeface="NikoshBAN" panose="02000000000000000000" pitchFamily="2" charset="0"/>
              </a:rPr>
              <a:t>৩</a:t>
            </a:r>
            <a:r>
              <a:rPr lang="en-US" dirty="0" smtClean="0">
                <a:solidFill>
                  <a:srgbClr val="FF0000"/>
                </a:solidFill>
                <a:latin typeface="NikoshBAN" panose="02000000000000000000" pitchFamily="2" charset="0"/>
                <a:cs typeface="NikoshBAN" panose="02000000000000000000" pitchFamily="2" charset="0"/>
              </a:rPr>
              <a:t>। প্রশ্নঃ- আরবের গোত্রের প্রধানকে কী বলা হত?</a:t>
            </a:r>
          </a:p>
          <a:p>
            <a:pPr marL="0" indent="0">
              <a:buNone/>
            </a:pP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p>
          <a:p>
            <a:pPr marL="0" indent="0">
              <a:buNone/>
            </a:pPr>
            <a:r>
              <a:rPr lang="en-US" dirty="0">
                <a:solidFill>
                  <a:srgbClr val="00B050"/>
                </a:solidFill>
                <a:latin typeface="NikoshBAN" panose="02000000000000000000" pitchFamily="2" charset="0"/>
                <a:cs typeface="NikoshBAN" panose="02000000000000000000" pitchFamily="2" charset="0"/>
              </a:rPr>
              <a:t> </a:t>
            </a:r>
            <a:r>
              <a:rPr lang="en-US" dirty="0" smtClean="0">
                <a:solidFill>
                  <a:srgbClr val="00B050"/>
                </a:solidFill>
                <a:latin typeface="NikoshBAN" panose="02000000000000000000" pitchFamily="2" charset="0"/>
                <a:cs typeface="NikoshBAN" panose="02000000000000000000" pitchFamily="2" charset="0"/>
              </a:rPr>
              <a:t>             ১।– দুই শ্রেণিতে ভাগ করা হয়।</a:t>
            </a:r>
          </a:p>
          <a:p>
            <a:pPr marL="0" indent="0">
              <a:buNone/>
            </a:pP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en-US" dirty="0" smtClean="0">
                <a:solidFill>
                  <a:srgbClr val="0070C0"/>
                </a:solidFill>
                <a:latin typeface="NikoshBAN" panose="02000000000000000000" pitchFamily="2" charset="0"/>
                <a:cs typeface="NikoshBAN" panose="02000000000000000000" pitchFamily="2" charset="0"/>
              </a:rPr>
              <a:t>২।– বেদুইন সমাজের মূলভিত্তি ছিল গোত্রপ্রথা।</a:t>
            </a:r>
          </a:p>
          <a:p>
            <a:pPr marL="0" indent="0">
              <a:buNone/>
            </a:pPr>
            <a:r>
              <a:rPr lang="en-US" dirty="0">
                <a:solidFill>
                  <a:srgbClr val="0070C0"/>
                </a:solidFill>
                <a:latin typeface="NikoshBAN" panose="02000000000000000000" pitchFamily="2" charset="0"/>
                <a:cs typeface="NikoshBAN" panose="02000000000000000000" pitchFamily="2" charset="0"/>
              </a:rPr>
              <a:t> </a:t>
            </a:r>
            <a:r>
              <a:rPr lang="en-US" dirty="0" smtClean="0">
                <a:solidFill>
                  <a:srgbClr val="0070C0"/>
                </a:solidFill>
                <a:latin typeface="NikoshBAN" panose="02000000000000000000" pitchFamily="2" charset="0"/>
                <a:cs typeface="NikoshBAN" panose="02000000000000000000" pitchFamily="2" charset="0"/>
              </a:rPr>
              <a:t>             </a:t>
            </a:r>
            <a:r>
              <a:rPr lang="en-US" dirty="0" smtClean="0">
                <a:solidFill>
                  <a:srgbClr val="FF0000"/>
                </a:solidFill>
                <a:latin typeface="NikoshBAN" panose="02000000000000000000" pitchFamily="2" charset="0"/>
                <a:cs typeface="NikoshBAN" panose="02000000000000000000" pitchFamily="2" charset="0"/>
              </a:rPr>
              <a:t>৩।– আরবের গোত্রের প্রধানকে “সাইখ” বলা হত।</a:t>
            </a:r>
            <a:endParaRPr lang="en-US" dirty="0">
              <a:solidFill>
                <a:srgbClr val="FF0000"/>
              </a:solidFill>
              <a:latin typeface="NikoshBAN" panose="02000000000000000000" pitchFamily="2" charset="0"/>
              <a:cs typeface="NikoshBAN" panose="02000000000000000000" pitchFamily="2" charset="0"/>
            </a:endParaRPr>
          </a:p>
        </p:txBody>
      </p:sp>
      <p:sp>
        <p:nvSpPr>
          <p:cNvPr id="4" name="Rectangle 3"/>
          <p:cNvSpPr/>
          <p:nvPr/>
        </p:nvSpPr>
        <p:spPr>
          <a:xfrm>
            <a:off x="3997568" y="391188"/>
            <a:ext cx="4185138" cy="769441"/>
          </a:xfrm>
          <a:prstGeom prst="rect">
            <a:avLst/>
          </a:prstGeom>
          <a:gradFill>
            <a:gsLst>
              <a:gs pos="0">
                <a:srgbClr val="00B050"/>
              </a:gs>
              <a:gs pos="35000">
                <a:srgbClr val="FFFF00"/>
              </a:gs>
              <a:gs pos="60000">
                <a:schemeClr val="accent4">
                  <a:alpha val="90000"/>
                  <a:lumMod val="60000"/>
                  <a:lumOff val="40000"/>
                </a:schemeClr>
              </a:gs>
              <a:gs pos="100000">
                <a:srgbClr val="3ADF5F"/>
              </a:gs>
            </a:gsLst>
            <a:lin ang="5400000" scaled="1"/>
          </a:gradFill>
          <a:scene3d>
            <a:camera prst="orthographicFront"/>
            <a:lightRig rig="threePt" dir="t"/>
          </a:scene3d>
          <a:sp3d>
            <a:bevelT w="101600" prst="riblet"/>
          </a:sp3d>
        </p:spPr>
        <p:txBody>
          <a:bodyPr wrap="square" lIns="91440" tIns="45720" rIns="91440" bIns="45720">
            <a:spAutoFit/>
          </a:bodyPr>
          <a:lstStyle/>
          <a:p>
            <a:pPr algn="ctr"/>
            <a:r>
              <a:rPr lang="en-US" sz="4400" b="1" dirty="0" smtClean="0">
                <a:ln w="22225">
                  <a:solidFill>
                    <a:schemeClr val="accent2"/>
                  </a:solidFill>
                  <a:prstDash val="solid"/>
                </a:ln>
                <a:solidFill>
                  <a:srgbClr val="FFFF00"/>
                </a:solidFill>
                <a:latin typeface="NikoshBAN" panose="02000000000000000000" pitchFamily="2" charset="0"/>
                <a:cs typeface="NikoshBAN" panose="02000000000000000000" pitchFamily="2" charset="0"/>
              </a:rPr>
              <a:t>একক কাজ</a:t>
            </a:r>
            <a:endParaRPr lang="en-US" sz="4400" b="1" cap="none" spc="0" dirty="0">
              <a:ln w="22225">
                <a:solidFill>
                  <a:schemeClr val="accent2"/>
                </a:solidFill>
                <a:prstDash val="solid"/>
              </a:ln>
              <a:solidFill>
                <a:srgbClr val="FFFF00"/>
              </a:solidFill>
              <a:effectLst/>
              <a:latin typeface="NikoshBAN" panose="02000000000000000000" pitchFamily="2" charset="0"/>
              <a:cs typeface="NikoshBAN" panose="02000000000000000000" pitchFamily="2" charset="0"/>
            </a:endParaRPr>
          </a:p>
        </p:txBody>
      </p:sp>
      <p:sp>
        <p:nvSpPr>
          <p:cNvPr id="7" name="Right Arrow Callout 6"/>
          <p:cNvSpPr/>
          <p:nvPr/>
        </p:nvSpPr>
        <p:spPr>
          <a:xfrm>
            <a:off x="1134208" y="4132384"/>
            <a:ext cx="764931" cy="1960683"/>
          </a:xfrm>
          <a:prstGeom prst="rightArrowCallou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NikoshBAN" panose="02000000000000000000" pitchFamily="2" charset="0"/>
                <a:cs typeface="NikoshBAN" panose="02000000000000000000" pitchFamily="2" charset="0"/>
              </a:rPr>
              <a:t>সমাধান</a:t>
            </a:r>
            <a:endParaRPr lang="en-US" sz="2400" dirty="0">
              <a:solidFill>
                <a:schemeClr val="tx1"/>
              </a:solidFill>
              <a:latin typeface="NikoshBAN" panose="02000000000000000000" pitchFamily="2" charset="0"/>
              <a:cs typeface="NikoshBAN" panose="02000000000000000000" pitchFamily="2" charset="0"/>
            </a:endParaRPr>
          </a:p>
        </p:txBody>
      </p:sp>
      <p:sp>
        <p:nvSpPr>
          <p:cNvPr id="8" name="Down Arrow Callout 7"/>
          <p:cNvSpPr/>
          <p:nvPr/>
        </p:nvSpPr>
        <p:spPr>
          <a:xfrm>
            <a:off x="882161" y="1422788"/>
            <a:ext cx="9519139" cy="844063"/>
          </a:xfrm>
          <a:prstGeom prst="downArrowCallout">
            <a:avLst/>
          </a:prstGeom>
          <a:gradFill>
            <a:gsLst>
              <a:gs pos="0">
                <a:srgbClr val="C00000"/>
              </a:gs>
              <a:gs pos="35000">
                <a:srgbClr val="FFFF00"/>
              </a:gs>
              <a:gs pos="60000">
                <a:schemeClr val="accent4">
                  <a:alpha val="90000"/>
                  <a:lumMod val="60000"/>
                  <a:lumOff val="40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6">
                    <a:lumMod val="50000"/>
                  </a:schemeClr>
                </a:solidFill>
                <a:latin typeface="NikoshBAN" panose="02000000000000000000" pitchFamily="2" charset="0"/>
                <a:cs typeface="NikoshBAN" panose="02000000000000000000" pitchFamily="2" charset="0"/>
              </a:rPr>
              <a:t>নিচের প্রশ্নগুলি মনোযোগ দিয়ে পড় এবং এর সমাধানগুলি খাতায় লিখঃ-</a:t>
            </a:r>
            <a:endParaRPr lang="en-US" sz="2800" dirty="0">
              <a:solidFill>
                <a:schemeClr val="accent6">
                  <a:lumMod val="50000"/>
                </a:schemeClr>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3347" y="2914399"/>
            <a:ext cx="3466461" cy="2599846"/>
          </a:xfrm>
          <a:prstGeom prst="rect">
            <a:avLst/>
          </a:prstGeom>
        </p:spPr>
      </p:pic>
    </p:spTree>
    <p:extLst>
      <p:ext uri="{BB962C8B-B14F-4D97-AF65-F5344CB8AC3E}">
        <p14:creationId xmlns:p14="http://schemas.microsoft.com/office/powerpoint/2010/main" val="41422441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circle(in)">
                                      <p:cBhvr>
                                        <p:cTn id="29" dur="20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circle(in)">
                                      <p:cBhvr>
                                        <p:cTn id="34" dur="2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circle(in)">
                                      <p:cBhvr>
                                        <p:cTn id="39" dur="2000"/>
                                        <p:tgtEl>
                                          <p:spTgt spid="3">
                                            <p:txEl>
                                              <p:pRg st="2" end="2"/>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circle(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80">
                                          <p:stCondLst>
                                            <p:cond delay="0"/>
                                          </p:stCondLst>
                                        </p:cTn>
                                        <p:tgtEl>
                                          <p:spTgt spid="7"/>
                                        </p:tgtEl>
                                      </p:cBhvr>
                                    </p:animEffect>
                                    <p:anim calcmode="lin" valueType="num">
                                      <p:cBhvr>
                                        <p:cTn id="4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tgtEl>
                                      </p:cBhvr>
                                      <p:to x="100000" y="60000"/>
                                    </p:animScale>
                                    <p:animScale>
                                      <p:cBhvr>
                                        <p:cTn id="54" dur="166" decel="50000">
                                          <p:stCondLst>
                                            <p:cond delay="676"/>
                                          </p:stCondLst>
                                        </p:cTn>
                                        <p:tgtEl>
                                          <p:spTgt spid="7"/>
                                        </p:tgtEl>
                                      </p:cBhvr>
                                      <p:to x="100000" y="100000"/>
                                    </p:animScale>
                                    <p:animScale>
                                      <p:cBhvr>
                                        <p:cTn id="55" dur="26">
                                          <p:stCondLst>
                                            <p:cond delay="1312"/>
                                          </p:stCondLst>
                                        </p:cTn>
                                        <p:tgtEl>
                                          <p:spTgt spid="7"/>
                                        </p:tgtEl>
                                      </p:cBhvr>
                                      <p:to x="100000" y="80000"/>
                                    </p:animScale>
                                    <p:animScale>
                                      <p:cBhvr>
                                        <p:cTn id="56" dur="166" decel="50000">
                                          <p:stCondLst>
                                            <p:cond delay="1338"/>
                                          </p:stCondLst>
                                        </p:cTn>
                                        <p:tgtEl>
                                          <p:spTgt spid="7"/>
                                        </p:tgtEl>
                                      </p:cBhvr>
                                      <p:to x="100000" y="100000"/>
                                    </p:animScale>
                                    <p:animScale>
                                      <p:cBhvr>
                                        <p:cTn id="57" dur="26">
                                          <p:stCondLst>
                                            <p:cond delay="1642"/>
                                          </p:stCondLst>
                                        </p:cTn>
                                        <p:tgtEl>
                                          <p:spTgt spid="7"/>
                                        </p:tgtEl>
                                      </p:cBhvr>
                                      <p:to x="100000" y="90000"/>
                                    </p:animScale>
                                    <p:animScale>
                                      <p:cBhvr>
                                        <p:cTn id="58" dur="166" decel="50000">
                                          <p:stCondLst>
                                            <p:cond delay="1668"/>
                                          </p:stCondLst>
                                        </p:cTn>
                                        <p:tgtEl>
                                          <p:spTgt spid="7"/>
                                        </p:tgtEl>
                                      </p:cBhvr>
                                      <p:to x="100000" y="100000"/>
                                    </p:animScale>
                                    <p:animScale>
                                      <p:cBhvr>
                                        <p:cTn id="59" dur="26">
                                          <p:stCondLst>
                                            <p:cond delay="1808"/>
                                          </p:stCondLst>
                                        </p:cTn>
                                        <p:tgtEl>
                                          <p:spTgt spid="7"/>
                                        </p:tgtEl>
                                      </p:cBhvr>
                                      <p:to x="100000" y="95000"/>
                                    </p:animScale>
                                    <p:animScale>
                                      <p:cBhvr>
                                        <p:cTn id="60" dur="166" decel="50000">
                                          <p:stCondLst>
                                            <p:cond delay="1834"/>
                                          </p:stCondLst>
                                        </p:cTn>
                                        <p:tgtEl>
                                          <p:spTgt spid="7"/>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barn(inVertical)">
                                      <p:cBhvr>
                                        <p:cTn id="65" dur="500"/>
                                        <p:tgtEl>
                                          <p:spTgt spid="3">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animEffect transition="in" filter="barn(inVertical)">
                                      <p:cBhvr>
                                        <p:cTn id="70" dur="500"/>
                                        <p:tgtEl>
                                          <p:spTgt spid="3">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barn(inVertical)">
                                      <p:cBhvr>
                                        <p:cTn id="7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2500">
              <a:srgbClr val="039766"/>
            </a:gs>
            <a:gs pos="38000">
              <a:srgbClr val="00B050"/>
            </a:gs>
            <a:gs pos="0">
              <a:srgbClr val="DFFF9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4126520" y="366303"/>
            <a:ext cx="3859841" cy="923330"/>
          </a:xfrm>
          <a:prstGeom prst="rect">
            <a:avLst/>
          </a:prstGeom>
          <a:gradFill>
            <a:gsLst>
              <a:gs pos="31000">
                <a:srgbClr val="FF0000"/>
              </a:gs>
              <a:gs pos="0">
                <a:srgbClr val="00B050"/>
              </a:gs>
              <a:gs pos="32000">
                <a:srgbClr val="00B050"/>
              </a:gs>
              <a:gs pos="0">
                <a:srgbClr val="FF0000"/>
              </a:gs>
            </a:gsLst>
            <a:path path="circle">
              <a:fillToRect l="50000" t="50000" r="50000" b="50000"/>
            </a:path>
          </a:gradFill>
          <a:ln w="9525">
            <a:solidFill>
              <a:schemeClr val="accent6">
                <a:lumMod val="50000"/>
              </a:schemeClr>
            </a:solidFill>
          </a:ln>
          <a:scene3d>
            <a:camera prst="orthographicFront"/>
            <a:lightRig rig="threePt" dir="t"/>
          </a:scene3d>
          <a:sp3d>
            <a:bevelT prst="angle"/>
          </a:sp3d>
        </p:spPr>
        <p:txBody>
          <a:bodyPr wrap="square" lIns="91440" tIns="45720" rIns="91440" bIns="45720">
            <a:spAutoFit/>
          </a:bodyPr>
          <a:lstStyle/>
          <a:p>
            <a:pPr algn="ctr"/>
            <a:r>
              <a:rPr lang="en-US" sz="5400" b="1"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দলীয় কর্ম</a:t>
            </a:r>
            <a:endParaRPr lang="en-US" sz="5400" b="1" cap="none" spc="0" dirty="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6" name="Rounded Rectangle 5"/>
          <p:cNvSpPr/>
          <p:nvPr/>
        </p:nvSpPr>
        <p:spPr>
          <a:xfrm>
            <a:off x="514124" y="2050743"/>
            <a:ext cx="7448366" cy="532659"/>
          </a:xfrm>
          <a:prstGeom prst="round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q"/>
            </a:pPr>
            <a:r>
              <a:rPr lang="en-US" sz="2400" dirty="0" smtClean="0">
                <a:solidFill>
                  <a:srgbClr val="002060"/>
                </a:solidFill>
                <a:latin typeface="NikoshBAN" panose="02000000000000000000" pitchFamily="2" charset="0"/>
                <a:cs typeface="NikoshBAN" panose="02000000000000000000" pitchFamily="2" charset="0"/>
              </a:rPr>
              <a:t>আরবদের মধ্যে অতিথিপরায়ণতা বিকশিত হয়েছিল কেন? বর্ণনা কর।</a:t>
            </a:r>
            <a:endParaRPr lang="en-US" sz="2400" dirty="0">
              <a:solidFill>
                <a:srgbClr val="002060"/>
              </a:solidFill>
              <a:latin typeface="NikoshBAN" panose="02000000000000000000" pitchFamily="2" charset="0"/>
              <a:cs typeface="NikoshBAN" panose="02000000000000000000" pitchFamily="2" charset="0"/>
            </a:endParaRPr>
          </a:p>
        </p:txBody>
      </p:sp>
      <p:sp>
        <p:nvSpPr>
          <p:cNvPr id="7" name="Rounded Rectangle 6"/>
          <p:cNvSpPr/>
          <p:nvPr/>
        </p:nvSpPr>
        <p:spPr>
          <a:xfrm>
            <a:off x="514124" y="4673741"/>
            <a:ext cx="11084635" cy="985421"/>
          </a:xfrm>
          <a:prstGeom prst="round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400" dirty="0">
                <a:solidFill>
                  <a:srgbClr val="002060"/>
                </a:solidFill>
                <a:latin typeface="NikoshBAN" panose="02000000000000000000" pitchFamily="2" charset="0"/>
                <a:cs typeface="NikoshBAN" panose="02000000000000000000" pitchFamily="2" charset="0"/>
              </a:rPr>
              <a:t> “মরুভূমিতে রাত্রি ভীতিকর  ভূত-প্রেত-দৈত্য-দানবের আনাগোনা”- এ সাধারণ বিশ্বাস মরুভূমির বিপদ </a:t>
            </a:r>
            <a:r>
              <a:rPr lang="en-US" sz="2400" dirty="0" err="1">
                <a:solidFill>
                  <a:srgbClr val="002060"/>
                </a:solidFill>
                <a:latin typeface="NikoshBAN" panose="02000000000000000000" pitchFamily="2" charset="0"/>
                <a:cs typeface="NikoshBAN" panose="02000000000000000000" pitchFamily="2" charset="0"/>
              </a:rPr>
              <a:t>হতে</a:t>
            </a:r>
            <a:r>
              <a:rPr lang="en-US" sz="2400" dirty="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প</a:t>
            </a:r>
            <a:r>
              <a:rPr lang="bn-IN" sz="2400" dirty="0" smtClean="0">
                <a:solidFill>
                  <a:srgbClr val="002060"/>
                </a:solidFill>
                <a:latin typeface="NikoshBAN" panose="02000000000000000000" pitchFamily="2" charset="0"/>
                <a:cs typeface="NikoshBAN" panose="02000000000000000000" pitchFamily="2" charset="0"/>
              </a:rPr>
              <a:t>থি</a:t>
            </a:r>
            <a:r>
              <a:rPr lang="en-US" sz="2400" dirty="0" err="1" smtClean="0">
                <a:solidFill>
                  <a:srgbClr val="002060"/>
                </a:solidFill>
                <a:latin typeface="NikoshBAN" panose="02000000000000000000" pitchFamily="2" charset="0"/>
                <a:cs typeface="NikoshBAN" panose="02000000000000000000" pitchFamily="2" charset="0"/>
              </a:rPr>
              <a:t>ককে</a:t>
            </a:r>
            <a:r>
              <a:rPr lang="en-US" sz="2400" dirty="0" smtClean="0">
                <a:solidFill>
                  <a:srgbClr val="002060"/>
                </a:solidFill>
                <a:latin typeface="NikoshBAN" panose="02000000000000000000" pitchFamily="2" charset="0"/>
                <a:cs typeface="NikoshBAN" panose="02000000000000000000" pitchFamily="2" charset="0"/>
              </a:rPr>
              <a:t> </a:t>
            </a:r>
            <a:r>
              <a:rPr lang="en-US" sz="2400" dirty="0">
                <a:solidFill>
                  <a:srgbClr val="002060"/>
                </a:solidFill>
                <a:latin typeface="NikoshBAN" panose="02000000000000000000" pitchFamily="2" charset="0"/>
                <a:cs typeface="NikoshBAN" panose="02000000000000000000" pitchFamily="2" charset="0"/>
              </a:rPr>
              <a:t>রক্ষা করার জন্য আরবদের মধ্যে অতিথিপরায়ণতা বিকশিত হয়েছিল।</a:t>
            </a:r>
          </a:p>
        </p:txBody>
      </p:sp>
      <p:sp>
        <p:nvSpPr>
          <p:cNvPr id="8" name="Oval Callout 7"/>
          <p:cNvSpPr/>
          <p:nvPr/>
        </p:nvSpPr>
        <p:spPr>
          <a:xfrm>
            <a:off x="2875935" y="3390919"/>
            <a:ext cx="2387392" cy="1039038"/>
          </a:xfrm>
          <a:prstGeom prst="wedgeEllipseCallout">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NikoshBAN" panose="02000000000000000000" pitchFamily="2" charset="0"/>
                <a:cs typeface="NikoshBAN" panose="02000000000000000000" pitchFamily="2" charset="0"/>
              </a:rPr>
              <a:t>সমাধান</a:t>
            </a:r>
            <a:endParaRPr lang="en-US" sz="2800" dirty="0">
              <a:solidFill>
                <a:srgbClr val="00206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919" y="1289633"/>
            <a:ext cx="3571559" cy="2678669"/>
          </a:xfrm>
          <a:prstGeom prst="rect">
            <a:avLst/>
          </a:prstGeom>
        </p:spPr>
      </p:pic>
    </p:spTree>
    <p:extLst>
      <p:ext uri="{BB962C8B-B14F-4D97-AF65-F5344CB8AC3E}">
        <p14:creationId xmlns:p14="http://schemas.microsoft.com/office/powerpoint/2010/main" val="29163766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250">
              <a:srgbClr val="FEEEBA"/>
            </a:gs>
            <a:gs pos="100000">
              <a:srgbClr val="FF9769"/>
            </a:gs>
            <a:gs pos="93000">
              <a:srgbClr val="FDB96F"/>
            </a:gs>
          </a:gsLst>
          <a:path path="circle">
            <a:fillToRect l="50000" t="50000" r="50000" b="50000"/>
          </a:path>
        </a:gradFill>
        <a:effectLst/>
      </p:bgPr>
    </p:bg>
    <p:spTree>
      <p:nvGrpSpPr>
        <p:cNvPr id="1" name=""/>
        <p:cNvGrpSpPr/>
        <p:nvPr/>
      </p:nvGrpSpPr>
      <p:grpSpPr>
        <a:xfrm>
          <a:off x="0" y="0"/>
          <a:ext cx="0" cy="0"/>
          <a:chOff x="0" y="0"/>
          <a:chExt cx="0" cy="0"/>
        </a:xfrm>
      </p:grpSpPr>
      <p:sp>
        <p:nvSpPr>
          <p:cNvPr id="4" name="Rectangle 3"/>
          <p:cNvSpPr/>
          <p:nvPr/>
        </p:nvSpPr>
        <p:spPr>
          <a:xfrm>
            <a:off x="4535600" y="469207"/>
            <a:ext cx="3113685" cy="830997"/>
          </a:xfrm>
          <a:prstGeom prst="rect">
            <a:avLst/>
          </a:prstGeom>
          <a:solidFill>
            <a:srgbClr val="749BDA"/>
          </a:solidFill>
          <a:scene3d>
            <a:camera prst="orthographicFront"/>
            <a:lightRig rig="threePt" dir="t"/>
          </a:scene3d>
          <a:sp3d>
            <a:bevelT w="165100" prst="coolSlant"/>
          </a:sp3d>
        </p:spPr>
        <p:txBody>
          <a:bodyPr wrap="square" lIns="91440" tIns="45720" rIns="91440" bIns="45720">
            <a:spAutoFit/>
          </a:bodyPr>
          <a:lstStyle/>
          <a:p>
            <a:pPr algn="ctr"/>
            <a:r>
              <a:rPr lang="en-US" sz="4800" b="1" dirty="0" smtClean="0">
                <a:ln w="6600">
                  <a:solidFill>
                    <a:schemeClr val="accent2"/>
                  </a:solidFill>
                  <a:prstDash val="solid"/>
                </a:ln>
                <a:solidFill>
                  <a:schemeClr val="accent4">
                    <a:lumMod val="20000"/>
                    <a:lumOff val="8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মূল্যায়ণ</a:t>
            </a:r>
            <a:endParaRPr lang="en-US" sz="48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0" name="Rectangle 9"/>
          <p:cNvSpPr/>
          <p:nvPr/>
        </p:nvSpPr>
        <p:spPr>
          <a:xfrm>
            <a:off x="3818494" y="3047187"/>
            <a:ext cx="2273949" cy="3368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NikoshBAN" panose="02000000000000000000" pitchFamily="2" charset="0"/>
                <a:cs typeface="NikoshBAN" panose="02000000000000000000" pitchFamily="2" charset="0"/>
              </a:rPr>
              <a:t>দুঃখিত ভুল উত্তর</a:t>
            </a:r>
          </a:p>
        </p:txBody>
      </p:sp>
      <p:sp>
        <p:nvSpPr>
          <p:cNvPr id="15" name="Rectangle 14"/>
          <p:cNvSpPr/>
          <p:nvPr/>
        </p:nvSpPr>
        <p:spPr>
          <a:xfrm>
            <a:off x="3818493" y="3708968"/>
            <a:ext cx="2273949" cy="342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NikoshBAN" panose="02000000000000000000" pitchFamily="2" charset="0"/>
                <a:cs typeface="NikoshBAN" panose="02000000000000000000" pitchFamily="2" charset="0"/>
              </a:rPr>
              <a:t>দুঃখিত ভুল উত্তর</a:t>
            </a:r>
          </a:p>
        </p:txBody>
      </p:sp>
      <p:sp>
        <p:nvSpPr>
          <p:cNvPr id="16" name="Rectangle 15"/>
          <p:cNvSpPr/>
          <p:nvPr/>
        </p:nvSpPr>
        <p:spPr>
          <a:xfrm>
            <a:off x="3818494" y="4377995"/>
            <a:ext cx="2273948" cy="3679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NikoshBAN" panose="02000000000000000000" pitchFamily="2" charset="0"/>
                <a:cs typeface="NikoshBAN" panose="02000000000000000000" pitchFamily="2" charset="0"/>
              </a:rPr>
              <a:t>সঠিক উত্তর</a:t>
            </a:r>
            <a:endParaRPr lang="en-US" sz="2400" dirty="0">
              <a:latin typeface="NikoshBAN" panose="02000000000000000000" pitchFamily="2" charset="0"/>
              <a:cs typeface="NikoshBAN" panose="02000000000000000000" pitchFamily="2" charset="0"/>
            </a:endParaRPr>
          </a:p>
        </p:txBody>
      </p:sp>
      <p:sp>
        <p:nvSpPr>
          <p:cNvPr id="17" name="Rectangle 16"/>
          <p:cNvSpPr/>
          <p:nvPr/>
        </p:nvSpPr>
        <p:spPr>
          <a:xfrm>
            <a:off x="3818495" y="5071061"/>
            <a:ext cx="2273948" cy="34289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NikoshBAN" panose="02000000000000000000" pitchFamily="2" charset="0"/>
                <a:cs typeface="NikoshBAN" panose="02000000000000000000" pitchFamily="2" charset="0"/>
              </a:rPr>
              <a:t>দুঃখিত ভুল উত্তর</a:t>
            </a:r>
          </a:p>
        </p:txBody>
      </p:sp>
      <p:sp>
        <p:nvSpPr>
          <p:cNvPr id="2" name="Rectangle 1"/>
          <p:cNvSpPr/>
          <p:nvPr/>
        </p:nvSpPr>
        <p:spPr>
          <a:xfrm>
            <a:off x="2074032" y="2953988"/>
            <a:ext cx="1866119" cy="523220"/>
          </a:xfrm>
          <a:prstGeom prst="rect">
            <a:avLst/>
          </a:prstGeom>
          <a:noFill/>
        </p:spPr>
        <p:txBody>
          <a:bodyPr wrap="square" lIns="91440" tIns="45720" rIns="91440" bIns="45720">
            <a:spAutoFit/>
          </a:bodyPr>
          <a:lstStyle/>
          <a:p>
            <a:pPr algn="ctr"/>
            <a:r>
              <a:rPr lang="en-US" sz="2800" b="0" cap="none" spc="0" dirty="0" smtClean="0">
                <a:ln w="0"/>
                <a:solidFill>
                  <a:schemeClr val="tx1"/>
                </a:solidFill>
                <a:latin typeface="NikoshBAN" panose="02000000000000000000" pitchFamily="2" charset="0"/>
                <a:cs typeface="NikoshBAN" panose="02000000000000000000" pitchFamily="2" charset="0"/>
              </a:rPr>
              <a:t>ক. তরমুজ</a:t>
            </a:r>
            <a:endParaRPr lang="en-US" sz="2800" b="0" cap="none" spc="0" dirty="0">
              <a:ln w="0"/>
              <a:solidFill>
                <a:schemeClr val="tx1"/>
              </a:solidFill>
            </a:endParaRPr>
          </a:p>
        </p:txBody>
      </p:sp>
      <p:sp>
        <p:nvSpPr>
          <p:cNvPr id="5" name="Rectangle 4"/>
          <p:cNvSpPr/>
          <p:nvPr/>
        </p:nvSpPr>
        <p:spPr>
          <a:xfrm>
            <a:off x="2231017" y="3620169"/>
            <a:ext cx="1372492" cy="523220"/>
          </a:xfrm>
          <a:prstGeom prst="rect">
            <a:avLst/>
          </a:prstGeom>
          <a:noFill/>
        </p:spPr>
        <p:txBody>
          <a:bodyPr wrap="none" lIns="91440" tIns="45720" rIns="91440" bIns="45720">
            <a:spAutoFit/>
          </a:bodyPr>
          <a:lstStyle/>
          <a:p>
            <a:pPr algn="ct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খ. জয়তু্ন</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2255908" y="4297167"/>
            <a:ext cx="1260281" cy="523220"/>
          </a:xfrm>
          <a:prstGeom prst="rect">
            <a:avLst/>
          </a:prstGeom>
          <a:noFill/>
        </p:spPr>
        <p:txBody>
          <a:bodyPr wrap="none" lIns="91440" tIns="45720" rIns="91440" bIns="45720">
            <a:spAutoFit/>
          </a:bodyPr>
          <a:lstStyle/>
          <a:p>
            <a:pPr algn="ct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গ. খেজুর</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2074032" y="4980900"/>
            <a:ext cx="1744462" cy="523220"/>
          </a:xfrm>
          <a:prstGeom prst="rect">
            <a:avLst/>
          </a:prstGeom>
          <a:noFill/>
        </p:spPr>
        <p:txBody>
          <a:bodyPr wrap="square" lIns="91440" tIns="45720" rIns="91440" bIns="45720">
            <a:spAutoFit/>
          </a:bodyPr>
          <a:lstStyle/>
          <a:p>
            <a:pPr algn="ctr"/>
            <a:r>
              <a:rPr lang="en-US" sz="2800" dirty="0" smtClean="0">
                <a:latin typeface="NikoshBAN" panose="02000000000000000000" pitchFamily="2" charset="0"/>
                <a:cs typeface="NikoshBAN" panose="02000000000000000000" pitchFamily="2" charset="0"/>
              </a:rPr>
              <a:t>ঘ. বাদাম</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4127187" y="1531964"/>
            <a:ext cx="3808521" cy="523220"/>
          </a:xfrm>
          <a:prstGeom prst="rect">
            <a:avLst/>
          </a:prstGeom>
          <a:solidFill>
            <a:srgbClr val="FF4747"/>
          </a:solidFill>
          <a:scene3d>
            <a:camera prst="orthographicFront"/>
            <a:lightRig rig="threePt" dir="t"/>
          </a:scene3d>
          <a:sp3d>
            <a:bevelT w="165100" prst="coolSlant"/>
          </a:sp3d>
        </p:spPr>
        <p:txBody>
          <a:bodyPr wrap="square" rtlCol="0">
            <a:spAutoFit/>
          </a:bodyPr>
          <a:lstStyle/>
          <a:p>
            <a:pPr algn="ctr"/>
            <a:r>
              <a:rPr lang="en-US" sz="2800" dirty="0">
                <a:solidFill>
                  <a:srgbClr val="FFFF00"/>
                </a:solidFill>
                <a:latin typeface="NikoshBAN" panose="02000000000000000000" pitchFamily="2" charset="0"/>
                <a:cs typeface="NikoshBAN" panose="02000000000000000000" pitchFamily="2" charset="0"/>
              </a:rPr>
              <a:t>সঠিক </a:t>
            </a:r>
            <a:r>
              <a:rPr lang="en-US" sz="2800" dirty="0" smtClean="0">
                <a:solidFill>
                  <a:srgbClr val="FFFF00"/>
                </a:solidFill>
                <a:latin typeface="NikoshBAN" panose="02000000000000000000" pitchFamily="2" charset="0"/>
                <a:cs typeface="NikoshBAN" panose="02000000000000000000" pitchFamily="2" charset="0"/>
              </a:rPr>
              <a:t>উত্তরটিতে </a:t>
            </a:r>
            <a:r>
              <a:rPr lang="en-US" sz="2800" dirty="0">
                <a:solidFill>
                  <a:srgbClr val="FFFF00"/>
                </a:solidFill>
                <a:latin typeface="NikoshBAN" panose="02000000000000000000" pitchFamily="2" charset="0"/>
                <a:cs typeface="NikoshBAN" panose="02000000000000000000" pitchFamily="2" charset="0"/>
              </a:rPr>
              <a:t>ক্লিক </a:t>
            </a:r>
            <a:r>
              <a:rPr lang="en-US" sz="2800" dirty="0" smtClean="0">
                <a:solidFill>
                  <a:srgbClr val="FFFF00"/>
                </a:solidFill>
                <a:latin typeface="NikoshBAN" panose="02000000000000000000" pitchFamily="2" charset="0"/>
                <a:cs typeface="NikoshBAN" panose="02000000000000000000" pitchFamily="2" charset="0"/>
              </a:rPr>
              <a:t>কর!</a:t>
            </a:r>
            <a:endParaRPr lang="en-US" sz="2800" dirty="0">
              <a:solidFill>
                <a:srgbClr val="FFFF00"/>
              </a:solidFill>
              <a:latin typeface="NikoshBAN" panose="02000000000000000000" pitchFamily="2" charset="0"/>
              <a:cs typeface="NikoshBAN" panose="02000000000000000000" pitchFamily="2" charset="0"/>
            </a:endParaRPr>
          </a:p>
        </p:txBody>
      </p:sp>
      <p:sp>
        <p:nvSpPr>
          <p:cNvPr id="11" name="Content Placeholder 10"/>
          <p:cNvSpPr>
            <a:spLocks noGrp="1"/>
          </p:cNvSpPr>
          <p:nvPr>
            <p:ph idx="1"/>
          </p:nvPr>
        </p:nvSpPr>
        <p:spPr>
          <a:xfrm>
            <a:off x="1270211" y="2494512"/>
            <a:ext cx="5339880" cy="490428"/>
          </a:xfrm>
        </p:spPr>
        <p:txBody>
          <a:bodyPr/>
          <a:lstStyle/>
          <a:p>
            <a:pPr marL="0" indent="0" algn="ctr">
              <a:buNone/>
            </a:pPr>
            <a:r>
              <a:rPr lang="en-US" dirty="0">
                <a:latin typeface="NikoshBAN" panose="02000000000000000000" pitchFamily="2" charset="0"/>
                <a:cs typeface="NikoshBAN" panose="02000000000000000000" pitchFamily="2" charset="0"/>
              </a:rPr>
              <a:t> ১। প্রশ্নঃ- আরবদের প্রধান খাদ্য </a:t>
            </a:r>
            <a:r>
              <a:rPr lang="en-US" dirty="0" smtClean="0">
                <a:latin typeface="NikoshBAN" panose="02000000000000000000" pitchFamily="2" charset="0"/>
                <a:cs typeface="NikoshBAN" panose="02000000000000000000" pitchFamily="2" charset="0"/>
              </a:rPr>
              <a:t>কোনটি?</a:t>
            </a:r>
          </a:p>
        </p:txBody>
      </p:sp>
    </p:spTree>
    <p:extLst>
      <p:ext uri="{BB962C8B-B14F-4D97-AF65-F5344CB8AC3E}">
        <p14:creationId xmlns:p14="http://schemas.microsoft.com/office/powerpoint/2010/main" val="1772120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1" nodeType="clickEffect">
                                  <p:stCondLst>
                                    <p:cond delay="0"/>
                                  </p:stCondLst>
                                  <p:childTnLst>
                                    <p:animClr clrSpc="rgb" dir="cw">
                                      <p:cBhvr override="childStyle">
                                        <p:cTn id="41" dur="500" autoRev="1" fill="remove"/>
                                        <p:tgtEl>
                                          <p:spTgt spid="7"/>
                                        </p:tgtEl>
                                        <p:attrNameLst>
                                          <p:attrName>style.color</p:attrName>
                                        </p:attrNameLst>
                                      </p:cBhvr>
                                      <p:to>
                                        <a:schemeClr val="bg1"/>
                                      </p:to>
                                    </p:animClr>
                                    <p:animClr clrSpc="rgb" dir="cw">
                                      <p:cBhvr>
                                        <p:cTn id="42" dur="500" autoRev="1" fill="remove"/>
                                        <p:tgtEl>
                                          <p:spTgt spid="7"/>
                                        </p:tgtEl>
                                        <p:attrNameLst>
                                          <p:attrName>fillcolor</p:attrName>
                                        </p:attrNameLst>
                                      </p:cBhvr>
                                      <p:to>
                                        <a:schemeClr val="bg1"/>
                                      </p:to>
                                    </p:animClr>
                                    <p:set>
                                      <p:cBhvr>
                                        <p:cTn id="43" dur="500" autoRev="1" fill="remove"/>
                                        <p:tgtEl>
                                          <p:spTgt spid="7"/>
                                        </p:tgtEl>
                                        <p:attrNameLst>
                                          <p:attrName>fill.type</p:attrName>
                                        </p:attrNameLst>
                                      </p:cBhvr>
                                      <p:to>
                                        <p:strVal val="solid"/>
                                      </p:to>
                                    </p:set>
                                    <p:set>
                                      <p:cBhvr>
                                        <p:cTn id="44" dur="50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nextCondLst>
                <p:cond evt="onClick" delay="0">
                  <p:tgtEl>
                    <p:spTgt spid="2"/>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8"/>
                    </p:tgtEl>
                  </p:cond>
                </p:stCondLst>
                <p:endSync evt="end" delay="0">
                  <p:rtn val="all"/>
                </p:endSync>
                <p:childTnLst>
                  <p:par>
                    <p:cTn id="70" fill="hold">
                      <p:stCondLst>
                        <p:cond delay="0"/>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childTnLst>
                          </p:cTn>
                        </p:par>
                      </p:childTnLst>
                    </p:cTn>
                  </p:par>
                </p:childTnLst>
              </p:cTn>
              <p:nextCondLst>
                <p:cond evt="onClick" delay="0">
                  <p:tgtEl>
                    <p:spTgt spid="18"/>
                  </p:tgtEl>
                </p:cond>
              </p:nextCondLst>
            </p:seq>
          </p:childTnLst>
        </p:cTn>
      </p:par>
    </p:tnLst>
    <p:bldLst>
      <p:bldP spid="4" grpId="0" animBg="1"/>
      <p:bldP spid="10" grpId="0" animBg="1"/>
      <p:bldP spid="15" grpId="0" animBg="1"/>
      <p:bldP spid="16" grpId="0" animBg="1"/>
      <p:bldP spid="17" grpId="0" animBg="1"/>
      <p:bldP spid="2" grpId="0"/>
      <p:bldP spid="5" grpId="0"/>
      <p:bldP spid="14" grpId="0"/>
      <p:bldP spid="7" grpId="0" animBg="1"/>
      <p:bldP spid="7" grpId="1" animBg="1"/>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8A73"/>
            </a:gs>
            <a:gs pos="67000">
              <a:srgbClr val="C6CD6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3072278" y="254760"/>
            <a:ext cx="4045727" cy="1015663"/>
          </a:xfrm>
          <a:prstGeom prst="rect">
            <a:avLst/>
          </a:prstGeom>
          <a:gradFill>
            <a:gsLst>
              <a:gs pos="0">
                <a:srgbClr val="00B050"/>
              </a:gs>
              <a:gs pos="100000">
                <a:srgbClr val="FFFF1D"/>
              </a:gs>
            </a:gsLst>
            <a:lin ang="5400000" scaled="1"/>
          </a:gradFill>
          <a:scene3d>
            <a:camera prst="orthographicFront"/>
            <a:lightRig rig="threePt" dir="t"/>
          </a:scene3d>
          <a:sp3d>
            <a:bevelT w="114300" prst="artDeco"/>
          </a:sp3d>
        </p:spPr>
        <p:txBody>
          <a:bodyPr wrap="square" lIns="91440" tIns="45720" rIns="91440" bIns="45720">
            <a:spAutoFit/>
          </a:bodyPr>
          <a:lstStyle/>
          <a:p>
            <a:pPr algn="ctr"/>
            <a:r>
              <a:rPr lang="en-US" sz="6000" b="1" dirty="0" smtClean="0">
                <a:ln w="12700">
                  <a:solidFill>
                    <a:schemeClr val="tx2">
                      <a:lumMod val="75000"/>
                    </a:schemeClr>
                  </a:solidFill>
                  <a:prstDash val="solid"/>
                </a:ln>
                <a:solidFill>
                  <a:schemeClr val="accent6">
                    <a:lumMod val="60000"/>
                    <a:lumOff val="40000"/>
                  </a:schemeClr>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বাড়ির কাজ</a:t>
            </a:r>
            <a:endParaRPr lang="en-US" sz="6000" b="1" cap="none" spc="0" dirty="0">
              <a:ln w="12700">
                <a:solidFill>
                  <a:schemeClr val="tx2">
                    <a:lumMod val="75000"/>
                  </a:schemeClr>
                </a:solidFill>
                <a:prstDash val="solid"/>
              </a:ln>
              <a:solidFill>
                <a:schemeClr val="accent6">
                  <a:lumMod val="60000"/>
                  <a:lumOff val="40000"/>
                </a:schemeClr>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3" name="Rounded Rectangle 2"/>
          <p:cNvSpPr/>
          <p:nvPr/>
        </p:nvSpPr>
        <p:spPr>
          <a:xfrm>
            <a:off x="474784" y="1597809"/>
            <a:ext cx="7939453" cy="987129"/>
          </a:xfrm>
          <a:prstGeom prst="roundRect">
            <a:avLst/>
          </a:prstGeom>
          <a:gradFill>
            <a:gsLst>
              <a:gs pos="100000">
                <a:srgbClr val="FFFF00"/>
              </a:gs>
              <a:gs pos="71000">
                <a:schemeClr val="accent4">
                  <a:lumMod val="40000"/>
                  <a:lumOff val="60000"/>
                </a:schemeClr>
              </a:gs>
              <a:gs pos="0">
                <a:srgbClr val="00B050"/>
              </a:gs>
            </a:gsLst>
            <a:lin ang="54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sz="2000" dirty="0" smtClean="0">
                <a:solidFill>
                  <a:schemeClr val="bg2">
                    <a:lumMod val="10000"/>
                  </a:schemeClr>
                </a:solidFill>
                <a:latin typeface="NikoshBAN" panose="02000000000000000000" pitchFamily="2" charset="0"/>
                <a:cs typeface="NikoshBAN" panose="02000000000000000000" pitchFamily="2" charset="0"/>
              </a:rPr>
              <a:t>তুমি কী মনেকর, আরব উপদ্বীপের বৈচিত্রময় ভৌগোলিক পরিবেশ, অধিবাসীদের জীবনযাত্রা প্রণালীকে গভীরভাবে প্রভাবিত করেছে? তোমার মতামত দিয়ে একটি প্রতিবেদন তৈরী করে আনবে।</a:t>
            </a:r>
            <a:endParaRPr lang="en-US" sz="2000" dirty="0">
              <a:solidFill>
                <a:schemeClr val="bg2">
                  <a:lumMod val="10000"/>
                </a:schemeClr>
              </a:solidFill>
              <a:latin typeface="NikoshBAN" panose="02000000000000000000" pitchFamily="2" charset="0"/>
              <a:cs typeface="NikoshBAN" panose="02000000000000000000" pitchFamily="2" charset="0"/>
            </a:endParaRPr>
          </a:p>
        </p:txBody>
      </p:sp>
      <p:sp>
        <p:nvSpPr>
          <p:cNvPr id="6" name="Oval Callout 5"/>
          <p:cNvSpPr/>
          <p:nvPr/>
        </p:nvSpPr>
        <p:spPr>
          <a:xfrm>
            <a:off x="3165229" y="2752359"/>
            <a:ext cx="2558561" cy="791307"/>
          </a:xfrm>
          <a:prstGeom prst="wedgeEllipseCallout">
            <a:avLst/>
          </a:prstGeom>
          <a:gradFill>
            <a:gsLst>
              <a:gs pos="100000">
                <a:srgbClr val="FFFF00"/>
              </a:gs>
              <a:gs pos="71000">
                <a:schemeClr val="accent4">
                  <a:lumMod val="40000"/>
                  <a:lumOff val="60000"/>
                </a:schemeClr>
              </a:gs>
              <a:gs pos="0">
                <a:srgbClr val="00B050"/>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95000"/>
                    <a:lumOff val="5000"/>
                  </a:schemeClr>
                </a:solidFill>
                <a:latin typeface="NikoshBAN" panose="02000000000000000000" pitchFamily="2" charset="0"/>
                <a:cs typeface="NikoshBAN" panose="02000000000000000000" pitchFamily="2" charset="0"/>
              </a:rPr>
              <a:t>সমাধান</a:t>
            </a:r>
            <a:endParaRPr lang="en-US" sz="28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Round Diagonal Corner Rectangle 7"/>
          <p:cNvSpPr/>
          <p:nvPr/>
        </p:nvSpPr>
        <p:spPr>
          <a:xfrm>
            <a:off x="474785" y="3711087"/>
            <a:ext cx="9240716" cy="2856767"/>
          </a:xfrm>
          <a:prstGeom prst="round2DiagRect">
            <a:avLst/>
          </a:prstGeom>
          <a:gradFill>
            <a:gsLst>
              <a:gs pos="100000">
                <a:srgbClr val="FFFF00"/>
              </a:gs>
              <a:gs pos="48000">
                <a:schemeClr val="accent4">
                  <a:lumMod val="40000"/>
                  <a:lumOff val="60000"/>
                </a:schemeClr>
              </a:gs>
              <a:gs pos="0">
                <a:srgbClr val="00B050"/>
              </a:gs>
            </a:gsLst>
            <a:lin ang="540000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0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000" dirty="0">
                <a:solidFill>
                  <a:schemeClr val="tx1">
                    <a:lumMod val="95000"/>
                    <a:lumOff val="5000"/>
                  </a:schemeClr>
                </a:solidFill>
                <a:latin typeface="NikoshBAN" panose="02000000000000000000" pitchFamily="2" charset="0"/>
                <a:cs typeface="NikoshBAN" panose="02000000000000000000" pitchFamily="2" charset="0"/>
              </a:rPr>
              <a:t>আরব উপদ্বীপের বৈচিত্রময় ভৌগোলিক পরিবেশ, অধিবাসীদের জীবনযাত্রা প্রণালীকে গভীরভাবে </a:t>
            </a:r>
            <a:r>
              <a:rPr lang="en-US" sz="2000" dirty="0" err="1">
                <a:solidFill>
                  <a:schemeClr val="tx1">
                    <a:lumMod val="95000"/>
                    <a:lumOff val="5000"/>
                  </a:schemeClr>
                </a:solidFill>
                <a:latin typeface="NikoshBAN" panose="02000000000000000000" pitchFamily="2" charset="0"/>
                <a:cs typeface="NikoshBAN" panose="02000000000000000000" pitchFamily="2" charset="0"/>
              </a:rPr>
              <a:t>প্রভাবিত</a:t>
            </a:r>
            <a:r>
              <a:rPr lang="en-US" sz="2000" dirty="0">
                <a:solidFill>
                  <a:schemeClr val="tx1">
                    <a:lumMod val="95000"/>
                    <a:lumOff val="5000"/>
                  </a:schemeClr>
                </a:solidFill>
                <a:latin typeface="NikoshBAN" panose="02000000000000000000" pitchFamily="2" charset="0"/>
                <a:cs typeface="NikoshBAN" panose="02000000000000000000" pitchFamily="2" charset="0"/>
              </a:rPr>
              <a:t> </a:t>
            </a:r>
            <a:r>
              <a:rPr lang="en-US" sz="2000" smtClean="0">
                <a:solidFill>
                  <a:schemeClr val="tx1">
                    <a:lumMod val="95000"/>
                    <a:lumOff val="5000"/>
                  </a:schemeClr>
                </a:solidFill>
                <a:latin typeface="NikoshBAN" panose="02000000000000000000" pitchFamily="2" charset="0"/>
                <a:cs typeface="NikoshBAN" panose="02000000000000000000" pitchFamily="2" charset="0"/>
              </a:rPr>
              <a:t>করেছে, </a:t>
            </a:r>
            <a:r>
              <a:rPr lang="en-US" sz="2000" dirty="0" smtClean="0">
                <a:solidFill>
                  <a:schemeClr val="tx1">
                    <a:lumMod val="95000"/>
                    <a:lumOff val="5000"/>
                  </a:schemeClr>
                </a:solidFill>
                <a:latin typeface="NikoshBAN" panose="02000000000000000000" pitchFamily="2" charset="0"/>
                <a:cs typeface="NikoshBAN" panose="02000000000000000000" pitchFamily="2" charset="0"/>
              </a:rPr>
              <a:t>এই উক্তিটির সাথে আমি সম্পূর্ণভাবে একমত। আরব ভূ-খন্ডের বৃষ্টিপাতহীন শুষ্ক ও উষ্ণ আবহাওয়া, বালুকাময় ধু-ধু মরুভূমি প্রভৃতি প্রতিকুল ও ভৌগোলিক পরিবেশের সাথে সংগ্রাম করে মরুবাসী বেদুইনগন একদিকে যেমন রুক্ষ, দুঃসাহসী ও সৈনিক জাতিতে পরিণত হয়েছে : অপরদিকে তারা ধৈর্যশীল, কষ্টসহিষ্ণু ও পরিশ্রমী হয়েছে। তাদের চরিত্রে কঠোরতা, বর্বরতা, নৃশংসতা এবং সাহসীকতার সমন্ময় ঘটেছে। মরুভূমির প্রচন্ড সাইমুম ঝড়, প্রখর উত্তাপ, রৌদ্রদগ্ধ বালুকা, উন্মত্ত লু হাওয়া, রুক্ষ পর্বতমালা, কন্টকাকীর্ণ বৃক্ষাদি তাদেরকে সংগ্রামী করে তুলেছে। ইহা থেকে প্রতীয়মান হয় যে, </a:t>
            </a:r>
            <a:r>
              <a:rPr lang="en-US" sz="2000" dirty="0">
                <a:solidFill>
                  <a:schemeClr val="tx1">
                    <a:lumMod val="95000"/>
                    <a:lumOff val="5000"/>
                  </a:schemeClr>
                </a:solidFill>
                <a:latin typeface="NikoshBAN" panose="02000000000000000000" pitchFamily="2" charset="0"/>
                <a:cs typeface="NikoshBAN" panose="02000000000000000000" pitchFamily="2" charset="0"/>
              </a:rPr>
              <a:t>আরব উপদ্বীপের বৈচিত্রময় ভৌগোলিক পরিবেশ, অধিবাসীদের জীবনযাত্রা প্রণালীকে গভীরভাবে প্রভাবিত </a:t>
            </a:r>
            <a:r>
              <a:rPr lang="en-US" sz="2000" dirty="0" smtClean="0">
                <a:solidFill>
                  <a:schemeClr val="tx1">
                    <a:lumMod val="95000"/>
                    <a:lumOff val="5000"/>
                  </a:schemeClr>
                </a:solidFill>
                <a:latin typeface="NikoshBAN" panose="02000000000000000000" pitchFamily="2" charset="0"/>
                <a:cs typeface="NikoshBAN" panose="02000000000000000000" pitchFamily="2" charset="0"/>
              </a:rPr>
              <a:t>করেছে।</a:t>
            </a:r>
            <a:endParaRPr lang="en-US" sz="2000" dirty="0">
              <a:solidFill>
                <a:schemeClr val="tx1">
                  <a:lumMod val="95000"/>
                  <a:lumOff val="5000"/>
                </a:schemeClr>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539" y="791059"/>
            <a:ext cx="3560884" cy="2356954"/>
          </a:xfrm>
          <a:prstGeom prst="rect">
            <a:avLst/>
          </a:prstGeom>
        </p:spPr>
      </p:pic>
    </p:spTree>
    <p:extLst>
      <p:ext uri="{BB962C8B-B14F-4D97-AF65-F5344CB8AC3E}">
        <p14:creationId xmlns:p14="http://schemas.microsoft.com/office/powerpoint/2010/main" val="338408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F64444"/>
            </a:gs>
            <a:gs pos="9000">
              <a:srgbClr val="FEFBFF"/>
            </a:gs>
            <a:gs pos="78000">
              <a:srgbClr val="FF745D"/>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4"/>
          <p:cNvSpPr/>
          <p:nvPr/>
        </p:nvSpPr>
        <p:spPr>
          <a:xfrm>
            <a:off x="1737707" y="281354"/>
            <a:ext cx="8716583" cy="1802423"/>
          </a:xfrm>
          <a:prstGeom prst="rect">
            <a:avLst/>
          </a:prstGeom>
          <a:noFill/>
        </p:spPr>
        <p:txBody>
          <a:bodyPr wrap="none" lIns="91440" tIns="45720" rIns="91440" bIns="45720">
            <a:prstTxWarp prst="textTriangle">
              <a:avLst/>
            </a:prstTxWarp>
            <a:spAutoFit/>
          </a:bodyPr>
          <a:lstStyle/>
          <a:p>
            <a:pPr algn="ctr"/>
            <a:r>
              <a:rPr lang="en-US" sz="5400" b="1" spc="50" dirty="0" smtClean="0">
                <a:ln w="0"/>
                <a:solidFill>
                  <a:schemeClr val="accent6">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সবার প্রতি রইল আন্তরিক ধন্যবাদ</a:t>
            </a:r>
            <a:endParaRPr lang="en-US" sz="5400" b="1" cap="none" spc="50" dirty="0">
              <a:ln w="0"/>
              <a:solidFill>
                <a:schemeClr val="accent6">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707" y="2341050"/>
            <a:ext cx="9287313" cy="3655257"/>
          </a:xfrm>
          <a:prstGeom prst="rect">
            <a:avLst/>
          </a:prstGeom>
        </p:spPr>
      </p:pic>
    </p:spTree>
    <p:extLst>
      <p:ext uri="{BB962C8B-B14F-4D97-AF65-F5344CB8AC3E}">
        <p14:creationId xmlns:p14="http://schemas.microsoft.com/office/powerpoint/2010/main" val="3130723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0202">
              <a:srgbClr val="D5E2BF"/>
            </a:gs>
            <a:gs pos="26000">
              <a:schemeClr val="accent6">
                <a:lumMod val="20000"/>
                <a:lumOff val="80000"/>
              </a:schemeClr>
            </a:gs>
            <a:gs pos="100000">
              <a:srgbClr val="BECA92"/>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ounded Rectangle 4"/>
          <p:cNvSpPr/>
          <p:nvPr/>
        </p:nvSpPr>
        <p:spPr>
          <a:xfrm>
            <a:off x="3359137" y="270566"/>
            <a:ext cx="5890846" cy="674703"/>
          </a:xfrm>
          <a:prstGeom prst="roundRect">
            <a:avLst/>
          </a:prstGeom>
          <a:noFill/>
          <a:ln>
            <a:noFill/>
            <a:prstDash val="sysDash"/>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বিস্‌মিল্লাহির রাহ্‌মানির রাহিম</a:t>
            </a:r>
            <a:endParaRPr lang="en-US" sz="36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13594" y="2337615"/>
            <a:ext cx="4022384" cy="357992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359108" y="2107938"/>
            <a:ext cx="9890904" cy="2123768"/>
          </a:xfrm>
          <a:prstGeom prst="rect">
            <a:avLst/>
          </a:prstGeom>
          <a:noFill/>
          <a:scene3d>
            <a:camera prst="orthographicFront"/>
            <a:lightRig rig="threePt" dir="t"/>
          </a:scene3d>
          <a:sp3d>
            <a:bevelT/>
          </a:sp3d>
        </p:spPr>
        <p:txBody>
          <a:bodyPr wrap="square" lIns="91440" tIns="45720" rIns="91440" bIns="45720" anchor="ctr">
            <a:prstTxWarp prst="textArchUp">
              <a:avLst>
                <a:gd name="adj" fmla="val 10800000"/>
              </a:avLst>
            </a:prstTxWarp>
            <a:spAutoFit/>
          </a:bodyPr>
          <a:lstStyle/>
          <a:p>
            <a:pPr algn="ctr"/>
            <a:r>
              <a:rPr lang="en-US" sz="8800" b="1" dirty="0" smtClean="0">
                <a:ln w="10160">
                  <a:solidFill>
                    <a:schemeClr val="accent6">
                      <a:lumMod val="75000"/>
                    </a:schemeClr>
                  </a:solidFill>
                  <a:prstDash val="solid"/>
                </a:ln>
                <a:solidFill>
                  <a:srgbClr val="FFFF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সকলকে আন্তরিক শুভেচ্ছা</a:t>
            </a:r>
            <a:endParaRPr lang="en-US" sz="8800" b="1" dirty="0">
              <a:ln w="10160">
                <a:solidFill>
                  <a:schemeClr val="accent6">
                    <a:lumMod val="75000"/>
                  </a:schemeClr>
                </a:solidFill>
                <a:prstDash val="solid"/>
              </a:ln>
              <a:solidFill>
                <a:srgbClr val="FFFF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562168"/>
            <a:ext cx="2337616" cy="232272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762387" y="-75911"/>
            <a:ext cx="2411684" cy="239632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413" y="7443"/>
            <a:ext cx="2337616" cy="232272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861828" y="4449573"/>
            <a:ext cx="2337616" cy="2322727"/>
          </a:xfrm>
          <a:prstGeom prst="rect">
            <a:avLst/>
          </a:prstGeom>
        </p:spPr>
      </p:pic>
    </p:spTree>
    <p:extLst>
      <p:ext uri="{BB962C8B-B14F-4D97-AF65-F5344CB8AC3E}">
        <p14:creationId xmlns:p14="http://schemas.microsoft.com/office/powerpoint/2010/main" val="3698825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48000">
              <a:srgbClr val="00B0F0"/>
            </a:gs>
            <a:gs pos="100000">
              <a:srgbClr val="FF00FF"/>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265" y="2401385"/>
            <a:ext cx="5386581" cy="3387789"/>
          </a:xfrm>
          <a:gradFill>
            <a:gsLst>
              <a:gs pos="0">
                <a:srgbClr val="FF79E6"/>
              </a:gs>
              <a:gs pos="0">
                <a:srgbClr val="00B050"/>
              </a:gs>
              <a:gs pos="35000">
                <a:srgbClr val="FF79E6"/>
              </a:gs>
              <a:gs pos="62000">
                <a:schemeClr val="accent6">
                  <a:lumMod val="60000"/>
                  <a:lumOff val="40000"/>
                </a:schemeClr>
              </a:gs>
              <a:gs pos="100000">
                <a:schemeClr val="accent2">
                  <a:lumMod val="60000"/>
                  <a:lumOff val="40000"/>
                </a:schemeClr>
              </a:gs>
              <a:gs pos="99000">
                <a:srgbClr val="FFFF00"/>
              </a:gs>
            </a:gsLst>
            <a:lin ang="8100000" scaled="1"/>
          </a:gradFill>
          <a:ln w="76200">
            <a:solidFill>
              <a:schemeClr val="tx1"/>
            </a:solidFill>
          </a:ln>
        </p:spPr>
        <p:txBody>
          <a:bodyPr anchor="ctr">
            <a:normAutofit/>
          </a:bodyPr>
          <a:lstStyle/>
          <a:p>
            <a:pPr marL="0" indent="0" algn="ctr">
              <a:buNone/>
            </a:pPr>
            <a:r>
              <a:rPr lang="en-US" sz="3200" b="1" dirty="0" smtClean="0">
                <a:solidFill>
                  <a:srgbClr val="002060"/>
                </a:solidFill>
                <a:latin typeface="NikoshBAN" panose="02000000000000000000" pitchFamily="2" charset="0"/>
                <a:cs typeface="NikoshBAN" panose="02000000000000000000" pitchFamily="2" charset="0"/>
              </a:rPr>
              <a:t>মোঃ নাইমুল হক</a:t>
            </a:r>
          </a:p>
          <a:p>
            <a:pPr marL="0" indent="0" algn="ctr">
              <a:buNone/>
            </a:pPr>
            <a:r>
              <a:rPr lang="en-US" sz="3200" b="1" dirty="0" smtClean="0">
                <a:solidFill>
                  <a:srgbClr val="002060"/>
                </a:solidFill>
                <a:latin typeface="NikoshBAN" panose="02000000000000000000" pitchFamily="2" charset="0"/>
                <a:cs typeface="NikoshBAN" panose="02000000000000000000" pitchFamily="2" charset="0"/>
              </a:rPr>
              <a:t>“প্রভাষক” ইসলামের ইতিহাস</a:t>
            </a:r>
          </a:p>
          <a:p>
            <a:pPr marL="0" indent="0" algn="ctr">
              <a:buNone/>
            </a:pPr>
            <a:r>
              <a:rPr lang="en-US" sz="3200" b="1" dirty="0" smtClean="0">
                <a:solidFill>
                  <a:srgbClr val="002060"/>
                </a:solidFill>
                <a:latin typeface="NikoshBAN" panose="02000000000000000000" pitchFamily="2" charset="0"/>
                <a:cs typeface="NikoshBAN" panose="02000000000000000000" pitchFamily="2" charset="0"/>
              </a:rPr>
              <a:t>নিতপুর দারুস্‌ সুন্নাহ্‌ ফাজিল মাদ্‌রাসা</a:t>
            </a:r>
          </a:p>
          <a:p>
            <a:pPr marL="0" indent="0" algn="ctr">
              <a:buNone/>
            </a:pPr>
            <a:r>
              <a:rPr lang="en-US" sz="3200" b="1" dirty="0" smtClean="0">
                <a:solidFill>
                  <a:srgbClr val="002060"/>
                </a:solidFill>
                <a:latin typeface="NikoshBAN" panose="02000000000000000000" pitchFamily="2" charset="0"/>
                <a:cs typeface="NikoshBAN" panose="02000000000000000000" pitchFamily="2" charset="0"/>
              </a:rPr>
              <a:t>পোরশা, নওগাঁ।</a:t>
            </a:r>
          </a:p>
          <a:p>
            <a:pPr marL="0" indent="0" algn="ctr">
              <a:buNone/>
            </a:pPr>
            <a:r>
              <a:rPr lang="en-US" sz="3200" b="1" dirty="0" smtClean="0">
                <a:solidFill>
                  <a:srgbClr val="002060"/>
                </a:solidFill>
                <a:latin typeface="NikoshBAN" panose="02000000000000000000" pitchFamily="2" charset="0"/>
                <a:cs typeface="NikoshBAN" panose="02000000000000000000" pitchFamily="2" charset="0"/>
              </a:rPr>
              <a:t>মোবাইল নম্বর-০১৭২৪-০৫১১৪৫</a:t>
            </a:r>
            <a:endParaRPr lang="en-US" sz="3200" b="1" dirty="0">
              <a:solidFill>
                <a:srgbClr val="002060"/>
              </a:solidFill>
              <a:latin typeface="NikoshBAN" panose="02000000000000000000" pitchFamily="2" charset="0"/>
              <a:cs typeface="NikoshBAN" panose="02000000000000000000" pitchFamily="2" charset="0"/>
            </a:endParaRPr>
          </a:p>
        </p:txBody>
      </p:sp>
      <p:sp>
        <p:nvSpPr>
          <p:cNvPr id="4" name="Rectangle 3"/>
          <p:cNvSpPr/>
          <p:nvPr/>
        </p:nvSpPr>
        <p:spPr>
          <a:xfrm>
            <a:off x="3919621" y="775063"/>
            <a:ext cx="4352759" cy="923330"/>
          </a:xfrm>
          <a:prstGeom prst="rect">
            <a:avLst/>
          </a:prstGeom>
          <a:gradFill>
            <a:gsLst>
              <a:gs pos="50000">
                <a:schemeClr val="accent4">
                  <a:lumMod val="60000"/>
                  <a:lumOff val="40000"/>
                </a:schemeClr>
              </a:gs>
              <a:gs pos="100000">
                <a:srgbClr val="00B0F0"/>
              </a:gs>
              <a:gs pos="0">
                <a:srgbClr val="55C16F"/>
              </a:gs>
            </a:gsLst>
            <a:lin ang="5400000" scaled="1"/>
          </a:gradFill>
          <a:ln w="28575">
            <a:solidFill>
              <a:schemeClr val="tx1"/>
            </a:solidFill>
          </a:ln>
          <a:scene3d>
            <a:camera prst="orthographicFront"/>
            <a:lightRig rig="threePt" dir="t"/>
          </a:scene3d>
          <a:sp3d>
            <a:bevelT prst="angle"/>
          </a:sp3d>
        </p:spPr>
        <p:txBody>
          <a:bodyPr wrap="square" lIns="91440" tIns="45720" rIns="91440" bIns="45720">
            <a:spAutoFit/>
          </a:bodyPr>
          <a:lstStyle/>
          <a:p>
            <a:pPr algn="ctr"/>
            <a:r>
              <a:rPr lang="en-US" sz="5400" b="1" dirty="0" smtClean="0">
                <a:ln w="12700">
                  <a:solidFill>
                    <a:schemeClr val="accent1"/>
                  </a:solidFill>
                  <a:prstDash val="solid"/>
                </a:ln>
                <a:solidFill>
                  <a:schemeClr val="tx2">
                    <a:lumMod val="5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শিক্ষক পরিচিতি</a:t>
            </a:r>
            <a:endParaRPr lang="en-US" sz="5400" b="1" cap="none" spc="0" dirty="0">
              <a:ln w="12700">
                <a:solidFill>
                  <a:schemeClr val="accent1"/>
                </a:solidFill>
                <a:prstDash val="solid"/>
              </a:ln>
              <a:solidFill>
                <a:schemeClr val="tx2">
                  <a:lumMod val="5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9208" y="2490748"/>
            <a:ext cx="2734819" cy="3209064"/>
          </a:xfrm>
          <a:prstGeom prst="rect">
            <a:avLst/>
          </a:prstGeom>
          <a:ln w="762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671312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circle(in)">
                                      <p:cBhvr>
                                        <p:cTn id="15" dur="1000"/>
                                        <p:tgtEl>
                                          <p:spTgt spid="3">
                                            <p:bg/>
                                          </p:spTgt>
                                        </p:tgtEl>
                                      </p:cBhvr>
                                    </p:animEffect>
                                  </p:childTnLst>
                                </p:cTn>
                              </p:par>
                            </p:childTnLst>
                          </p:cTn>
                        </p:par>
                        <p:par>
                          <p:cTn id="16" fill="hold">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000">
              <a:schemeClr val="accent6">
                <a:lumMod val="60000"/>
                <a:lumOff val="40000"/>
              </a:schemeClr>
            </a:gs>
            <a:gs pos="100000">
              <a:srgbClr val="FFC000"/>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441" y="2572872"/>
            <a:ext cx="6161953" cy="3245223"/>
          </a:xfrm>
          <a:gradFill>
            <a:gsLst>
              <a:gs pos="42000">
                <a:srgbClr val="EFEBD8"/>
              </a:gs>
              <a:gs pos="68000">
                <a:schemeClr val="accent2">
                  <a:lumMod val="20000"/>
                  <a:lumOff val="80000"/>
                </a:schemeClr>
              </a:gs>
              <a:gs pos="33000">
                <a:schemeClr val="accent6">
                  <a:lumMod val="20000"/>
                  <a:lumOff val="80000"/>
                </a:schemeClr>
              </a:gs>
            </a:gsLst>
            <a:lin ang="5400000" scaled="1"/>
          </a:gradFill>
          <a:ln w="38100">
            <a:solidFill>
              <a:schemeClr val="bg2">
                <a:lumMod val="10000"/>
              </a:schemeClr>
            </a:solidFill>
          </a:ln>
          <a:effectLst>
            <a:innerShdw blurRad="114300">
              <a:prstClr val="black"/>
            </a:innerShdw>
          </a:effectLst>
        </p:spPr>
        <p:txBody>
          <a:bodyPr anchor="ctr">
            <a:normAutofit/>
          </a:bodyPr>
          <a:lstStyle/>
          <a:p>
            <a:pPr marL="0" indent="0" algn="ctr">
              <a:buNone/>
            </a:pPr>
            <a:r>
              <a:rPr lang="en-US" sz="3600" dirty="0" smtClean="0">
                <a:solidFill>
                  <a:srgbClr val="002060"/>
                </a:solidFill>
                <a:latin typeface="NikoshBAN" panose="02000000000000000000" pitchFamily="2" charset="0"/>
                <a:cs typeface="NikoshBAN" panose="02000000000000000000" pitchFamily="2" charset="0"/>
              </a:rPr>
              <a:t>ইসলামের ইতিহাস</a:t>
            </a:r>
          </a:p>
          <a:p>
            <a:pPr marL="0" indent="0" algn="ctr">
              <a:buNone/>
            </a:pPr>
            <a:r>
              <a:rPr lang="en-US" sz="3600" dirty="0" smtClean="0">
                <a:solidFill>
                  <a:srgbClr val="002060"/>
                </a:solidFill>
                <a:latin typeface="NikoshBAN" panose="02000000000000000000" pitchFamily="2" charset="0"/>
                <a:cs typeface="NikoshBAN" panose="02000000000000000000" pitchFamily="2" charset="0"/>
              </a:rPr>
              <a:t>দাখিল নবম শ্রেণি</a:t>
            </a:r>
          </a:p>
          <a:p>
            <a:pPr marL="0" indent="0" algn="ctr">
              <a:buNone/>
            </a:pPr>
            <a:r>
              <a:rPr lang="en-US" sz="3600" dirty="0" smtClean="0">
                <a:solidFill>
                  <a:srgbClr val="002060"/>
                </a:solidFill>
                <a:latin typeface="NikoshBAN" panose="02000000000000000000" pitchFamily="2" charset="0"/>
                <a:cs typeface="NikoshBAN" panose="02000000000000000000" pitchFamily="2" charset="0"/>
              </a:rPr>
              <a:t>প্রথম অধ্যায়ের দ্বিতীয় পরিচ্ছেদ</a:t>
            </a:r>
          </a:p>
          <a:p>
            <a:pPr marL="0" indent="0" algn="ctr">
              <a:buNone/>
            </a:pPr>
            <a:r>
              <a:rPr lang="en-US" sz="3600" dirty="0" smtClean="0">
                <a:solidFill>
                  <a:srgbClr val="002060"/>
                </a:solidFill>
                <a:latin typeface="NikoshBAN" panose="02000000000000000000" pitchFamily="2" charset="0"/>
                <a:cs typeface="NikoshBAN" panose="02000000000000000000" pitchFamily="2" charset="0"/>
              </a:rPr>
              <a:t>ভূ-প্রকৃতি অনুসারে আরবের অধিবাসি</a:t>
            </a:r>
          </a:p>
        </p:txBody>
      </p:sp>
      <p:sp>
        <p:nvSpPr>
          <p:cNvPr id="4" name="Rectangle 3"/>
          <p:cNvSpPr/>
          <p:nvPr/>
        </p:nvSpPr>
        <p:spPr>
          <a:xfrm>
            <a:off x="4377836" y="913935"/>
            <a:ext cx="3795164" cy="923330"/>
          </a:xfrm>
          <a:prstGeom prst="rect">
            <a:avLst/>
          </a:prstGeom>
          <a:gradFill>
            <a:gsLst>
              <a:gs pos="100000">
                <a:schemeClr val="accent5">
                  <a:lumMod val="60000"/>
                  <a:lumOff val="40000"/>
                </a:schemeClr>
              </a:gs>
              <a:gs pos="9000">
                <a:srgbClr val="FF0000"/>
              </a:gs>
              <a:gs pos="76000">
                <a:srgbClr val="FFFF00"/>
              </a:gs>
            </a:gsLst>
            <a:path path="circle">
              <a:fillToRect l="50000" t="130000" r="50000" b="-30000"/>
            </a:path>
          </a:gradFill>
          <a:ln w="19050">
            <a:solidFill>
              <a:schemeClr val="tx1"/>
            </a:solidFill>
          </a:ln>
          <a:effectLst>
            <a:glow rad="228600">
              <a:schemeClr val="accent5">
                <a:satMod val="175000"/>
                <a:alpha val="40000"/>
              </a:schemeClr>
            </a:glow>
          </a:effectLst>
          <a:scene3d>
            <a:camera prst="orthographicFront"/>
            <a:lightRig rig="threePt" dir="t"/>
          </a:scene3d>
          <a:sp3d>
            <a:bevelT w="101600" prst="riblet"/>
          </a:sp3d>
        </p:spPr>
        <p:txBody>
          <a:bodyPr wrap="square" lIns="91440" tIns="45720" rIns="91440" bIns="45720" anchor="ctr">
            <a:spAutoFit/>
          </a:bodyPr>
          <a:lstStyle/>
          <a:p>
            <a:pPr algn="ctr"/>
            <a:r>
              <a:rPr lang="en-US" sz="5400" b="1" dirty="0" smtClean="0">
                <a:ln w="12700">
                  <a:solidFill>
                    <a:schemeClr val="tx2">
                      <a:lumMod val="75000"/>
                    </a:schemeClr>
                  </a:solidFill>
                  <a:prstDash val="solid"/>
                </a:ln>
                <a:solidFill>
                  <a:schemeClr val="accent4">
                    <a:lumMod val="20000"/>
                    <a:lumOff val="80000"/>
                  </a:schemeClr>
                </a:solidFill>
                <a:effectLst>
                  <a:outerShdw dist="38100" dir="2640000" algn="bl" rotWithShape="0">
                    <a:schemeClr val="tx2">
                      <a:lumMod val="75000"/>
                    </a:schemeClr>
                  </a:outerShdw>
                </a:effectLst>
                <a:latin typeface="Sitka Subheading" panose="02000505000000020004" pitchFamily="2" charset="0"/>
                <a:cs typeface="NikoshBAN" panose="02000000000000000000" pitchFamily="2" charset="0"/>
              </a:rPr>
              <a:t>পাঠ পরিচিতি</a:t>
            </a:r>
            <a:endParaRPr lang="en-US" sz="5400" b="1" cap="none" spc="0" dirty="0">
              <a:ln w="12700">
                <a:solidFill>
                  <a:schemeClr val="tx2">
                    <a:lumMod val="75000"/>
                  </a:schemeClr>
                </a:solidFill>
                <a:prstDash val="solid"/>
              </a:ln>
              <a:solidFill>
                <a:schemeClr val="accent4">
                  <a:lumMod val="20000"/>
                  <a:lumOff val="80000"/>
                </a:schemeClr>
              </a:solidFill>
              <a:effectLst>
                <a:outerShdw dist="38100" dir="2640000" algn="bl" rotWithShape="0">
                  <a:schemeClr val="tx2">
                    <a:lumMod val="75000"/>
                  </a:schemeClr>
                </a:outerShdw>
              </a:effectLst>
              <a:latin typeface="Sitka Subheading" panose="02000505000000020004" pitchFamily="2" charset="0"/>
              <a:cs typeface="NikoshBAN" panose="02000000000000000000" pitchFamily="2" charset="0"/>
            </a:endParaRPr>
          </a:p>
        </p:txBody>
      </p:sp>
    </p:spTree>
    <p:extLst>
      <p:ext uri="{BB962C8B-B14F-4D97-AF65-F5344CB8AC3E}">
        <p14:creationId xmlns:p14="http://schemas.microsoft.com/office/powerpoint/2010/main" val="2949594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randombar(horizontal)">
                                      <p:cBhvr>
                                        <p:cTn id="14" dur="500"/>
                                        <p:tgtEl>
                                          <p:spTgt spid="3">
                                            <p:bg/>
                                          </p:spTgt>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0">
              <a:schemeClr val="accent6">
                <a:lumMod val="60000"/>
                <a:lumOff val="4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Rectangle 3"/>
          <p:cNvSpPr/>
          <p:nvPr/>
        </p:nvSpPr>
        <p:spPr>
          <a:xfrm>
            <a:off x="4653247" y="1001378"/>
            <a:ext cx="2945461" cy="769441"/>
          </a:xfrm>
          <a:prstGeom prst="rect">
            <a:avLst/>
          </a:prstGeom>
          <a:solidFill>
            <a:schemeClr val="accent5">
              <a:lumMod val="20000"/>
              <a:lumOff val="80000"/>
            </a:schemeClr>
          </a:solidFill>
          <a:ln>
            <a:solidFill>
              <a:schemeClr val="tx1"/>
            </a:solidFill>
            <a:prstDash val="sysDash"/>
          </a:ln>
          <a:effectLst>
            <a:glow rad="228600">
              <a:schemeClr val="accent5">
                <a:satMod val="175000"/>
                <a:alpha val="40000"/>
              </a:schemeClr>
            </a:glow>
          </a:effectLst>
          <a:scene3d>
            <a:camera prst="orthographicFront"/>
            <a:lightRig rig="threePt" dir="t"/>
          </a:scene3d>
          <a:sp3d>
            <a:bevelT w="165100" prst="coolSlant"/>
          </a:sp3d>
        </p:spPr>
        <p:txBody>
          <a:bodyPr wrap="square" lIns="91440" tIns="45720" rIns="91440" bIns="45720">
            <a:spAutoFit/>
          </a:bodyPr>
          <a:lstStyle/>
          <a:p>
            <a:pPr algn="ctr"/>
            <a:r>
              <a:rPr lang="en-US" sz="4400" b="1" dirty="0" smtClean="0">
                <a:ln w="12700">
                  <a:solidFill>
                    <a:schemeClr val="accent5"/>
                  </a:solidFill>
                  <a:prstDash val="solid"/>
                </a:ln>
                <a:solidFill>
                  <a:srgbClr val="92D050"/>
                </a:solidFill>
                <a:latin typeface="NikoshBAN" panose="02000000000000000000" pitchFamily="2" charset="0"/>
                <a:cs typeface="NikoshBAN" panose="02000000000000000000" pitchFamily="2" charset="0"/>
              </a:rPr>
              <a:t>শিখনফল</a:t>
            </a:r>
            <a:endParaRPr lang="en-US" sz="4400" b="1" cap="none" spc="0" dirty="0">
              <a:ln w="12700">
                <a:solidFill>
                  <a:schemeClr val="accent5"/>
                </a:solidFill>
                <a:prstDash val="solid"/>
              </a:ln>
              <a:solidFill>
                <a:srgbClr val="92D050"/>
              </a:solidFill>
              <a:effectLst/>
              <a:latin typeface="NikoshBAN" panose="02000000000000000000" pitchFamily="2" charset="0"/>
              <a:cs typeface="NikoshBAN" panose="02000000000000000000" pitchFamily="2" charset="0"/>
            </a:endParaRPr>
          </a:p>
        </p:txBody>
      </p:sp>
      <p:sp>
        <p:nvSpPr>
          <p:cNvPr id="6" name="Content Placeholder 5"/>
          <p:cNvSpPr>
            <a:spLocks noGrp="1"/>
          </p:cNvSpPr>
          <p:nvPr>
            <p:ph idx="1"/>
          </p:nvPr>
        </p:nvSpPr>
        <p:spPr>
          <a:xfrm>
            <a:off x="629569" y="2698377"/>
            <a:ext cx="10992818" cy="2171369"/>
          </a:xfrm>
          <a:solidFill>
            <a:schemeClr val="accent4">
              <a:lumMod val="20000"/>
              <a:lumOff val="80000"/>
            </a:schemeClr>
          </a:solidFill>
          <a:ln w="28575">
            <a:solidFill>
              <a:schemeClr val="accent6"/>
            </a:solidFill>
          </a:ln>
        </p:spPr>
        <p:txBody>
          <a:bodyPr anchor="ctr">
            <a:normAutofit/>
          </a:bodyPr>
          <a:lstStyle/>
          <a:p>
            <a:pPr>
              <a:buFont typeface="Wingdings" panose="05000000000000000000" pitchFamily="2" charset="2"/>
              <a:buChar char="v"/>
            </a:pPr>
            <a:r>
              <a:rPr lang="en-US" dirty="0" smtClean="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NikoshBAN" panose="02000000000000000000" pitchFamily="2" charset="0"/>
                <a:cs typeface="NikoshBAN" panose="02000000000000000000" pitchFamily="2" charset="0"/>
              </a:rPr>
              <a:t>ভূ-প্রকৃতির তারতম্য অনুসারে আরবের </a:t>
            </a:r>
            <a:r>
              <a:rPr lang="en-US" sz="3200" dirty="0" err="1" smtClean="0">
                <a:solidFill>
                  <a:srgbClr val="002060"/>
                </a:solidFill>
                <a:latin typeface="NikoshBAN" panose="02000000000000000000" pitchFamily="2" charset="0"/>
                <a:cs typeface="NikoshBAN" panose="02000000000000000000" pitchFamily="2" charset="0"/>
              </a:rPr>
              <a:t>অধিবাসীদের</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শ্রে</a:t>
            </a:r>
            <a:r>
              <a:rPr lang="en-US" sz="3200" dirty="0" err="1" smtClean="0">
                <a:solidFill>
                  <a:srgbClr val="002060"/>
                </a:solidFill>
                <a:latin typeface="NikoshBAN" panose="02000000000000000000" pitchFamily="2" charset="0"/>
                <a:cs typeface="NikoshBAN" panose="02000000000000000000" pitchFamily="2" charset="0"/>
              </a:rPr>
              <a:t>ণিবিভাগ</a:t>
            </a:r>
            <a:r>
              <a:rPr lang="en-US" sz="3200" dirty="0" smtClean="0">
                <a:solidFill>
                  <a:srgbClr val="002060"/>
                </a:solidFill>
                <a:latin typeface="NikoshBAN" panose="02000000000000000000" pitchFamily="2" charset="0"/>
                <a:cs typeface="NikoshBAN" panose="02000000000000000000" pitchFamily="2" charset="0"/>
              </a:rPr>
              <a:t> বর্ণনা করতে পারবে।</a:t>
            </a:r>
          </a:p>
          <a:p>
            <a:pPr>
              <a:buFont typeface="Wingdings" panose="05000000000000000000" pitchFamily="2" charset="2"/>
              <a:buChar char="v"/>
            </a:pPr>
            <a:r>
              <a:rPr lang="en-US" sz="3200" dirty="0" smtClean="0">
                <a:solidFill>
                  <a:srgbClr val="C00000"/>
                </a:solidFill>
                <a:latin typeface="NikoshBAN" panose="02000000000000000000" pitchFamily="2" charset="0"/>
                <a:cs typeface="NikoshBAN" panose="02000000000000000000" pitchFamily="2" charset="0"/>
              </a:rPr>
              <a:t> আরব বেদুইনদের জীবন ও তাদের বৈশিষ্ট সম্পর্কে আলোচনা করতে পারবে।</a:t>
            </a:r>
          </a:p>
          <a:p>
            <a:pPr>
              <a:buFont typeface="Wingdings" panose="05000000000000000000" pitchFamily="2" charset="2"/>
              <a:buChar char="v"/>
            </a:pPr>
            <a:r>
              <a:rPr lang="en-US" sz="3200" dirty="0" smtClean="0">
                <a:solidFill>
                  <a:schemeClr val="accent6">
                    <a:lumMod val="50000"/>
                  </a:schemeClr>
                </a:solidFill>
                <a:latin typeface="NikoshBAN" panose="02000000000000000000" pitchFamily="2" charset="0"/>
                <a:cs typeface="NikoshBAN" panose="02000000000000000000" pitchFamily="2" charset="0"/>
              </a:rPr>
              <a:t> আরব অধিবাসীদের উপর ভৌগোলিক প্রভাব সম্বন্ধে জানতে পারবে।</a:t>
            </a:r>
            <a:endParaRPr lang="en-US" sz="32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193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circle(in)">
                                      <p:cBhvr>
                                        <p:cTn id="25" dur="1000"/>
                                        <p:tgtEl>
                                          <p:spTgt spid="6">
                                            <p:bg/>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circle(in)">
                                      <p:cBhvr>
                                        <p:cTn id="30" dur="2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circle(in)">
                                      <p:cBhvr>
                                        <p:cTn id="35" dur="20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circle(in)">
                                      <p:cBhvr>
                                        <p:cTn id="4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6000">
              <a:srgbClr val="A99BA0"/>
            </a:gs>
            <a:gs pos="0">
              <a:schemeClr val="accent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1506" y="412304"/>
            <a:ext cx="8336702" cy="717951"/>
          </a:xfrm>
          <a:solidFill>
            <a:srgbClr val="D26317"/>
          </a:solidFill>
          <a:ln w="57150">
            <a:solidFill>
              <a:schemeClr val="accent3">
                <a:lumMod val="60000"/>
                <a:lumOff val="40000"/>
              </a:schemeClr>
            </a:solidFill>
          </a:ln>
          <a:scene3d>
            <a:camera prst="orthographicFront"/>
            <a:lightRig rig="threePt" dir="t"/>
          </a:scene3d>
          <a:sp3d>
            <a:bevelT w="114300" prst="artDeco"/>
          </a:sp3d>
        </p:spPr>
        <p:txBody>
          <a:bodyPr/>
          <a:lstStyle/>
          <a:p>
            <a:pPr algn="ctr"/>
            <a:r>
              <a:rPr lang="en-US" dirty="0" smtClean="0">
                <a:solidFill>
                  <a:schemeClr val="accent4">
                    <a:lumMod val="20000"/>
                    <a:lumOff val="80000"/>
                  </a:schemeClr>
                </a:solidFill>
                <a:latin typeface="NikoshBAN" panose="02000000000000000000" pitchFamily="2" charset="0"/>
                <a:cs typeface="NikoshBAN" panose="02000000000000000000" pitchFamily="2" charset="0"/>
              </a:rPr>
              <a:t>নিচের চিত্রগুলির প্রতি ভালোভাবে লক্ষ্য কর</a:t>
            </a:r>
            <a:endParaRPr lang="en-US" dirty="0">
              <a:solidFill>
                <a:schemeClr val="accent4">
                  <a:lumMod val="20000"/>
                  <a:lumOff val="8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732" y="1892367"/>
            <a:ext cx="3724988" cy="2241611"/>
          </a:xfrm>
          <a:prstGeom prst="rect">
            <a:avLst/>
          </a:prstGeom>
          <a:ln w="28575">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95" y="1892367"/>
            <a:ext cx="3706488" cy="2241612"/>
          </a:xfrm>
          <a:prstGeom prst="rect">
            <a:avLst/>
          </a:prstGeom>
          <a:ln w="28575">
            <a:solidFill>
              <a:schemeClr val="tx1"/>
            </a:solidFill>
          </a:ln>
        </p:spPr>
      </p:pic>
      <p:sp>
        <p:nvSpPr>
          <p:cNvPr id="9" name="Rectangle 8"/>
          <p:cNvSpPr/>
          <p:nvPr/>
        </p:nvSpPr>
        <p:spPr>
          <a:xfrm>
            <a:off x="1925440" y="1417414"/>
            <a:ext cx="1351598" cy="328472"/>
          </a:xfrm>
          <a:prstGeom prst="rect">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4">
                    <a:lumMod val="20000"/>
                    <a:lumOff val="80000"/>
                  </a:schemeClr>
                </a:solidFill>
                <a:latin typeface="NikoshBAN" panose="02000000000000000000" pitchFamily="2" charset="0"/>
                <a:cs typeface="NikoshBAN" panose="02000000000000000000" pitchFamily="2" charset="0"/>
              </a:rPr>
              <a:t>শহরবাসী</a:t>
            </a:r>
            <a:endParaRPr lang="en-US" sz="2000" dirty="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10" name="Rectangle 9"/>
          <p:cNvSpPr/>
          <p:nvPr/>
        </p:nvSpPr>
        <p:spPr>
          <a:xfrm>
            <a:off x="8650084" y="1404837"/>
            <a:ext cx="1358283" cy="341789"/>
          </a:xfrm>
          <a:prstGeom prst="rect">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20000"/>
                    <a:lumOff val="80000"/>
                  </a:schemeClr>
                </a:solidFill>
                <a:latin typeface="NikoshBAN" panose="02000000000000000000" pitchFamily="2" charset="0"/>
                <a:cs typeface="NikoshBAN" panose="02000000000000000000" pitchFamily="2" charset="0"/>
              </a:rPr>
              <a:t>মরুবাসী </a:t>
            </a:r>
            <a:r>
              <a:rPr lang="en-US" sz="2000" dirty="0" smtClean="0">
                <a:solidFill>
                  <a:schemeClr val="accent4">
                    <a:lumMod val="20000"/>
                    <a:lumOff val="80000"/>
                  </a:schemeClr>
                </a:solidFill>
                <a:latin typeface="NikoshBAN" panose="02000000000000000000" pitchFamily="2" charset="0"/>
                <a:cs typeface="NikoshBAN" panose="02000000000000000000" pitchFamily="2" charset="0"/>
              </a:rPr>
              <a:t>যাযাবর</a:t>
            </a:r>
            <a:endParaRPr lang="en-US" sz="2000" dirty="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3" name="Oval 2"/>
          <p:cNvSpPr/>
          <p:nvPr/>
        </p:nvSpPr>
        <p:spPr>
          <a:xfrm>
            <a:off x="1212927" y="1393572"/>
            <a:ext cx="301841" cy="32847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40000"/>
                    <a:lumOff val="60000"/>
                  </a:schemeClr>
                </a:solidFill>
                <a:latin typeface="NikoshBAN" panose="02000000000000000000" pitchFamily="2" charset="0"/>
                <a:cs typeface="NikoshBAN" panose="02000000000000000000" pitchFamily="2" charset="0"/>
              </a:rPr>
              <a:t>ক</a:t>
            </a:r>
          </a:p>
        </p:txBody>
      </p:sp>
      <p:sp>
        <p:nvSpPr>
          <p:cNvPr id="4" name="Oval 3"/>
          <p:cNvSpPr/>
          <p:nvPr/>
        </p:nvSpPr>
        <p:spPr>
          <a:xfrm>
            <a:off x="7819861" y="1441914"/>
            <a:ext cx="310719" cy="30710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NikoshBAN" panose="02000000000000000000" pitchFamily="2" charset="0"/>
                <a:cs typeface="NikoshBAN" panose="02000000000000000000" pitchFamily="2" charset="0"/>
              </a:rPr>
              <a:t>খ</a:t>
            </a:r>
            <a:endParaRPr lang="en-US" sz="2000" dirty="0">
              <a:latin typeface="NikoshBAN" panose="02000000000000000000" pitchFamily="2" charset="0"/>
              <a:cs typeface="NikoshBAN" panose="02000000000000000000" pitchFamily="2" charset="0"/>
            </a:endParaRPr>
          </a:p>
        </p:txBody>
      </p:sp>
      <p:sp>
        <p:nvSpPr>
          <p:cNvPr id="13" name="Rectangle 12"/>
          <p:cNvSpPr/>
          <p:nvPr/>
        </p:nvSpPr>
        <p:spPr>
          <a:xfrm>
            <a:off x="685986" y="4304301"/>
            <a:ext cx="10505734" cy="2159252"/>
          </a:xfrm>
          <a:prstGeom prst="rect">
            <a:avLst/>
          </a:prstGeom>
          <a:blipFill>
            <a:blip r:embed="rId4"/>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accent5">
                    <a:lumMod val="50000"/>
                  </a:schemeClr>
                </a:solidFill>
                <a:latin typeface="NikoshBAN" panose="02000000000000000000" pitchFamily="2" charset="0"/>
                <a:cs typeface="NikoshBAN" panose="02000000000000000000" pitchFamily="2" charset="0"/>
              </a:rPr>
              <a:t>ভূ-প্রকৃতির তারতম্য অনুসারে আরবের অধিবাসীদের দু’শ্রেণিতে বিভক্ত করা হয়। (ক) শহরের স্থায়ী বাসিন্দা ও (খ) মরুবাসী যাযাবর, যারা “বেদুইন” নামে পরিচিত। এ </a:t>
            </a:r>
            <a:r>
              <a:rPr lang="bn-IN" sz="2400" dirty="0" smtClean="0">
                <a:solidFill>
                  <a:schemeClr val="accent5">
                    <a:lumMod val="50000"/>
                  </a:schemeClr>
                </a:solidFill>
                <a:latin typeface="NikoshBAN" panose="02000000000000000000" pitchFamily="2" charset="0"/>
                <a:cs typeface="NikoshBAN" panose="02000000000000000000" pitchFamily="2" charset="0"/>
              </a:rPr>
              <a:t>দু’শ্রেণির</a:t>
            </a:r>
            <a:r>
              <a:rPr lang="en-US" sz="2400" dirty="0" smtClean="0">
                <a:solidFill>
                  <a:schemeClr val="accent5">
                    <a:lumMod val="50000"/>
                  </a:schemeClr>
                </a:solidFill>
                <a:latin typeface="NikoshBAN" panose="02000000000000000000" pitchFamily="2" charset="0"/>
                <a:cs typeface="NikoshBAN" panose="02000000000000000000" pitchFamily="2" charset="0"/>
              </a:rPr>
              <a:t> আচার-ব্যবহার, জীবনযাত্রার প্রণালী, ধ্যান-ধারণা, আশা-আকাঙ্খার মধ্যে যথেষ্ট প্রভেদ রয়েছে। অনেক মরুবাসী আরব বেদুইনজীবন ত্যাগ করে শহরে স্থায়ীভাবে বসবাস শুরু করে। অপরদিকে দারিদ্রের </a:t>
            </a:r>
            <a:r>
              <a:rPr lang="en-US" sz="2400" dirty="0" err="1" smtClean="0">
                <a:solidFill>
                  <a:schemeClr val="accent5">
                    <a:lumMod val="50000"/>
                  </a:schemeClr>
                </a:solidFill>
                <a:latin typeface="NikoshBAN" panose="02000000000000000000" pitchFamily="2" charset="0"/>
                <a:cs typeface="NikoshBAN" panose="02000000000000000000" pitchFamily="2" charset="0"/>
              </a:rPr>
              <a:t>কষাঘাত</a:t>
            </a:r>
            <a:r>
              <a:rPr lang="en-US" sz="2400" dirty="0" smtClean="0">
                <a:solidFill>
                  <a:schemeClr val="accent5">
                    <a:lumMod val="50000"/>
                  </a:schemeClr>
                </a:solidFill>
                <a:latin typeface="NikoshBAN" panose="02000000000000000000" pitchFamily="2" charset="0"/>
                <a:cs typeface="NikoshBAN" panose="02000000000000000000" pitchFamily="2" charset="0"/>
              </a:rPr>
              <a:t> স</a:t>
            </a:r>
            <a:r>
              <a:rPr lang="bn-IN" sz="2400" dirty="0" smtClean="0">
                <a:solidFill>
                  <a:schemeClr val="accent5">
                    <a:lumMod val="50000"/>
                  </a:schemeClr>
                </a:solidFill>
                <a:latin typeface="NikoshBAN" panose="02000000000000000000" pitchFamily="2" charset="0"/>
                <a:cs typeface="NikoshBAN" panose="02000000000000000000" pitchFamily="2" charset="0"/>
              </a:rPr>
              <a:t>হ্য</a:t>
            </a:r>
            <a:r>
              <a:rPr lang="en-US" sz="2400" dirty="0" smtClean="0">
                <a:solidFill>
                  <a:schemeClr val="accent5">
                    <a:lumMod val="50000"/>
                  </a:schemeClr>
                </a:solidFill>
                <a:latin typeface="NikoshBAN" panose="02000000000000000000" pitchFamily="2" charset="0"/>
                <a:cs typeface="NikoshBAN" panose="02000000000000000000" pitchFamily="2" charset="0"/>
              </a:rPr>
              <a:t> করতে না পেরে কিছু সংখ্যক স্থায়ী বাসিন্দা বাধ্য হয়ে যাযাবর বৃত্তি গ্রহণ করে।</a:t>
            </a:r>
            <a:endParaRPr lang="en-US" sz="2400" dirty="0">
              <a:solidFill>
                <a:schemeClr val="accent5">
                  <a:lumMod val="50000"/>
                </a:schemeClr>
              </a:solidFill>
              <a:latin typeface="NikoshBAN" panose="02000000000000000000" pitchFamily="2" charset="0"/>
              <a:cs typeface="NikoshBAN" panose="02000000000000000000" pitchFamily="2" charset="0"/>
            </a:endParaRPr>
          </a:p>
        </p:txBody>
      </p:sp>
      <p:sp>
        <p:nvSpPr>
          <p:cNvPr id="14" name="Down Arrow Callout 13"/>
          <p:cNvSpPr/>
          <p:nvPr/>
        </p:nvSpPr>
        <p:spPr>
          <a:xfrm>
            <a:off x="4787292" y="2921581"/>
            <a:ext cx="2365130" cy="1212397"/>
          </a:xfrm>
          <a:prstGeom prst="downArrowCallout">
            <a:avLst/>
          </a:prstGeom>
          <a:solidFill>
            <a:schemeClr val="accent4">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NikoshBAN" panose="02000000000000000000" pitchFamily="2" charset="0"/>
                <a:cs typeface="NikoshBAN" panose="02000000000000000000" pitchFamily="2" charset="0"/>
              </a:rPr>
              <a:t>আরব অধিবাসীদের</a:t>
            </a:r>
          </a:p>
          <a:p>
            <a:pPr algn="ctr"/>
            <a:r>
              <a:rPr lang="en-US" sz="2400" dirty="0" smtClean="0">
                <a:solidFill>
                  <a:srgbClr val="FFFF00"/>
                </a:solidFill>
                <a:latin typeface="NikoshBAN" panose="02000000000000000000" pitchFamily="2" charset="0"/>
                <a:cs typeface="NikoshBAN" panose="02000000000000000000" pitchFamily="2" charset="0"/>
              </a:rPr>
              <a:t>সংক্ষিপ্ত পরিচয়</a:t>
            </a:r>
            <a:endParaRPr lang="en-US"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35506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3" grpId="0" animBg="1"/>
      <p:bldP spid="4"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EB5F">
                <a:alpha val="83000"/>
              </a:srgbClr>
            </a:gs>
            <a:gs pos="100000">
              <a:srgbClr val="F3E803">
                <a:alpha val="4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3502" y="331665"/>
            <a:ext cx="7521329" cy="709073"/>
          </a:xfrm>
          <a:solidFill>
            <a:schemeClr val="accent1">
              <a:lumMod val="20000"/>
              <a:lumOff val="80000"/>
            </a:schemeClr>
          </a:solidFill>
          <a:scene3d>
            <a:camera prst="orthographicFront"/>
            <a:lightRig rig="threePt" dir="t"/>
          </a:scene3d>
          <a:sp3d>
            <a:bevelT w="165100" prst="coolSlant"/>
          </a:sp3d>
        </p:spPr>
        <p:txBody>
          <a:bodyPr>
            <a:normAutofit fontScale="90000"/>
          </a:bodyPr>
          <a:lstStyle/>
          <a:p>
            <a:r>
              <a:rPr lang="en-US" b="1" dirty="0" smtClean="0">
                <a:solidFill>
                  <a:schemeClr val="accent1">
                    <a:lumMod val="50000"/>
                  </a:schemeClr>
                </a:solidFill>
                <a:latin typeface="NikoshBAN" panose="02000000000000000000" pitchFamily="2" charset="0"/>
                <a:cs typeface="NikoshBAN" panose="02000000000000000000" pitchFamily="2" charset="0"/>
              </a:rPr>
              <a:t>  এবার এই দৃশ্যগুলি গুরুত্ব দিয়ে অনুধাবন কর </a:t>
            </a:r>
            <a:endParaRPr lang="en-US" b="1" dirty="0">
              <a:solidFill>
                <a:schemeClr val="accent1">
                  <a:lumMod val="50000"/>
                </a:schemeClr>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985" y="2480952"/>
            <a:ext cx="2598565" cy="1847850"/>
          </a:xfrm>
          <a:ln>
            <a:solidFill>
              <a:schemeClr val="tx1"/>
            </a:solidFill>
            <a:prstDash val="lgDash"/>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533" y="2480951"/>
            <a:ext cx="2583403" cy="1847849"/>
          </a:xfrm>
          <a:prstGeom prst="rect">
            <a:avLst/>
          </a:prstGeom>
          <a:ln>
            <a:solidFill>
              <a:schemeClr val="tx1"/>
            </a:solidFill>
            <a:prstDash val="lgDash"/>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438" y="2480951"/>
            <a:ext cx="2583402" cy="1847850"/>
          </a:xfrm>
          <a:prstGeom prst="rect">
            <a:avLst/>
          </a:prstGeom>
          <a:ln>
            <a:solidFill>
              <a:schemeClr val="tx1"/>
            </a:solidFill>
            <a:prstDash val="lgDash"/>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4365" y="2480952"/>
            <a:ext cx="2592280" cy="1847849"/>
          </a:xfrm>
          <a:prstGeom prst="rect">
            <a:avLst/>
          </a:prstGeom>
          <a:ln>
            <a:solidFill>
              <a:schemeClr val="tx1"/>
            </a:solidFill>
            <a:prstDash val="lgDash"/>
          </a:ln>
        </p:spPr>
      </p:pic>
      <p:sp>
        <p:nvSpPr>
          <p:cNvPr id="9" name="Down Arrow Callout 8"/>
          <p:cNvSpPr/>
          <p:nvPr/>
        </p:nvSpPr>
        <p:spPr>
          <a:xfrm>
            <a:off x="1074964" y="2063331"/>
            <a:ext cx="1294605" cy="364105"/>
          </a:xfrm>
          <a:prstGeom prst="downArrowCallou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latin typeface="NikoshBAN" panose="02000000000000000000" pitchFamily="2" charset="0"/>
                <a:cs typeface="NikoshBAN" panose="02000000000000000000" pitchFamily="2" charset="0"/>
              </a:rPr>
              <a:t>শহরবাসী</a:t>
            </a:r>
            <a:endParaRPr lang="en-US" dirty="0">
              <a:solidFill>
                <a:srgbClr val="0070C0"/>
              </a:solidFill>
              <a:latin typeface="NikoshBAN" panose="02000000000000000000" pitchFamily="2" charset="0"/>
              <a:cs typeface="NikoshBAN" panose="02000000000000000000" pitchFamily="2" charset="0"/>
            </a:endParaRPr>
          </a:p>
        </p:txBody>
      </p:sp>
      <p:sp>
        <p:nvSpPr>
          <p:cNvPr id="10" name="Down Arrow Callout 9"/>
          <p:cNvSpPr/>
          <p:nvPr/>
        </p:nvSpPr>
        <p:spPr>
          <a:xfrm>
            <a:off x="9927100" y="2063331"/>
            <a:ext cx="1184267" cy="373664"/>
          </a:xfrm>
          <a:prstGeom prst="downArrowCallou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latin typeface="NikoshBAN" panose="02000000000000000000" pitchFamily="2" charset="0"/>
                <a:cs typeface="NikoshBAN" panose="02000000000000000000" pitchFamily="2" charset="0"/>
              </a:rPr>
              <a:t>কৃষিকার্য</a:t>
            </a:r>
            <a:endParaRPr lang="en-US" dirty="0">
              <a:solidFill>
                <a:srgbClr val="0070C0"/>
              </a:solidFill>
              <a:latin typeface="NikoshBAN" panose="02000000000000000000" pitchFamily="2" charset="0"/>
              <a:cs typeface="NikoshBAN" panose="02000000000000000000" pitchFamily="2" charset="0"/>
            </a:endParaRPr>
          </a:p>
        </p:txBody>
      </p:sp>
      <p:sp>
        <p:nvSpPr>
          <p:cNvPr id="12" name="Down Arrow Callout 11"/>
          <p:cNvSpPr/>
          <p:nvPr/>
        </p:nvSpPr>
        <p:spPr>
          <a:xfrm>
            <a:off x="3935673" y="2071441"/>
            <a:ext cx="1389664" cy="369609"/>
          </a:xfrm>
          <a:prstGeom prst="downArrowCallout">
            <a:avLst/>
          </a:prstGeom>
          <a:solidFill>
            <a:schemeClr val="tx2">
              <a:lumMod val="20000"/>
              <a:lumOff val="80000"/>
            </a:schemeClr>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latin typeface="NikoshBAN" panose="02000000000000000000" pitchFamily="2" charset="0"/>
                <a:cs typeface="NikoshBAN" panose="02000000000000000000" pitchFamily="2" charset="0"/>
              </a:rPr>
              <a:t>ব্যবসা-বাণিজ্য</a:t>
            </a:r>
            <a:endParaRPr lang="en-US" dirty="0">
              <a:solidFill>
                <a:srgbClr val="0070C0"/>
              </a:solidFill>
              <a:latin typeface="NikoshBAN" panose="02000000000000000000" pitchFamily="2" charset="0"/>
              <a:cs typeface="NikoshBAN" panose="02000000000000000000" pitchFamily="2" charset="0"/>
            </a:endParaRPr>
          </a:p>
        </p:txBody>
      </p:sp>
      <p:sp>
        <p:nvSpPr>
          <p:cNvPr id="13" name="Down Arrow Callout 12"/>
          <p:cNvSpPr/>
          <p:nvPr/>
        </p:nvSpPr>
        <p:spPr>
          <a:xfrm>
            <a:off x="6971332" y="2071441"/>
            <a:ext cx="1216330" cy="365554"/>
          </a:xfrm>
          <a:prstGeom prst="downArrowCallou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latin typeface="NikoshBAN" panose="02000000000000000000" pitchFamily="2" charset="0"/>
                <a:cs typeface="NikoshBAN" panose="02000000000000000000" pitchFamily="2" charset="0"/>
              </a:rPr>
              <a:t>কৃষিকার্য</a:t>
            </a:r>
            <a:endParaRPr lang="en-US" dirty="0">
              <a:solidFill>
                <a:srgbClr val="0070C0"/>
              </a:solidFill>
              <a:latin typeface="NikoshBAN" panose="02000000000000000000" pitchFamily="2" charset="0"/>
              <a:cs typeface="NikoshBAN" panose="02000000000000000000" pitchFamily="2" charset="0"/>
            </a:endParaRPr>
          </a:p>
        </p:txBody>
      </p:sp>
      <p:sp>
        <p:nvSpPr>
          <p:cNvPr id="15" name="Rectangle 14"/>
          <p:cNvSpPr/>
          <p:nvPr/>
        </p:nvSpPr>
        <p:spPr>
          <a:xfrm>
            <a:off x="422985" y="4559587"/>
            <a:ext cx="11370999" cy="1536413"/>
          </a:xfrm>
          <a:prstGeom prst="rect">
            <a:avLst/>
          </a:prstGeom>
          <a:solidFill>
            <a:srgbClr val="7030A0"/>
          </a:solid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accent4">
                    <a:lumMod val="20000"/>
                    <a:lumOff val="80000"/>
                  </a:schemeClr>
                </a:solidFill>
                <a:latin typeface="NikoshBAN" panose="02000000000000000000" pitchFamily="2" charset="0"/>
                <a:cs typeface="NikoshBAN" panose="02000000000000000000" pitchFamily="2" charset="0"/>
              </a:rPr>
              <a:t>শহরবাসীঃ-আরবের উর্বর তৃণ-অঞ্চলগুলো স্থায়ীভাবে বসবাসের উপযোগী বলে অসংখ্য জনপদ গড়ে উঠেছে। কৃষিকার্য, </a:t>
            </a:r>
            <a:r>
              <a:rPr lang="en-US" sz="2400" dirty="0" err="1" smtClean="0">
                <a:solidFill>
                  <a:schemeClr val="accent4">
                    <a:lumMod val="20000"/>
                    <a:lumOff val="80000"/>
                  </a:schemeClr>
                </a:solidFill>
                <a:latin typeface="NikoshBAN" panose="02000000000000000000" pitchFamily="2" charset="0"/>
                <a:cs typeface="NikoshBAN" panose="02000000000000000000" pitchFamily="2" charset="0"/>
              </a:rPr>
              <a:t>ব্যবসা-বা</a:t>
            </a:r>
            <a:r>
              <a:rPr lang="bn-IN" sz="2400" dirty="0" smtClean="0">
                <a:solidFill>
                  <a:schemeClr val="accent4">
                    <a:lumMod val="20000"/>
                    <a:lumOff val="80000"/>
                  </a:schemeClr>
                </a:solidFill>
                <a:latin typeface="NikoshBAN" panose="02000000000000000000" pitchFamily="2" charset="0"/>
                <a:cs typeface="NikoshBAN" panose="02000000000000000000" pitchFamily="2" charset="0"/>
              </a:rPr>
              <a:t>ণি</a:t>
            </a:r>
            <a:r>
              <a:rPr lang="en-US" sz="2400" dirty="0" err="1" smtClean="0">
                <a:solidFill>
                  <a:schemeClr val="accent4">
                    <a:lumMod val="20000"/>
                    <a:lumOff val="80000"/>
                  </a:schemeClr>
                </a:solidFill>
                <a:latin typeface="NikoshBAN" panose="02000000000000000000" pitchFamily="2" charset="0"/>
                <a:cs typeface="NikoshBAN" panose="02000000000000000000" pitchFamily="2" charset="0"/>
              </a:rPr>
              <a:t>জ্য</a:t>
            </a:r>
            <a:r>
              <a:rPr lang="en-US" sz="2400" dirty="0" smtClean="0">
                <a:solidFill>
                  <a:schemeClr val="accent4">
                    <a:lumMod val="20000"/>
                    <a:lumOff val="80000"/>
                  </a:schemeClr>
                </a:solidFill>
                <a:latin typeface="NikoshBAN" panose="02000000000000000000" pitchFamily="2" charset="0"/>
                <a:cs typeface="NikoshBAN" panose="02000000000000000000" pitchFamily="2" charset="0"/>
              </a:rPr>
              <a:t> প্রভৃতি ছিল স্থায়ী বাসিন্দাদের প্রধান জীবিকা। বহির্বিশ্বের সঙ্গে যোগাযোগ রক্ষা করার ফলে এরা ছিল মরুবাসী বেদুইনদের তুলনায় অধিকতর রুচিসম্পন্ন ও মার্জিত। </a:t>
            </a:r>
            <a:r>
              <a:rPr lang="en-US" sz="2400" dirty="0" err="1" smtClean="0">
                <a:solidFill>
                  <a:schemeClr val="accent4">
                    <a:lumMod val="20000"/>
                    <a:lumOff val="80000"/>
                  </a:schemeClr>
                </a:solidFill>
                <a:latin typeface="NikoshBAN" panose="02000000000000000000" pitchFamily="2" charset="0"/>
                <a:cs typeface="NikoshBAN" panose="02000000000000000000" pitchFamily="2" charset="0"/>
              </a:rPr>
              <a:t>এছাড়া</a:t>
            </a:r>
            <a:r>
              <a:rPr lang="en-US" sz="2400" dirty="0" smtClean="0">
                <a:solidFill>
                  <a:schemeClr val="accent4">
                    <a:lumMod val="20000"/>
                    <a:lumOff val="80000"/>
                  </a:schemeClr>
                </a:solidFill>
                <a:latin typeface="NikoshBAN" panose="02000000000000000000" pitchFamily="2" charset="0"/>
                <a:cs typeface="NikoshBAN" panose="02000000000000000000" pitchFamily="2" charset="0"/>
              </a:rPr>
              <a:t> </a:t>
            </a:r>
            <a:r>
              <a:rPr lang="en-US" sz="2400" dirty="0" err="1" smtClean="0">
                <a:solidFill>
                  <a:schemeClr val="accent4">
                    <a:lumMod val="20000"/>
                    <a:lumOff val="80000"/>
                  </a:schemeClr>
                </a:solidFill>
                <a:latin typeface="NikoshBAN" panose="02000000000000000000" pitchFamily="2" charset="0"/>
                <a:cs typeface="NikoshBAN" panose="02000000000000000000" pitchFamily="2" charset="0"/>
              </a:rPr>
              <a:t>শহর</a:t>
            </a:r>
            <a:r>
              <a:rPr lang="bn-IN" sz="2400" dirty="0" smtClean="0">
                <a:solidFill>
                  <a:schemeClr val="accent4">
                    <a:lumMod val="20000"/>
                    <a:lumOff val="80000"/>
                  </a:schemeClr>
                </a:solidFill>
                <a:latin typeface="NikoshBAN" panose="02000000000000000000" pitchFamily="2" charset="0"/>
                <a:cs typeface="NikoshBAN" panose="02000000000000000000" pitchFamily="2" charset="0"/>
              </a:rPr>
              <a:t>বা</a:t>
            </a:r>
            <a:r>
              <a:rPr lang="en-US" sz="2400" dirty="0" err="1" smtClean="0">
                <a:solidFill>
                  <a:schemeClr val="accent4">
                    <a:lumMod val="20000"/>
                    <a:lumOff val="80000"/>
                  </a:schemeClr>
                </a:solidFill>
                <a:latin typeface="NikoshBAN" panose="02000000000000000000" pitchFamily="2" charset="0"/>
                <a:cs typeface="NikoshBAN" panose="02000000000000000000" pitchFamily="2" charset="0"/>
              </a:rPr>
              <a:t>সীরা</a:t>
            </a:r>
            <a:r>
              <a:rPr lang="en-US" sz="2400" dirty="0" smtClean="0">
                <a:solidFill>
                  <a:schemeClr val="accent4">
                    <a:lumMod val="20000"/>
                    <a:lumOff val="80000"/>
                  </a:schemeClr>
                </a:solidFill>
                <a:latin typeface="NikoshBAN" panose="02000000000000000000" pitchFamily="2" charset="0"/>
                <a:cs typeface="NikoshBAN" panose="02000000000000000000" pitchFamily="2" charset="0"/>
              </a:rPr>
              <a:t> অনেকটা </a:t>
            </a:r>
            <a:r>
              <a:rPr lang="en-US" sz="2400" dirty="0" err="1" smtClean="0">
                <a:solidFill>
                  <a:schemeClr val="accent4">
                    <a:lumMod val="20000"/>
                    <a:lumOff val="80000"/>
                  </a:schemeClr>
                </a:solidFill>
                <a:latin typeface="NikoshBAN" panose="02000000000000000000" pitchFamily="2" charset="0"/>
                <a:cs typeface="NikoshBAN" panose="02000000000000000000" pitchFamily="2" charset="0"/>
              </a:rPr>
              <a:t>সভ্য</a:t>
            </a:r>
            <a:r>
              <a:rPr lang="en-US" sz="2400" dirty="0" smtClean="0">
                <a:solidFill>
                  <a:schemeClr val="accent4">
                    <a:lumMod val="20000"/>
                    <a:lumOff val="80000"/>
                  </a:schemeClr>
                </a:solidFill>
                <a:latin typeface="NikoshBAN" panose="02000000000000000000" pitchFamily="2" charset="0"/>
                <a:cs typeface="NikoshBAN" panose="02000000000000000000" pitchFamily="2" charset="0"/>
              </a:rPr>
              <a:t> </a:t>
            </a:r>
            <a:r>
              <a:rPr lang="en-US" sz="2400" dirty="0" err="1" smtClean="0">
                <a:solidFill>
                  <a:schemeClr val="accent4">
                    <a:lumMod val="20000"/>
                    <a:lumOff val="80000"/>
                  </a:schemeClr>
                </a:solidFill>
                <a:latin typeface="NikoshBAN" panose="02000000000000000000" pitchFamily="2" charset="0"/>
                <a:cs typeface="NikoshBAN" panose="02000000000000000000" pitchFamily="2" charset="0"/>
              </a:rPr>
              <a:t>জীব</a:t>
            </a:r>
            <a:r>
              <a:rPr lang="bn-IN" sz="2400" dirty="0" smtClean="0">
                <a:solidFill>
                  <a:schemeClr val="accent4">
                    <a:lumMod val="20000"/>
                    <a:lumOff val="80000"/>
                  </a:schemeClr>
                </a:solidFill>
                <a:latin typeface="NikoshBAN" panose="02000000000000000000" pitchFamily="2" charset="0"/>
                <a:cs typeface="NikoshBAN" panose="02000000000000000000" pitchFamily="2" charset="0"/>
              </a:rPr>
              <a:t>ন</a:t>
            </a:r>
            <a:r>
              <a:rPr lang="en-US" sz="2400" dirty="0" smtClean="0">
                <a:solidFill>
                  <a:schemeClr val="accent4">
                    <a:lumMod val="20000"/>
                    <a:lumOff val="80000"/>
                  </a:schemeClr>
                </a:solidFill>
                <a:latin typeface="NikoshBAN" panose="02000000000000000000" pitchFamily="2" charset="0"/>
                <a:cs typeface="NikoshBAN" panose="02000000000000000000" pitchFamily="2" charset="0"/>
              </a:rPr>
              <a:t> যাপন কত।</a:t>
            </a:r>
            <a:endParaRPr lang="en-US" sz="2400" dirty="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3" name="Rounded Rectangle 2"/>
          <p:cNvSpPr/>
          <p:nvPr/>
        </p:nvSpPr>
        <p:spPr>
          <a:xfrm>
            <a:off x="4803466" y="1317055"/>
            <a:ext cx="2610035" cy="488272"/>
          </a:xfrm>
          <a:prstGeom prst="roundRect">
            <a:avLst/>
          </a:prstGeom>
          <a:solidFill>
            <a:srgbClr val="7030A0"/>
          </a:solidFill>
          <a:ln w="28575">
            <a:solidFill>
              <a:srgbClr val="0070C0"/>
            </a:solidFill>
          </a:ln>
          <a:effectLst>
            <a:glow rad="101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20000"/>
                    <a:lumOff val="80000"/>
                  </a:schemeClr>
                </a:solidFill>
                <a:latin typeface="NikoshBAN" panose="02000000000000000000" pitchFamily="2" charset="0"/>
                <a:cs typeface="NikoshBAN" panose="02000000000000000000" pitchFamily="2" charset="0"/>
              </a:rPr>
              <a:t>শহরবাসীদের জীবন</a:t>
            </a:r>
            <a:endParaRPr lang="en-US" sz="2800" dirty="0">
              <a:solidFill>
                <a:schemeClr val="accent4">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90601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800" decel="100000"/>
                                        <p:tgtEl>
                                          <p:spTgt spid="2"/>
                                        </p:tgtEl>
                                      </p:cBhvr>
                                    </p:animEffect>
                                    <p:anim calcmode="lin" valueType="num">
                                      <p:cBhvr>
                                        <p:cTn id="30" dur="800" decel="100000" fill="hold"/>
                                        <p:tgtEl>
                                          <p:spTgt spid="2"/>
                                        </p:tgtEl>
                                        <p:attrNameLst>
                                          <p:attrName>style.rotation</p:attrName>
                                        </p:attrNameLst>
                                      </p:cBhvr>
                                      <p:tavLst>
                                        <p:tav tm="0">
                                          <p:val>
                                            <p:fltVal val="-90"/>
                                          </p:val>
                                        </p:tav>
                                        <p:tav tm="100000">
                                          <p:val>
                                            <p:fltVal val="0"/>
                                          </p:val>
                                        </p:tav>
                                      </p:tavLst>
                                    </p:anim>
                                    <p:anim calcmode="lin" valueType="num">
                                      <p:cBhvr>
                                        <p:cTn id="31" dur="800" decel="100000" fill="hold"/>
                                        <p:tgtEl>
                                          <p:spTgt spid="2"/>
                                        </p:tgtEl>
                                        <p:attrNameLst>
                                          <p:attrName>ppt_x</p:attrName>
                                        </p:attrNameLst>
                                      </p:cBhvr>
                                      <p:tavLst>
                                        <p:tav tm="0">
                                          <p:val>
                                            <p:strVal val="#ppt_x+0.4"/>
                                          </p:val>
                                        </p:tav>
                                        <p:tav tm="100000">
                                          <p:val>
                                            <p:strVal val="#ppt_x-0.05"/>
                                          </p:val>
                                        </p:tav>
                                      </p:tavLst>
                                    </p:anim>
                                    <p:anim calcmode="lin" valueType="num">
                                      <p:cBhvr>
                                        <p:cTn id="32" dur="800" decel="100000" fill="hold"/>
                                        <p:tgtEl>
                                          <p:spTgt spid="2"/>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9"/>
                                        </p:tgtEl>
                                        <p:attrNameLst>
                                          <p:attrName>ppt_y</p:attrName>
                                        </p:attrNameLst>
                                      </p:cBhvr>
                                      <p:tavLst>
                                        <p:tav tm="0">
                                          <p:val>
                                            <p:strVal val="#ppt_y"/>
                                          </p:val>
                                        </p:tav>
                                        <p:tav tm="100000">
                                          <p:val>
                                            <p:strVal val="#ppt_y"/>
                                          </p:val>
                                        </p:tav>
                                      </p:tavLst>
                                    </p:anim>
                                    <p:anim calcmode="lin" valueType="num">
                                      <p:cBhvr>
                                        <p:cTn id="4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 calcmode="lin" valueType="num">
                                      <p:cBhvr>
                                        <p:cTn id="5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0"/>
                                        </p:tgtEl>
                                        <p:attrNameLst>
                                          <p:attrName>ppt_y</p:attrName>
                                        </p:attrNameLst>
                                      </p:cBhvr>
                                      <p:tavLst>
                                        <p:tav tm="0">
                                          <p:val>
                                            <p:strVal val="#ppt_y"/>
                                          </p:val>
                                        </p:tav>
                                        <p:tav tm="100000">
                                          <p:val>
                                            <p:strVal val="#ppt_y"/>
                                          </p:val>
                                        </p:tav>
                                      </p:tavLst>
                                    </p:anim>
                                    <p:anim calcmode="lin" valueType="num">
                                      <p:cBhvr>
                                        <p:cTn id="6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grpId="0" nodeType="clickEffect">
                                  <p:stCondLst>
                                    <p:cond delay="0"/>
                                  </p:stCondLst>
                                  <p:iterate type="lt">
                                    <p:tmPct val="10000"/>
                                  </p:iterate>
                                  <p:childTnLst>
                                    <p:set>
                                      <p:cBhvr>
                                        <p:cTn id="74" dur="1" fill="hold">
                                          <p:stCondLst>
                                            <p:cond delay="0"/>
                                          </p:stCondLst>
                                        </p:cTn>
                                        <p:tgtEl>
                                          <p:spTgt spid="3"/>
                                        </p:tgtEl>
                                        <p:attrNameLst>
                                          <p:attrName>style.visibility</p:attrName>
                                        </p:attrNameLst>
                                      </p:cBhvr>
                                      <p:to>
                                        <p:strVal val="visible"/>
                                      </p:to>
                                    </p:set>
                                    <p:anim by="(-#ppt_w*2)" calcmode="lin" valueType="num">
                                      <p:cBhvr rctx="PPT">
                                        <p:cTn id="75" dur="500" autoRev="1" fill="hold">
                                          <p:stCondLst>
                                            <p:cond delay="0"/>
                                          </p:stCondLst>
                                        </p:cTn>
                                        <p:tgtEl>
                                          <p:spTgt spid="3"/>
                                        </p:tgtEl>
                                        <p:attrNameLst>
                                          <p:attrName>ppt_w</p:attrName>
                                        </p:attrNameLst>
                                      </p:cBhvr>
                                    </p:anim>
                                    <p:anim by="(#ppt_w*0.50)" calcmode="lin" valueType="num">
                                      <p:cBhvr>
                                        <p:cTn id="76" dur="500" decel="50000" autoRev="1" fill="hold">
                                          <p:stCondLst>
                                            <p:cond delay="0"/>
                                          </p:stCondLst>
                                        </p:cTn>
                                        <p:tgtEl>
                                          <p:spTgt spid="3"/>
                                        </p:tgtEl>
                                        <p:attrNameLst>
                                          <p:attrName>ppt_x</p:attrName>
                                        </p:attrNameLst>
                                      </p:cBhvr>
                                    </p:anim>
                                    <p:anim from="(-#ppt_h/2)" to="(#ppt_y)" calcmode="lin" valueType="num">
                                      <p:cBhvr>
                                        <p:cTn id="77" dur="1000" fill="hold">
                                          <p:stCondLst>
                                            <p:cond delay="0"/>
                                          </p:stCondLst>
                                        </p:cTn>
                                        <p:tgtEl>
                                          <p:spTgt spid="3"/>
                                        </p:tgtEl>
                                        <p:attrNameLst>
                                          <p:attrName>ppt_y</p:attrName>
                                        </p:attrNameLst>
                                      </p:cBhvr>
                                    </p:anim>
                                    <p:animRot by="21600000">
                                      <p:cBhvr>
                                        <p:cTn id="78" dur="1000" fill="hold">
                                          <p:stCondLst>
                                            <p:cond delay="0"/>
                                          </p:stCondLst>
                                        </p:cTn>
                                        <p:tgtEl>
                                          <p:spTgt spid="3"/>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diamond(in)">
                                      <p:cBhvr>
                                        <p:cTn id="8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13" grpId="0" animBg="1"/>
      <p:bldP spid="1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26000">
              <a:schemeClr val="accent2">
                <a:lumMod val="60000"/>
                <a:lumOff val="40000"/>
                <a:shade val="67500"/>
                <a:satMod val="115000"/>
              </a:schemeClr>
            </a:gs>
            <a:gs pos="77000">
              <a:schemeClr val="accent2">
                <a:lumMod val="60000"/>
                <a:lumOff val="40000"/>
                <a:shade val="100000"/>
                <a:satMod val="115000"/>
              </a:schemeClr>
            </a:gs>
          </a:gsLst>
          <a:lin ang="16200000" scaled="1"/>
        </a:gradFill>
        <a:effectLst/>
      </p:bgPr>
    </p:bg>
    <p:spTree>
      <p:nvGrpSpPr>
        <p:cNvPr id="1" name=""/>
        <p:cNvGrpSpPr/>
        <p:nvPr/>
      </p:nvGrpSpPr>
      <p:grpSpPr>
        <a:xfrm>
          <a:off x="0" y="0"/>
          <a:ext cx="0" cy="0"/>
          <a:chOff x="0" y="0"/>
          <a:chExt cx="0" cy="0"/>
        </a:xfrm>
      </p:grpSpPr>
      <p:sp>
        <p:nvSpPr>
          <p:cNvPr id="4" name="Rounded Rectangle 3"/>
          <p:cNvSpPr/>
          <p:nvPr/>
        </p:nvSpPr>
        <p:spPr>
          <a:xfrm>
            <a:off x="2297592" y="351105"/>
            <a:ext cx="7579073" cy="586069"/>
          </a:xfrm>
          <a:prstGeom prst="roundRect">
            <a:avLst/>
          </a:prstGeom>
          <a:solidFill>
            <a:schemeClr val="accent2">
              <a:lumMod val="5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lumMod val="60000"/>
                    <a:lumOff val="40000"/>
                  </a:schemeClr>
                </a:solidFill>
                <a:latin typeface="NikoshBAN" panose="02000000000000000000" pitchFamily="2" charset="0"/>
                <a:cs typeface="NikoshBAN" panose="02000000000000000000" pitchFamily="2" charset="0"/>
              </a:rPr>
              <a:t>চিত্রগুলি মনোযোগ দিয়ে দেখ এবং বোঝার চেষ্টা কর</a:t>
            </a:r>
            <a:endParaRPr lang="en-US" sz="3200" b="1" dirty="0">
              <a:solidFill>
                <a:schemeClr val="accent4">
                  <a:lumMod val="60000"/>
                  <a:lumOff val="40000"/>
                </a:schemeClr>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987" y="2407629"/>
            <a:ext cx="2759330" cy="1868651"/>
          </a:xfrm>
          <a:prstGeom prst="rect">
            <a:avLst/>
          </a:prstGeom>
          <a:ln w="28575">
            <a:solidFill>
              <a:schemeClr val="tx1"/>
            </a:solidFill>
          </a:ln>
        </p:spPr>
      </p:pic>
      <p:sp>
        <p:nvSpPr>
          <p:cNvPr id="2" name="Down Arrow Callout 1"/>
          <p:cNvSpPr/>
          <p:nvPr/>
        </p:nvSpPr>
        <p:spPr>
          <a:xfrm>
            <a:off x="9624291" y="1929126"/>
            <a:ext cx="1854836" cy="379778"/>
          </a:xfrm>
          <a:prstGeom prst="downArrow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অতিথি আপ্যায়ন</a:t>
            </a:r>
            <a:endParaRPr lang="en-US" dirty="0">
              <a:solidFill>
                <a:srgbClr val="FFFF00"/>
              </a:solidFill>
              <a:latin typeface="NikoshBAN" panose="02000000000000000000" pitchFamily="2" charset="0"/>
              <a:cs typeface="NikoshBAN" panose="02000000000000000000" pitchFamily="2" charset="0"/>
            </a:endParaRPr>
          </a:p>
        </p:txBody>
      </p:sp>
      <p:sp>
        <p:nvSpPr>
          <p:cNvPr id="3" name="Down Arrow Callout 2"/>
          <p:cNvSpPr/>
          <p:nvPr/>
        </p:nvSpPr>
        <p:spPr>
          <a:xfrm>
            <a:off x="6650369" y="1938652"/>
            <a:ext cx="1859469" cy="376881"/>
          </a:xfrm>
          <a:prstGeom prst="downArrow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যুদ্ধ-বিগ্রহ ও লুটত্রাজ</a:t>
            </a:r>
            <a:endParaRPr lang="en-US" dirty="0">
              <a:solidFill>
                <a:srgbClr val="FFFF00"/>
              </a:solidFill>
              <a:latin typeface="NikoshBAN" panose="02000000000000000000" pitchFamily="2" charset="0"/>
              <a:cs typeface="NikoshBAN" panose="02000000000000000000" pitchFamily="2" charset="0"/>
            </a:endParaRPr>
          </a:p>
        </p:txBody>
      </p:sp>
      <p:sp>
        <p:nvSpPr>
          <p:cNvPr id="7" name="Down Arrow Callout 6"/>
          <p:cNvSpPr/>
          <p:nvPr/>
        </p:nvSpPr>
        <p:spPr>
          <a:xfrm>
            <a:off x="3894729" y="1941011"/>
            <a:ext cx="1547446" cy="372165"/>
          </a:xfrm>
          <a:prstGeom prst="downArrow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গোত্রভিত্তিক সমাজ</a:t>
            </a:r>
            <a:endParaRPr lang="en-US" dirty="0">
              <a:solidFill>
                <a:srgbClr val="FFFF00"/>
              </a:solidFill>
              <a:latin typeface="NikoshBAN" panose="02000000000000000000" pitchFamily="2" charset="0"/>
              <a:cs typeface="NikoshBAN" panose="02000000000000000000" pitchFamily="2" charset="0"/>
            </a:endParaRPr>
          </a:p>
        </p:txBody>
      </p:sp>
      <p:sp>
        <p:nvSpPr>
          <p:cNvPr id="11" name="Down Arrow Callout 10"/>
          <p:cNvSpPr/>
          <p:nvPr/>
        </p:nvSpPr>
        <p:spPr>
          <a:xfrm>
            <a:off x="1028799" y="1942190"/>
            <a:ext cx="1230923" cy="370986"/>
          </a:xfrm>
          <a:prstGeom prst="downArrow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তাবুতে বসবাস</a:t>
            </a:r>
            <a:endParaRPr lang="en-US" dirty="0">
              <a:solidFill>
                <a:srgbClr val="FFFF00"/>
              </a:solidFill>
              <a:latin typeface="NikoshBAN" panose="02000000000000000000" pitchFamily="2" charset="0"/>
              <a:cs typeface="NikoshBAN" panose="02000000000000000000" pitchFamily="2" charset="0"/>
            </a:endParaRPr>
          </a:p>
        </p:txBody>
      </p:sp>
      <p:sp>
        <p:nvSpPr>
          <p:cNvPr id="12" name="Content Placeholder 11"/>
          <p:cNvSpPr>
            <a:spLocks noGrp="1"/>
          </p:cNvSpPr>
          <p:nvPr>
            <p:ph idx="1"/>
          </p:nvPr>
        </p:nvSpPr>
        <p:spPr>
          <a:xfrm>
            <a:off x="231044" y="4475355"/>
            <a:ext cx="11687483" cy="1943373"/>
          </a:xfrm>
          <a:solidFill>
            <a:schemeClr val="accent2">
              <a:lumMod val="60000"/>
              <a:lumOff val="40000"/>
            </a:schemeClr>
          </a:solidFill>
          <a:ln w="28575">
            <a:solidFill>
              <a:schemeClr val="tx1"/>
            </a:solidFill>
          </a:ln>
        </p:spPr>
        <p:txBody>
          <a:bodyPr anchor="ctr">
            <a:normAutofit/>
          </a:bodyPr>
          <a:lstStyle/>
          <a:p>
            <a:pPr algn="just">
              <a:buFont typeface="Wingdings" panose="05000000000000000000" pitchFamily="2" charset="2"/>
              <a:buChar char="q"/>
            </a:pPr>
            <a:r>
              <a:rPr lang="en-US" sz="2000" dirty="0" smtClean="0"/>
              <a:t> </a:t>
            </a:r>
            <a:r>
              <a:rPr lang="en-US" sz="2000" dirty="0" smtClean="0">
                <a:latin typeface="NikoshBAN" panose="02000000000000000000" pitchFamily="2" charset="0"/>
                <a:cs typeface="NikoshBAN" panose="02000000000000000000" pitchFamily="2" charset="0"/>
              </a:rPr>
              <a:t>দুরন্ত যাযাবর বেদুইনদের নিকট মরুভূমিই প্রধান বাসস্থান। বেদুইন সমাজের মূলভিত্তি গোত্রপ্রথা। গোত্রের প্রধানকে “শাইখ” বলা হয়। গোত্রপতি বয়স, জ্ঞান-বুদ্ধি, সাহস ও বীরত্বের ভিত্তিতে নির্বাচিত হতেন। একই গোত্রের মধ্যে হত্যাকান্ড সংঘটিত হলে কেউ অপরাধীকে সাহায্য করত না; কিন্তু অপর কোনো গোত্র যদি হত্যা করত তা হলে সমগ্র গোত্র প্রতিশোধ গ্রহণের জন্য সংঘর্ষে লিপ্ত হত। মরুবাসী বেদুইনদের সর্বশ্রেষ্ট বৈশিষ্ট কওম-চেতনা (আসাবিয়া)। ব্যক্তিস্বাতন্ত্র, গোত্র-মানসিকতা, সহিষ্ণুতা, পৌরুষত্ব প্রভৃতি তাদের প্রধান বৈশিষ্ট। পূর্বপুরুষদের আভিজাত্য ও বীরত্ব, প্রচীন আরবি কবিতা ও বাগ্মিতা, আরবি অশ্ব ও তরবারি তাদের গর্বের বস্তু ছিল। আরব বেদুইনদের অতিথিপরায়ণতা সর্বজনস্বীকৃত। কারণ অতিথি শত্রুকেও তাঁরা আদর আপ্যায়ন করতে দ্বিধা করেনি।</a:t>
            </a:r>
          </a:p>
        </p:txBody>
      </p:sp>
      <p:sp>
        <p:nvSpPr>
          <p:cNvPr id="13" name="Rounded Rectangle 12"/>
          <p:cNvSpPr/>
          <p:nvPr/>
        </p:nvSpPr>
        <p:spPr>
          <a:xfrm>
            <a:off x="4467370" y="1157935"/>
            <a:ext cx="3221586" cy="501317"/>
          </a:xfrm>
          <a:prstGeom prst="roundRect">
            <a:avLst/>
          </a:prstGeom>
          <a:solidFill>
            <a:schemeClr val="accent2">
              <a:lumMod val="75000"/>
            </a:schemeClr>
          </a:solidFill>
          <a:ln w="28575"/>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latin typeface="NikoshBAN" panose="02000000000000000000" pitchFamily="2" charset="0"/>
                <a:cs typeface="NikoshBAN" panose="02000000000000000000" pitchFamily="2" charset="0"/>
              </a:rPr>
              <a:t>বেদুইন জীবন ও বৈশিষ্ট</a:t>
            </a:r>
            <a:endParaRPr lang="en-US" sz="2800" dirty="0">
              <a:solidFill>
                <a:srgbClr val="FFFF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76" y="2407629"/>
            <a:ext cx="2768171" cy="1868652"/>
          </a:xfrm>
          <a:prstGeom prst="rect">
            <a:avLst/>
          </a:prstGeom>
          <a:ln w="28575">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1595" y="2401054"/>
            <a:ext cx="2757019" cy="1881800"/>
          </a:xfrm>
          <a:prstGeom prst="rect">
            <a:avLst/>
          </a:prstGeom>
          <a:ln w="28575">
            <a:solidFill>
              <a:schemeClr val="tx1"/>
            </a:solid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4892" y="2381332"/>
            <a:ext cx="2733635" cy="1894948"/>
          </a:xfrm>
          <a:prstGeom prst="rect">
            <a:avLst/>
          </a:prstGeom>
          <a:ln w="28575">
            <a:solidFill>
              <a:schemeClr val="tx1"/>
            </a:solidFill>
          </a:ln>
        </p:spPr>
      </p:pic>
    </p:spTree>
    <p:extLst>
      <p:ext uri="{BB962C8B-B14F-4D97-AF65-F5344CB8AC3E}">
        <p14:creationId xmlns:p14="http://schemas.microsoft.com/office/powerpoint/2010/main" val="18681299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inVertical)">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12">
                                            <p:bg/>
                                          </p:spTgt>
                                        </p:tgtEl>
                                        <p:attrNameLst>
                                          <p:attrName>style.visibility</p:attrName>
                                        </p:attrNameLst>
                                      </p:cBhvr>
                                      <p:to>
                                        <p:strVal val="visible"/>
                                      </p:to>
                                    </p:set>
                                    <p:anim calcmode="lin" valueType="num">
                                      <p:cBhvr>
                                        <p:cTn id="68" dur="500" fill="hold"/>
                                        <p:tgtEl>
                                          <p:spTgt spid="12">
                                            <p:bg/>
                                          </p:spTgt>
                                        </p:tgtEl>
                                        <p:attrNameLst>
                                          <p:attrName>ppt_w</p:attrName>
                                        </p:attrNameLst>
                                      </p:cBhvr>
                                      <p:tavLst>
                                        <p:tav tm="0">
                                          <p:val>
                                            <p:fltVal val="0"/>
                                          </p:val>
                                        </p:tav>
                                        <p:tav tm="100000">
                                          <p:val>
                                            <p:strVal val="#ppt_w"/>
                                          </p:val>
                                        </p:tav>
                                      </p:tavLst>
                                    </p:anim>
                                    <p:anim calcmode="lin" valueType="num">
                                      <p:cBhvr>
                                        <p:cTn id="69" dur="500" fill="hold"/>
                                        <p:tgtEl>
                                          <p:spTgt spid="12">
                                            <p:bg/>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12">
                                            <p:txEl>
                                              <p:pRg st="0" end="0"/>
                                            </p:txEl>
                                          </p:spTgt>
                                        </p:tgtEl>
                                        <p:attrNameLst>
                                          <p:attrName>style.visibility</p:attrName>
                                        </p:attrNameLst>
                                      </p:cBhvr>
                                      <p:to>
                                        <p:strVal val="visible"/>
                                      </p:to>
                                    </p:set>
                                    <p:anim calcmode="lin" valueType="num">
                                      <p:cBhvr>
                                        <p:cTn id="7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7" grpId="0" animBg="1"/>
      <p:bldP spid="11" grpId="0" animBg="1"/>
      <p:bldP spid="12" grpId="0" build="p"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50000"/>
              </a:schemeClr>
            </a:gs>
            <a:gs pos="99000">
              <a:schemeClr val="accent2">
                <a:lumMod val="75000"/>
              </a:schemeClr>
            </a:gs>
            <a:gs pos="35000">
              <a:srgbClr val="FFC000"/>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5536" y="1057867"/>
            <a:ext cx="5472970" cy="619612"/>
          </a:xfrm>
          <a:gradFill>
            <a:gsLst>
              <a:gs pos="0">
                <a:srgbClr val="FFFF00"/>
              </a:gs>
              <a:gs pos="57000">
                <a:srgbClr val="FFFF00"/>
              </a:gs>
              <a:gs pos="100000">
                <a:srgbClr val="00B0F0"/>
              </a:gs>
            </a:gsLst>
            <a:lin ang="16200000" scaled="1"/>
          </a:gradFill>
          <a:ln>
            <a:noFill/>
            <a:prstDash val="lgDashDot"/>
          </a:ln>
          <a:scene3d>
            <a:camera prst="orthographicFront"/>
            <a:lightRig rig="threePt" dir="t"/>
          </a:scene3d>
          <a:sp3d>
            <a:bevelT/>
          </a:sp3d>
        </p:spPr>
        <p:txBody>
          <a:bodyPr>
            <a:normAutofit/>
          </a:bodyPr>
          <a:lstStyle/>
          <a:p>
            <a:r>
              <a:rPr lang="en-US" sz="2800" dirty="0" smtClean="0">
                <a:solidFill>
                  <a:schemeClr val="accent5">
                    <a:lumMod val="50000"/>
                  </a:schemeClr>
                </a:solidFill>
                <a:latin typeface="NikoshBAN" panose="02000000000000000000" pitchFamily="2" charset="0"/>
                <a:cs typeface="NikoshBAN" panose="02000000000000000000" pitchFamily="2" charset="0"/>
              </a:rPr>
              <a:t>এখানে প্রদর্শিত চিত্রগুলি অনুধাবন করার চেষ্টা কর</a:t>
            </a:r>
            <a:endParaRPr lang="en-US" dirty="0">
              <a:solidFill>
                <a:schemeClr val="accent5">
                  <a:lumMod val="50000"/>
                </a:schemeClr>
              </a:solidFill>
              <a:latin typeface="NikoshBAN" panose="02000000000000000000" pitchFamily="2" charset="0"/>
              <a:cs typeface="NikoshBAN" panose="02000000000000000000" pitchFamily="2"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64" y="2287595"/>
            <a:ext cx="3004063" cy="1999517"/>
          </a:xfrm>
          <a:ln w="28575">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341" y="2287595"/>
            <a:ext cx="2955496" cy="1999517"/>
          </a:xfrm>
          <a:prstGeom prst="rect">
            <a:avLst/>
          </a:prstGeom>
          <a:ln w="28575">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127" y="2287595"/>
            <a:ext cx="2983454" cy="1999518"/>
          </a:xfrm>
          <a:prstGeom prst="rect">
            <a:avLst/>
          </a:prstGeom>
          <a:ln w="28575">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5837" y="2287595"/>
            <a:ext cx="2955496" cy="1999517"/>
          </a:xfrm>
          <a:prstGeom prst="rect">
            <a:avLst/>
          </a:prstGeom>
          <a:ln w="28575">
            <a:solidFill>
              <a:schemeClr val="tx1"/>
            </a:solidFill>
          </a:ln>
        </p:spPr>
      </p:pic>
      <p:sp>
        <p:nvSpPr>
          <p:cNvPr id="8" name="Rounded Rectangle 7"/>
          <p:cNvSpPr/>
          <p:nvPr/>
        </p:nvSpPr>
        <p:spPr>
          <a:xfrm>
            <a:off x="2672569" y="254551"/>
            <a:ext cx="6658903" cy="624254"/>
          </a:xfrm>
          <a:prstGeom prst="roundRect">
            <a:avLst/>
          </a:prstGeom>
          <a:gradFill>
            <a:gsLst>
              <a:gs pos="3000">
                <a:srgbClr val="FF00FF"/>
              </a:gs>
              <a:gs pos="46000">
                <a:srgbClr val="FFFF00"/>
              </a:gs>
              <a:gs pos="100000">
                <a:srgbClr val="00B0F0"/>
              </a:gs>
            </a:gsLst>
            <a:lin ang="16200000" scaled="1"/>
          </a:gradFill>
          <a:effectLst>
            <a:glow rad="228600">
              <a:schemeClr val="accent6">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6">
                    <a:lumMod val="50000"/>
                  </a:schemeClr>
                </a:solidFill>
                <a:latin typeface="NikoshBAN" panose="02000000000000000000" pitchFamily="2" charset="0"/>
                <a:cs typeface="NikoshBAN" panose="02000000000000000000" pitchFamily="2" charset="0"/>
              </a:rPr>
              <a:t>আরব অধিবাসীদের উপর ভৌগোলিক প্রভাব</a:t>
            </a:r>
            <a:endParaRPr lang="en-US" sz="3600" b="1" dirty="0">
              <a:solidFill>
                <a:schemeClr val="accent6">
                  <a:lumMod val="50000"/>
                </a:schemeClr>
              </a:solidFill>
              <a:latin typeface="NikoshBAN" panose="02000000000000000000" pitchFamily="2" charset="0"/>
              <a:cs typeface="NikoshBAN" panose="02000000000000000000" pitchFamily="2" charset="0"/>
            </a:endParaRPr>
          </a:p>
        </p:txBody>
      </p:sp>
      <p:sp>
        <p:nvSpPr>
          <p:cNvPr id="10" name="Right Arrow 9"/>
          <p:cNvSpPr/>
          <p:nvPr/>
        </p:nvSpPr>
        <p:spPr>
          <a:xfrm rot="3756011">
            <a:off x="-266728" y="956012"/>
            <a:ext cx="2154822" cy="457199"/>
          </a:xfrm>
          <a:prstGeom prst="rightArrow">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ikoshBAN" panose="02000000000000000000" pitchFamily="2" charset="0"/>
                <a:cs typeface="NikoshBAN" panose="02000000000000000000" pitchFamily="2" charset="0"/>
              </a:rPr>
              <a:t>বালুকাময় ধু-ধু মরুভূমি</a:t>
            </a:r>
            <a:endParaRPr lang="en-US" dirty="0">
              <a:solidFill>
                <a:schemeClr val="tx1"/>
              </a:solidFill>
              <a:latin typeface="NikoshBAN" panose="02000000000000000000" pitchFamily="2" charset="0"/>
              <a:cs typeface="NikoshBAN" panose="02000000000000000000" pitchFamily="2" charset="0"/>
            </a:endParaRPr>
          </a:p>
        </p:txBody>
      </p:sp>
      <p:sp>
        <p:nvSpPr>
          <p:cNvPr id="11" name="Left Arrow 10"/>
          <p:cNvSpPr/>
          <p:nvPr/>
        </p:nvSpPr>
        <p:spPr>
          <a:xfrm rot="17984640">
            <a:off x="10244236" y="975130"/>
            <a:ext cx="2190572" cy="486064"/>
          </a:xfrm>
          <a:prstGeom prst="leftArrow">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ikoshBAN" panose="02000000000000000000" pitchFamily="2" charset="0"/>
                <a:cs typeface="NikoshBAN" panose="02000000000000000000" pitchFamily="2" charset="0"/>
              </a:rPr>
              <a:t>কাঁটাযুক্ত বৃক্ষ</a:t>
            </a:r>
            <a:endParaRPr lang="en-US" dirty="0">
              <a:solidFill>
                <a:schemeClr val="tx1"/>
              </a:solidFill>
              <a:latin typeface="NikoshBAN" panose="02000000000000000000" pitchFamily="2" charset="0"/>
              <a:cs typeface="NikoshBAN" panose="02000000000000000000" pitchFamily="2" charset="0"/>
            </a:endParaRPr>
          </a:p>
        </p:txBody>
      </p:sp>
      <p:sp>
        <p:nvSpPr>
          <p:cNvPr id="12" name="Down Arrow Callout 11"/>
          <p:cNvSpPr/>
          <p:nvPr/>
        </p:nvSpPr>
        <p:spPr>
          <a:xfrm>
            <a:off x="3605241" y="1856541"/>
            <a:ext cx="2074985" cy="361583"/>
          </a:xfrm>
          <a:prstGeom prst="downArrowCallout">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ikoshBAN" panose="02000000000000000000" pitchFamily="2" charset="0"/>
                <a:cs typeface="NikoshBAN" panose="02000000000000000000" pitchFamily="2" charset="0"/>
              </a:rPr>
              <a:t>মরুভূমির সাইমুম ঝড়</a:t>
            </a:r>
            <a:endParaRPr lang="en-US" dirty="0">
              <a:solidFill>
                <a:schemeClr val="tx1"/>
              </a:solidFill>
              <a:latin typeface="NikoshBAN" panose="02000000000000000000" pitchFamily="2" charset="0"/>
              <a:cs typeface="NikoshBAN" panose="02000000000000000000" pitchFamily="2" charset="0"/>
            </a:endParaRPr>
          </a:p>
        </p:txBody>
      </p:sp>
      <p:sp>
        <p:nvSpPr>
          <p:cNvPr id="13" name="Down Arrow Callout 12"/>
          <p:cNvSpPr/>
          <p:nvPr/>
        </p:nvSpPr>
        <p:spPr>
          <a:xfrm>
            <a:off x="6758858" y="1856542"/>
            <a:ext cx="1758461" cy="361583"/>
          </a:xfrm>
          <a:prstGeom prst="downArrowCallout">
            <a:avLst/>
          </a:prstGeom>
          <a:solidFill>
            <a:schemeClr val="accent4">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NikoshBAN" panose="02000000000000000000" pitchFamily="2" charset="0"/>
                <a:cs typeface="NikoshBAN" panose="02000000000000000000" pitchFamily="2" charset="0"/>
              </a:rPr>
              <a:t> </a:t>
            </a:r>
            <a:r>
              <a:rPr lang="en-US" dirty="0" smtClean="0">
                <a:solidFill>
                  <a:schemeClr val="tx1"/>
                </a:solidFill>
                <a:latin typeface="NikoshBAN" panose="02000000000000000000" pitchFamily="2" charset="0"/>
                <a:cs typeface="NikoshBAN" panose="02000000000000000000" pitchFamily="2" charset="0"/>
              </a:rPr>
              <a:t>রুক্ষ পর্বতমালা</a:t>
            </a:r>
            <a:endParaRPr lang="en-US"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181196" y="4572000"/>
            <a:ext cx="11890137" cy="1696915"/>
          </a:xfrm>
          <a:prstGeom prst="rect">
            <a:avLst/>
          </a:prstGeom>
          <a:gradFill>
            <a:gsLst>
              <a:gs pos="100000">
                <a:srgbClr val="7030A0"/>
              </a:gs>
              <a:gs pos="51000">
                <a:srgbClr val="0070C0"/>
              </a:gs>
              <a:gs pos="1000">
                <a:srgbClr val="002060"/>
              </a:gs>
            </a:gsLst>
            <a:lin ang="16200000" scaled="1"/>
          </a:gra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sz="2000" dirty="0" smtClean="0">
                <a:solidFill>
                  <a:srgbClr val="FFFF00"/>
                </a:solidFill>
                <a:latin typeface="NikoshBAN" panose="02000000000000000000" pitchFamily="2" charset="0"/>
                <a:cs typeface="NikoshBAN" panose="02000000000000000000" pitchFamily="2" charset="0"/>
              </a:rPr>
              <a:t>আরব উপদ্বীপের বৈচিত্রময় ভৌগোলিক পরিবেশ, অধিবাসীদের জীবনযাত্রা প্রণালীকে গভীরভাবে প্রভাবিত করে। এ ভূ-খন্ডের বৃষ্টিপাতহীন শুষ্ক ও উষ্ণ আবহাওয়া, বালুকাময় ধু-ধু মরুভূমি প্রভৃতি প্রতিকুল ও ভৌগোলিক পরিবেশের সাথে সংগ্রাম করে মরুবাসী বেদুইনগন </a:t>
            </a:r>
            <a:r>
              <a:rPr lang="en-US" sz="2000" dirty="0" err="1" smtClean="0">
                <a:solidFill>
                  <a:srgbClr val="FFFF00"/>
                </a:solidFill>
                <a:latin typeface="NikoshBAN" panose="02000000000000000000" pitchFamily="2" charset="0"/>
                <a:cs typeface="NikoshBAN" panose="02000000000000000000" pitchFamily="2" charset="0"/>
              </a:rPr>
              <a:t>একদিকে</a:t>
            </a:r>
            <a:r>
              <a:rPr lang="en-US" sz="2000" dirty="0" smtClean="0">
                <a:solidFill>
                  <a:srgbClr val="FFFF00"/>
                </a:solidFill>
                <a:latin typeface="NikoshBAN" panose="02000000000000000000" pitchFamily="2" charset="0"/>
                <a:cs typeface="NikoshBAN" panose="02000000000000000000" pitchFamily="2" charset="0"/>
              </a:rPr>
              <a:t> </a:t>
            </a:r>
            <a:r>
              <a:rPr lang="en-US" sz="2000" dirty="0" err="1" smtClean="0">
                <a:solidFill>
                  <a:srgbClr val="FFFF00"/>
                </a:solidFill>
                <a:latin typeface="NikoshBAN" panose="02000000000000000000" pitchFamily="2" charset="0"/>
                <a:cs typeface="NikoshBAN" panose="02000000000000000000" pitchFamily="2" charset="0"/>
              </a:rPr>
              <a:t>যেমন</a:t>
            </a:r>
            <a:r>
              <a:rPr lang="bn-IN" sz="2000" dirty="0" smtClean="0">
                <a:solidFill>
                  <a:srgbClr val="FFFF00"/>
                </a:solidFill>
                <a:latin typeface="NikoshBAN" panose="02000000000000000000" pitchFamily="2" charset="0"/>
                <a:cs typeface="NikoshBAN" panose="02000000000000000000" pitchFamily="2" charset="0"/>
              </a:rPr>
              <a:t>-</a:t>
            </a:r>
            <a:r>
              <a:rPr lang="en-US" sz="2000" dirty="0" smtClean="0">
                <a:solidFill>
                  <a:srgbClr val="FFFF00"/>
                </a:solidFill>
                <a:latin typeface="NikoshBAN" panose="02000000000000000000" pitchFamily="2" charset="0"/>
                <a:cs typeface="NikoshBAN" panose="02000000000000000000" pitchFamily="2" charset="0"/>
              </a:rPr>
              <a:t> রুক্ষ, দূঃসাহসী ও সৈনিক জাতিতে পরিণত </a:t>
            </a:r>
            <a:r>
              <a:rPr lang="en-US" sz="2000" dirty="0" err="1" smtClean="0">
                <a:solidFill>
                  <a:srgbClr val="FFFF00"/>
                </a:solidFill>
                <a:latin typeface="NikoshBAN" panose="02000000000000000000" pitchFamily="2" charset="0"/>
                <a:cs typeface="NikoshBAN" panose="02000000000000000000" pitchFamily="2" charset="0"/>
              </a:rPr>
              <a:t>হয়েছে</a:t>
            </a:r>
            <a:r>
              <a:rPr lang="en-US" sz="2000" dirty="0" smtClean="0">
                <a:solidFill>
                  <a:srgbClr val="FFFF00"/>
                </a:solidFill>
                <a:latin typeface="NikoshBAN" panose="02000000000000000000" pitchFamily="2" charset="0"/>
                <a:cs typeface="NikoshBAN" panose="02000000000000000000" pitchFamily="2" charset="0"/>
              </a:rPr>
              <a:t> </a:t>
            </a:r>
            <a:r>
              <a:rPr lang="bn-IN" sz="2000" dirty="0" smtClean="0">
                <a:solidFill>
                  <a:srgbClr val="FFFF00"/>
                </a:solidFill>
                <a:latin typeface="NikoshBAN" panose="02000000000000000000" pitchFamily="2" charset="0"/>
                <a:cs typeface="NikoshBAN" panose="02000000000000000000" pitchFamily="2" charset="0"/>
              </a:rPr>
              <a:t>;</a:t>
            </a:r>
            <a:r>
              <a:rPr lang="en-US" sz="2000" dirty="0" smtClean="0">
                <a:solidFill>
                  <a:srgbClr val="FFFF00"/>
                </a:solidFill>
                <a:latin typeface="NikoshBAN" panose="02000000000000000000" pitchFamily="2" charset="0"/>
                <a:cs typeface="NikoshBAN" panose="02000000000000000000" pitchFamily="2" charset="0"/>
              </a:rPr>
              <a:t> অপরদিকে তারা ধৈর্যশীল, কষ্টসহিষ্ণু ও পরিশ্রমী হয়েছে। তাদের চরিত্রে কঠোরতা, বর্বরতা, নৃশংসতা এবং সাহসিকতার সমন্বয় ঘটেছে। মরুভূমির প্রচন্ড সাইমুম ঝড়, প্রখর উত্তাপ, উন্মত্ত লু হাওয়া, রুক্ষ পর্বতমালা,কাঁটাযুক্ত বৃক্ষাদি তাদেরকে সংগ্রামী করে তুলেছে। অধিকাংশ সময় তারা শিকার, লুন্ঠন, ও যুদ্ধ-বিগ্রহে লিপ্ত থাকত। </a:t>
            </a:r>
            <a:endParaRPr lang="en-US" sz="2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315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
                                        </p:tgtEl>
                                        <p:attrNameLst>
                                          <p:attrName>ppt_y</p:attrName>
                                        </p:attrNameLst>
                                      </p:cBhvr>
                                      <p:tavLst>
                                        <p:tav tm="0">
                                          <p:val>
                                            <p:strVal val="#ppt_y"/>
                                          </p:val>
                                        </p:tav>
                                        <p:tav tm="100000">
                                          <p:val>
                                            <p:strVal val="#ppt_y"/>
                                          </p:val>
                                        </p:tav>
                                      </p:tavLst>
                                    </p:anim>
                                    <p:anim calcmode="lin" valueType="num">
                                      <p:cBhvr>
                                        <p:cTn id="2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strVal val="#ppt_w*0.70"/>
                                          </p:val>
                                        </p:tav>
                                        <p:tav tm="100000">
                                          <p:val>
                                            <p:strVal val="#ppt_w"/>
                                          </p:val>
                                        </p:tav>
                                      </p:tavLst>
                                    </p:anim>
                                    <p:anim calcmode="lin" valueType="num">
                                      <p:cBhvr>
                                        <p:cTn id="62" dur="1000" fill="hold"/>
                                        <p:tgtEl>
                                          <p:spTgt spid="14"/>
                                        </p:tgtEl>
                                        <p:attrNameLst>
                                          <p:attrName>ppt_h</p:attrName>
                                        </p:attrNameLst>
                                      </p:cBhvr>
                                      <p:tavLst>
                                        <p:tav tm="0">
                                          <p:val>
                                            <p:strVal val="#ppt_h"/>
                                          </p:val>
                                        </p:tav>
                                        <p:tav tm="100000">
                                          <p:val>
                                            <p:strVal val="#ppt_h"/>
                                          </p:val>
                                        </p:tav>
                                      </p:tavLst>
                                    </p:anim>
                                    <p:animEffect transition="in" filter="fade">
                                      <p:cBhvr>
                                        <p:cTn id="6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1717</TotalTime>
  <Words>1027</Words>
  <Application>Microsoft Office PowerPoint</Application>
  <PresentationFormat>Widescreen</PresentationFormat>
  <Paragraphs>104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NikoshBAN</vt:lpstr>
      <vt:lpstr>Sitka Subheading</vt:lpstr>
      <vt:lpstr>Wingdings</vt:lpstr>
      <vt:lpstr>Office Theme</vt:lpstr>
      <vt:lpstr>PowerPoint Presentation</vt:lpstr>
      <vt:lpstr>PowerPoint Presentation</vt:lpstr>
      <vt:lpstr>PowerPoint Presentation</vt:lpstr>
      <vt:lpstr>PowerPoint Presentation</vt:lpstr>
      <vt:lpstr>PowerPoint Presentation</vt:lpstr>
      <vt:lpstr>নিচের চিত্রগুলির প্রতি ভালোভাবে লক্ষ্য কর</vt:lpstr>
      <vt:lpstr>  এবার এই দৃশ্যগুলি গুরুত্ব দিয়ে অনুধাবন কর </vt:lpstr>
      <vt:lpstr>PowerPoint Presentation</vt:lpstr>
      <vt:lpstr>এখানে প্রদর্শিত চিত্রগুলি অনুধাবন করার চেষ্টা কর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বিস্‌মিল্লাহির রাহ্‌মানির রাহিম</dc:title>
  <dc:creator>Md Naimul Haque</dc:creator>
  <cp:lastModifiedBy>Md Naimul Haque</cp:lastModifiedBy>
  <cp:revision>360</cp:revision>
  <dcterms:created xsi:type="dcterms:W3CDTF">2020-02-15T05:50:49Z</dcterms:created>
  <dcterms:modified xsi:type="dcterms:W3CDTF">2020-02-29T08:30:19Z</dcterms:modified>
</cp:coreProperties>
</file>