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81" r:id="rId3"/>
    <p:sldId id="309" r:id="rId4"/>
    <p:sldId id="299" r:id="rId5"/>
    <p:sldId id="257" r:id="rId6"/>
    <p:sldId id="260" r:id="rId7"/>
    <p:sldId id="284" r:id="rId8"/>
    <p:sldId id="298" r:id="rId9"/>
    <p:sldId id="285" r:id="rId10"/>
    <p:sldId id="297" r:id="rId11"/>
    <p:sldId id="287" r:id="rId12"/>
    <p:sldId id="304" r:id="rId13"/>
    <p:sldId id="311" r:id="rId14"/>
    <p:sldId id="302" r:id="rId15"/>
    <p:sldId id="313" r:id="rId16"/>
    <p:sldId id="321" r:id="rId17"/>
    <p:sldId id="314" r:id="rId18"/>
    <p:sldId id="305" r:id="rId19"/>
    <p:sldId id="315" r:id="rId20"/>
    <p:sldId id="322" r:id="rId21"/>
    <p:sldId id="316" r:id="rId22"/>
    <p:sldId id="320" r:id="rId23"/>
    <p:sldId id="317" r:id="rId24"/>
    <p:sldId id="319" r:id="rId25"/>
    <p:sldId id="318" r:id="rId26"/>
    <p:sldId id="307" r:id="rId27"/>
    <p:sldId id="288" r:id="rId28"/>
    <p:sldId id="301" r:id="rId29"/>
    <p:sldId id="289" r:id="rId30"/>
    <p:sldId id="290" r:id="rId31"/>
    <p:sldId id="300" r:id="rId32"/>
    <p:sldId id="291" r:id="rId33"/>
    <p:sldId id="303" r:id="rId34"/>
    <p:sldId id="293" r:id="rId35"/>
    <p:sldId id="292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77AA6-7B1F-49D8-8B12-87BA4136FD3F}" type="presOf" srcId="{CCAD71DA-CD81-4308-819C-ED03E85605ED}" destId="{A5762FDE-3901-46B9-8A7F-B0997F020D6F}" srcOrd="0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BBEA-4477-4660-8165-0F69E55DDCF4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4B70-ADCF-4591-AABE-7A301AA224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165616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قال: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قال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قال :قال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قول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ছিল।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হরকতবিশিষ্ট এবং তার পূর্বাক্ষর যবরবিশিষ্ট হওয়ায়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-واو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ফলে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قال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 এই নিয়ম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قالا- قالوا- قالت- قالتا-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সীগাহগুলোর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عليل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 থাকে।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slave-whi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24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00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4724400"/>
            <a:ext cx="16764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قلن: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قلن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قلن 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قلن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قولن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ছিল।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হরকতবিশিষ্ট এবং তার পূর্বাক্ষর যবরবিশিষ্ট হওয়ায়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-واو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ফলে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قالن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।এখন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لام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 দুটি সাকিন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একত্র হওয়ায়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কে বিলোপ করার ফলে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قلن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 অতঃপর বিলুপ্ত হরফটি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ছিল, এটা বোঝানোর জন্য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উপর পেশ দেওয়ায়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قلن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 এই নিয়মে তার পরবর্তী সীগাহগুলোর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تعليل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 থাকে।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199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3657600" y="4648200"/>
            <a:ext cx="16764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دعا</a:t>
            </a:r>
            <a:r>
              <a:rPr lang="ar-SA" sz="6000" dirty="0" smtClean="0">
                <a:solidFill>
                  <a:prstClr val="white"/>
                </a:solidFill>
              </a:rPr>
              <a:t>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دعا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دعا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دعا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دعو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ছিল।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হরকতবিশিষ্ট এবং তার পূর্বাক্ষর যবরবিশিষ্ট হওয়ায়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-واو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دعا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হয়েছে।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ماهو </a:t>
            </a:r>
            <a:r>
              <a:rPr lang="ar-SA" b="1" dirty="0" smtClean="0">
                <a:solidFill>
                  <a:schemeClr val="bg1"/>
                </a:solidFill>
              </a:rPr>
              <a:t>التّعليل </a:t>
            </a:r>
            <a:r>
              <a:rPr lang="ar-SA" b="1" dirty="0" smtClean="0">
                <a:solidFill>
                  <a:schemeClr val="bg1"/>
                </a:solidFill>
              </a:rPr>
              <a:t>دعا</a:t>
            </a:r>
            <a:r>
              <a:rPr lang="ar-SA" b="1" dirty="0" smtClean="0">
                <a:solidFill>
                  <a:schemeClr val="bg1"/>
                </a:solidFill>
                <a:latin typeface="NikoshBAN" pitchFamily="2" charset="0"/>
              </a:rPr>
              <a:t>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তোমরা দু’জন, দু’জন করে আলোচনা করে খাতায় লেখ। 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دعى</a:t>
            </a:r>
            <a:r>
              <a:rPr lang="ar-SA" sz="6000" dirty="0" smtClean="0">
                <a:solidFill>
                  <a:prstClr val="white"/>
                </a:solidFill>
              </a:rPr>
              <a:t>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دعى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دعى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دعى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دعو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ওপর যবর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এবং তার পূর্বাক্ষর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যেরযুক্ত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হওয়ায়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উচ্চারণ কঠিন। তাই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কে যেরের চাহিদা অনুযায়ী হরফে ইল্লাত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ياء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دعى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করা হয়েছে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slave-whi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24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00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4724400"/>
            <a:ext cx="16764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باع: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با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با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:با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بي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ياء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হরকতবিশিষ্ট এবং তার পূর্বাক্ষর যবরবিশিষ্ট হওয়ায়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-ياء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با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হয়েছে।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নিয়মে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باعا-باعوا-باعت-باعتا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সীগাহগুলোর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تعليل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 থাকে। </a:t>
            </a:r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ماهو </a:t>
            </a:r>
            <a:r>
              <a:rPr lang="ar-SA" b="1" dirty="0" smtClean="0">
                <a:solidFill>
                  <a:schemeClr val="bg1"/>
                </a:solidFill>
              </a:rPr>
              <a:t>التّعليل </a:t>
            </a:r>
            <a:r>
              <a:rPr lang="ar-SA" b="1" dirty="0" smtClean="0">
                <a:solidFill>
                  <a:schemeClr val="bg1"/>
                </a:solidFill>
              </a:rPr>
              <a:t>دعا</a:t>
            </a:r>
            <a:r>
              <a:rPr lang="ar-SA" b="1" dirty="0" smtClean="0">
                <a:solidFill>
                  <a:schemeClr val="bg1"/>
                </a:solidFill>
                <a:latin typeface="NikoshBAN" pitchFamily="2" charset="0"/>
              </a:rPr>
              <a:t>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তোমরা দু’জন, দু’জন করে আলোচনা করে খাতায় লেখ। 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بي</a:t>
            </a:r>
            <a:r>
              <a:rPr lang="ar-SA" sz="6000" dirty="0" smtClean="0">
                <a:solidFill>
                  <a:prstClr val="white"/>
                </a:solidFill>
              </a:rPr>
              <a:t>ع</a:t>
            </a:r>
            <a:r>
              <a:rPr lang="ar-SA" sz="6000" dirty="0" smtClean="0">
                <a:solidFill>
                  <a:prstClr val="white"/>
                </a:solidFill>
              </a:rPr>
              <a:t>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بي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بي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:بي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بي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ع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পেশের পর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ياء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নিচে যের পড়া কঠিন। তাই যেরকে স্থানান্তর করে তার পূর্বাক্ষরে দেওয়ায়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بيع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199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3657600" y="4648200"/>
            <a:ext cx="16764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خاف</a:t>
            </a:r>
            <a:r>
              <a:rPr lang="ar-SA" sz="6000" dirty="0" smtClean="0">
                <a:solidFill>
                  <a:prstClr val="white"/>
                </a:solidFill>
              </a:rPr>
              <a:t>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خاف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خاف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:خاف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خوف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واو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হরকতবিশিষ্ট এবং তার পূর্বাক্ষর যবরবিশিষ্ট হওয়ায়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-واو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خاف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হয়েছে।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নিয়মে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خاف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-خافوا-خافت-خافتا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সীগাহগুলোর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تعليل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 থাকে। </a:t>
            </a:r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slave-whi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24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00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4724400"/>
            <a:ext cx="16764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005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التّعليل </a:t>
            </a:r>
            <a:r>
              <a:rPr lang="ar-SA" sz="6000" dirty="0" smtClean="0">
                <a:solidFill>
                  <a:prstClr val="white"/>
                </a:solidFill>
              </a:rPr>
              <a:t>رمى: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رمى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তালীল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1981200"/>
            <a:ext cx="1600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رمى :رمى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মূলত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رمى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ياء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হরকতবিশিষ্ট এবং তার পূর্বাক্ষর যবরবিশিষ্ট হওয়ায়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-ياء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দ্বারা পরিবর্তন করার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رمى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হয়েছে।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90255" y="0"/>
            <a:ext cx="4906736" cy="2057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الأعمال المنفردي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638800"/>
            <a:ext cx="46482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٢دقيق-الوقت</a:t>
            </a:r>
            <a:endParaRPr lang="en-US" sz="3600" dirty="0" smtClean="0"/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429000"/>
            <a:ext cx="9144000" cy="190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</a:rPr>
              <a:t>ما هو التّعليل </a:t>
            </a:r>
            <a:r>
              <a:rPr lang="ar-SA" sz="2800" b="1" dirty="0" smtClean="0">
                <a:solidFill>
                  <a:schemeClr val="bg1"/>
                </a:solidFill>
              </a:rPr>
              <a:t>قال؟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algn="ct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قال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তালীল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199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3657600" y="4648200"/>
            <a:ext cx="16764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ماهو </a:t>
            </a:r>
            <a:r>
              <a:rPr lang="ar-SA" b="1" dirty="0" smtClean="0">
                <a:solidFill>
                  <a:schemeClr val="bg1"/>
                </a:solidFill>
              </a:rPr>
              <a:t>التّعليل </a:t>
            </a:r>
            <a:r>
              <a:rPr lang="ar-SA" b="1" dirty="0" smtClean="0">
                <a:solidFill>
                  <a:schemeClr val="bg1"/>
                </a:solidFill>
              </a:rPr>
              <a:t>دعا</a:t>
            </a:r>
            <a:r>
              <a:rPr lang="ar-SA" b="1" dirty="0" smtClean="0">
                <a:solidFill>
                  <a:schemeClr val="bg1"/>
                </a:solidFill>
                <a:latin typeface="NikoshBAN" pitchFamily="2" charset="0"/>
              </a:rPr>
              <a:t>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তোমরা দু’জন, দু’জন করে আলোচনা করে খাতায় লেখ। 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 w="190500">
            <a:pattFill prst="smCheck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Mangal" pitchFamily="18" charset="0"/>
            </a:endParaRPr>
          </a:p>
        </p:txBody>
      </p:sp>
      <p:sp>
        <p:nvSpPr>
          <p:cNvPr id="3080" name="AutoShape 13"/>
          <p:cNvSpPr>
            <a:spLocks noChangeArrowheads="1"/>
          </p:cNvSpPr>
          <p:nvPr/>
        </p:nvSpPr>
        <p:spPr bwMode="auto">
          <a:xfrm>
            <a:off x="2286000" y="0"/>
            <a:ext cx="4800600" cy="213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000" dirty="0" smtClean="0">
                <a:solidFill>
                  <a:srgbClr val="663300"/>
                </a:solidFill>
              </a:rPr>
              <a:t>تعريف الدرس</a:t>
            </a:r>
          </a:p>
          <a:p>
            <a:pPr algn="ctr"/>
            <a:r>
              <a:rPr lang="en-US" sz="40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048000"/>
            <a:ext cx="4572000" cy="3810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accent4"/>
                </a:solidFill>
              </a:rPr>
              <a:t>  </a:t>
            </a:r>
            <a:r>
              <a:rPr lang="ar-SA" sz="4800" b="1" dirty="0" smtClean="0">
                <a:solidFill>
                  <a:schemeClr val="accent4"/>
                </a:solidFill>
              </a:rPr>
              <a:t>       </a:t>
            </a:r>
            <a:r>
              <a:rPr lang="ar-SA" sz="2400" b="1" dirty="0" smtClean="0">
                <a:solidFill>
                  <a:schemeClr val="accent4"/>
                </a:solidFill>
              </a:rPr>
              <a:t>الصف السابع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المادة: </a:t>
            </a:r>
            <a:r>
              <a:rPr lang="ar-SA" sz="1600" b="1" dirty="0" smtClean="0">
                <a:solidFill>
                  <a:schemeClr val="accent4"/>
                </a:solidFill>
              </a:rPr>
              <a:t>اللغة العربية (القواعدواختبارالقواعد</a:t>
            </a:r>
            <a:r>
              <a:rPr lang="ar-SA" sz="2400" b="1" dirty="0" smtClean="0">
                <a:solidFill>
                  <a:schemeClr val="accent4"/>
                </a:solidFill>
              </a:rPr>
              <a:t>)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الوحدة الاْولى</a:t>
            </a:r>
          </a:p>
          <a:p>
            <a:pPr algn="r"/>
            <a:r>
              <a:rPr lang="ar-SA" sz="2400" b="1" smtClean="0">
                <a:solidFill>
                  <a:schemeClr val="accent4"/>
                </a:solidFill>
              </a:rPr>
              <a:t>       الدرس السّادس</a:t>
            </a:r>
            <a:endParaRPr lang="ar-SA" sz="2400" b="1" dirty="0" smtClean="0">
              <a:solidFill>
                <a:schemeClr val="accent4"/>
              </a:solidFill>
            </a:endParaRP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المدة:اربعون دقيقة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       </a:t>
            </a:r>
            <a:r>
              <a:rPr lang="ar-SA" sz="2400" b="1" dirty="0" smtClean="0">
                <a:solidFill>
                  <a:schemeClr val="accent4"/>
                </a:solidFill>
              </a:rPr>
              <a:t>التاريخ:2020-15/2 </a:t>
            </a:r>
            <a:endParaRPr lang="en-US" sz="800" b="1" dirty="0">
              <a:solidFill>
                <a:schemeClr val="accent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895600"/>
            <a:ext cx="4495800" cy="3962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 দাখিল নবম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 আরবি ২য় 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অধ্যায়ঃ প্রথম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 ৬ষ্ঠা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সময়ঃ   40 মিনিট।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তারিখঃ ১৫/0২/২০20ইং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মোবাঃ ০১৯১৭৩০১৭৭২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1981200" y="2133600"/>
            <a:ext cx="609600" cy="83820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>
            <a:off x="6705600" y="1981200"/>
            <a:ext cx="762000" cy="106680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12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</a:t>
            </a:r>
            <a:r>
              <a:rPr lang="en-US" sz="6600" b="1" dirty="0" smtClean="0">
                <a:solidFill>
                  <a:srgbClr val="C00000"/>
                </a:solidFill>
              </a:rPr>
              <a:t/>
            </a:r>
            <a:br>
              <a:rPr lang="en-US" sz="6600" b="1" dirty="0" smtClean="0">
                <a:solidFill>
                  <a:srgbClr val="C00000"/>
                </a:solidFill>
              </a:rPr>
            </a:b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ar-MA" sz="6600" b="1" dirty="0" smtClean="0">
                <a:solidFill>
                  <a:srgbClr val="C00000"/>
                </a:solidFill>
              </a:rPr>
              <a:t>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MA" sz="4000" b="1" dirty="0" smtClean="0">
                <a:solidFill>
                  <a:srgbClr val="002060"/>
                </a:solidFill>
              </a:rPr>
              <a:t> </a:t>
            </a:r>
            <a:r>
              <a:rPr lang="ar-SA" sz="4000" b="1" dirty="0" smtClean="0">
                <a:solidFill>
                  <a:srgbClr val="7030A0"/>
                </a:solidFill>
              </a:rPr>
              <a:t>ماهو التّعليل بيع </a:t>
            </a:r>
            <a:r>
              <a:rPr lang="ar-SA" sz="4000" b="1" dirty="0" smtClean="0">
                <a:solidFill>
                  <a:srgbClr val="7030A0"/>
                </a:solidFill>
              </a:rPr>
              <a:t>والرمى؟ </a:t>
            </a:r>
            <a:endParaRPr lang="ar-MA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بيع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رمى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তালীল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কী? তোমরা দলগতভাবে আলোচনা করে খাতায় লেখ।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019800"/>
            <a:ext cx="2971800" cy="83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٥ دقيق-الوقت</a:t>
            </a:r>
            <a:endParaRPr lang="en-US" sz="2400" dirty="0" smtClean="0"/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সময়-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2980767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38599"/>
            <a:ext cx="3047999" cy="281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199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3657600" y="4648200"/>
            <a:ext cx="16764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676400" y="152400"/>
            <a:ext cx="5912708" cy="22222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7030A0"/>
                </a:solidFill>
              </a:rPr>
              <a:t>تقييم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31242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بيع</a:t>
            </a: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তালীল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دعا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তালীল কী?</a:t>
            </a:r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قال</a:t>
            </a: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এর তালীল কী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8600" y="2057400"/>
            <a:ext cx="12954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slave-whi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24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00400" y="5791200"/>
            <a:ext cx="32766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আঘাত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4724400"/>
            <a:ext cx="16764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14949" y="86498"/>
            <a:ext cx="4587446" cy="235190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الواجب المنزلي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5400" b="1" dirty="0" smtClean="0">
                <a:solidFill>
                  <a:schemeClr val="bg1"/>
                </a:solidFill>
              </a:rPr>
              <a:t>تكتبون </a:t>
            </a:r>
            <a:r>
              <a:rPr lang="ar-SA" sz="5400" b="1" dirty="0" smtClean="0">
                <a:solidFill>
                  <a:schemeClr val="bg1"/>
                </a:solidFill>
              </a:rPr>
              <a:t>عن المنزلي </a:t>
            </a:r>
            <a:r>
              <a:rPr lang="ar-SA" sz="5400" b="1" dirty="0" smtClean="0">
                <a:solidFill>
                  <a:schemeClr val="bg1"/>
                </a:solidFill>
              </a:rPr>
              <a:t>تعليل البيع والقال والخاف </a:t>
            </a:r>
            <a:r>
              <a:rPr lang="ar-SA" sz="5400" b="1" dirty="0" smtClean="0">
                <a:solidFill>
                  <a:schemeClr val="bg1"/>
                </a:solidFill>
              </a:rPr>
              <a:t>ما </a:t>
            </a:r>
            <a:r>
              <a:rPr lang="ar-SA" sz="5400" b="1" dirty="0" smtClean="0">
                <a:solidFill>
                  <a:schemeClr val="bg1"/>
                </a:solidFill>
              </a:rPr>
              <a:t>هى؟ </a:t>
            </a:r>
            <a:r>
              <a:rPr lang="ar-SA" sz="5400" b="1" dirty="0" smtClean="0">
                <a:solidFill>
                  <a:schemeClr val="bg1"/>
                </a:solidFill>
              </a:rPr>
              <a:t>بيّن كلّ قسم ممثّلا-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بيع- قال- خاف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তালীল কী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কী? প্রত্যেক প্রকারের উদাহরণসহ আগামীকাল খাতায় লিখে আনবে।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65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386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الاختتام :</a:t>
            </a:r>
          </a:p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উপসংহার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048001"/>
            <a:ext cx="9157857" cy="381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يكثر استعمال 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التّعليل 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فى اللّغة العربيّة, فعلى طلاّب اللّغة العربيّة ان يهتمّوا به تماما-</a:t>
            </a:r>
          </a:p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আরবি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تعليل 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ব্যাপক ব্যবহার রয়েছে। তাই আরব ভাষার ছাত্রদের উচিত এ ব্যপারে পূর্ণ গুরুত্ব প্রদান করা।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362200"/>
            <a:ext cx="19812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meaning.com/flower-pics/Ro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71" y="1905000"/>
            <a:ext cx="5335029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98706" y="1"/>
            <a:ext cx="5430794" cy="205739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شكرا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4471" y="5572898"/>
            <a:ext cx="5335029" cy="1285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الى اللقاء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 হবে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78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96" y="642918"/>
            <a:ext cx="7929618" cy="25003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درس اليوم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/>
          </a:p>
        </p:txBody>
      </p:sp>
      <p:sp>
        <p:nvSpPr>
          <p:cNvPr id="3" name="Down Arrow 2"/>
          <p:cNvSpPr/>
          <p:nvPr/>
        </p:nvSpPr>
        <p:spPr>
          <a:xfrm>
            <a:off x="3714744" y="3214686"/>
            <a:ext cx="1357322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214818"/>
            <a:ext cx="9144000" cy="26431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تعليل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তালীল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67" y="1741714"/>
            <a:ext cx="8441872" cy="260168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١. يقول ما هو التّعليل قال؟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٢. يقول ماهو التّعليل دعا؟ 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٣. يبيّن ماهو التّعليل بيع والرمى؟</a:t>
            </a:r>
            <a:endParaRPr lang="ar-SA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943100" y="1"/>
            <a:ext cx="6054811" cy="162197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استفادة </a:t>
            </a:r>
            <a:r>
              <a:rPr lang="ar-SA" sz="4800" b="1" dirty="0" smtClean="0">
                <a:solidFill>
                  <a:srgbClr val="7030A0"/>
                </a:solidFill>
              </a:rPr>
              <a:t>الدرس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45720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 পাঠ থেকে শিক্ষার্থীরা………</a:t>
            </a: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قال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শব্দের তালীল কী? তা-বলতে পারবে।</a:t>
            </a:r>
            <a:endParaRPr lang="ar-SA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دعا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শব্দের তালীল কী? তা-বলতে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بيع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رمى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শব্দের তালীল কী? তা-বর্ণনা করতে পারবে।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72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234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en-US" sz="4800" dirty="0" smtClean="0">
                <a:solidFill>
                  <a:prstClr val="white"/>
                </a:solidFill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উপস্থাপনাঃ-</a:t>
            </a: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</a:rPr>
              <a:t>التّقديم:</a:t>
            </a:r>
            <a:endParaRPr lang="en-US" sz="13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09800"/>
            <a:ext cx="19812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انّ التّعليل قسم مهمّ من اقسام الكلمات العربيّة, نذكر عن التّعليل وفق السّوْال فيما يلى</a:t>
            </a:r>
            <a:r>
              <a:rPr lang="ar-SA" sz="1600" dirty="0" smtClean="0"/>
              <a:t>-</a:t>
            </a:r>
            <a:endParaRPr lang="en-US" sz="1600" dirty="0" smtClean="0"/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আরবি শব্দাবলির প্রকারসমূহের মাঝে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التّعليل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অতীব গুরুত্বপূর্ণ একটি প্রকার। নিম্নে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التّعليل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আলোচনা করা হলো।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786</Words>
  <Application>Microsoft Office PowerPoint</Application>
  <PresentationFormat>On-screen Show (4:3)</PresentationFormat>
  <Paragraphs>145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عمل الاجتماعى দলগত কাজ 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Rasullabad</dc:creator>
  <cp:lastModifiedBy>RASULLABAD</cp:lastModifiedBy>
  <cp:revision>307</cp:revision>
  <dcterms:created xsi:type="dcterms:W3CDTF">2006-08-16T00:00:00Z</dcterms:created>
  <dcterms:modified xsi:type="dcterms:W3CDTF">2020-02-29T03:15:53Z</dcterms:modified>
</cp:coreProperties>
</file>