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4" r:id="rId2"/>
    <p:sldId id="258" r:id="rId3"/>
    <p:sldId id="268" r:id="rId4"/>
    <p:sldId id="259" r:id="rId5"/>
    <p:sldId id="295" r:id="rId6"/>
    <p:sldId id="281" r:id="rId7"/>
    <p:sldId id="279" r:id="rId8"/>
    <p:sldId id="287" r:id="rId9"/>
    <p:sldId id="289" r:id="rId10"/>
    <p:sldId id="284" r:id="rId11"/>
    <p:sldId id="286" r:id="rId12"/>
    <p:sldId id="261" r:id="rId13"/>
    <p:sldId id="263" r:id="rId14"/>
    <p:sldId id="288" r:id="rId15"/>
    <p:sldId id="298" r:id="rId16"/>
    <p:sldId id="29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63" autoAdjust="0"/>
  </p:normalViewPr>
  <p:slideViewPr>
    <p:cSldViewPr>
      <p:cViewPr varScale="1">
        <p:scale>
          <a:sx n="56" d="100"/>
          <a:sy n="56" d="100"/>
        </p:scale>
        <p:origin x="1806" y="4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48" d="100"/>
        <a:sy n="4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4531-D9EE-4CBE-BE7A-D4EFAEF184A0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F83ED-3470-446B-B3FD-7303312EA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0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/>
              <a:t>স্লাইড টি দেখাতে</a:t>
            </a:r>
            <a:r>
              <a:rPr lang="bn-IN" sz="1200" baseline="0" dirty="0" smtClean="0"/>
              <a:t> পারেন / হাইড করে রাখতে পারেন </a:t>
            </a:r>
            <a:endParaRPr lang="en-US" sz="12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635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পরপর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8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  মৌখিক প্রশ্নের ব্যবস্থা করা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96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চিত্রগুলো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অঙ্কন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আনবে</a:t>
            </a:r>
            <a:r>
              <a:rPr lang="en-US" baseline="0" dirty="0" smtClean="0"/>
              <a:t> ।</a:t>
            </a:r>
            <a:r>
              <a:rPr lang="en-US" baseline="0" dirty="0" err="1" smtClean="0"/>
              <a:t>প্রয়োজনে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পারে।উত্তরঃ</a:t>
            </a:r>
            <a:r>
              <a:rPr lang="en-US" baseline="0" dirty="0" smtClean="0"/>
              <a:t>( </a:t>
            </a:r>
            <a:r>
              <a:rPr lang="en-US" baseline="0" dirty="0" err="1" smtClean="0"/>
              <a:t>চিত্রঃখ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116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পাঠ শিরোনাম বের করার জন্য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প্রাসঙ্গিক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প্রশ্ন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করতে পারেন। তবে বিশেষক্ষেত্রে আপনি শিক্ষার্থীদের সাহায্য করতে পারেন।</a:t>
            </a:r>
            <a:r>
              <a:rPr lang="en-US" sz="1200" baseline="0" smtClean="0">
                <a:latin typeface="NikoshBAN" pitchFamily="2" charset="0"/>
                <a:cs typeface="NikoshBAN" pitchFamily="2" charset="0"/>
              </a:rPr>
              <a:t> এখানে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বাধার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উদাহরন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9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ধাতব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পদার্থে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মুক্ত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ইলেকট্রন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প্রবাহ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প্রাসঙ্গিক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তারপর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90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অনুগুলো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বাধার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পরিবাহির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অনু-পরমানুগুলোর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সংঘর্ষে</a:t>
            </a:r>
            <a:r>
              <a:rPr lang="en-US" sz="1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1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বিঘ্নত</a:t>
            </a:r>
            <a:r>
              <a:rPr lang="en-US" sz="12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বাধাদানের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1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1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অনুগুলো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বাধার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51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কাজটি</a:t>
            </a:r>
            <a:r>
              <a:rPr lang="en-US" dirty="0" smtClean="0"/>
              <a:t> </a:t>
            </a:r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ভাবে</a:t>
            </a:r>
            <a:r>
              <a:rPr lang="en-US" dirty="0" smtClean="0"/>
              <a:t> </a:t>
            </a:r>
            <a:r>
              <a:rPr lang="en-US" dirty="0" err="1" smtClean="0"/>
              <a:t>সম্পন্ন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</a:t>
            </a:r>
            <a:endParaRPr lang="en-US" dirty="0" smtClean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80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জ্ঞানমুলক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স্পষ্ঠ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সূত্রটি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326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খাতায়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উঠিয়ে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smtClean="0"/>
              <a:t> 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8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শিক্ষার্থীদের</a:t>
            </a:r>
            <a:r>
              <a:rPr lang="en-US" dirty="0" smtClean="0"/>
              <a:t> </a:t>
            </a:r>
            <a:r>
              <a:rPr lang="en-US" dirty="0" err="1" smtClean="0"/>
              <a:t>লেখচিত্র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ধারনা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তারপর</a:t>
            </a:r>
            <a:r>
              <a:rPr lang="en-US" baseline="0" smtClean="0"/>
              <a:t> 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লেখচিত্রটি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অঙ্কন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32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সামগ্রিকভাবে পাঠটি</a:t>
            </a:r>
            <a:r>
              <a:rPr lang="bn-BD" baseline="0" dirty="0" smtClean="0"/>
              <a:t> মূল্যায়ন করার উদ্দেশ্যে স্লাইডে উল্লেখিত বহুনির্বাচনী প্রশ্নের ব্যবস্থা করা যেতে পারে।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অপশনে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দুইবার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করুন</a:t>
            </a:r>
            <a:r>
              <a:rPr lang="en-US" baseline="0" dirty="0" smtClean="0"/>
              <a:t> 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F83ED-3470-446B-B3FD-7303312EA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7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10" Type="http://schemas.openxmlformats.org/officeDocument/2006/relationships/image" Target="../media/image10.wmf"/><Relationship Id="rId4" Type="http://schemas.openxmlformats.org/officeDocument/2006/relationships/image" Target="../media/image11.jpeg"/><Relationship Id="rId9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4"/>
          <a:stretch/>
        </p:blipFill>
        <p:spPr>
          <a:xfrm>
            <a:off x="109642" y="76200"/>
            <a:ext cx="8947410" cy="670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3194209"/>
            <a:ext cx="61722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0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V="1">
            <a:off x="1981200" y="1447800"/>
            <a:ext cx="4419600" cy="4267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988277" y="3706231"/>
            <a:ext cx="2049214" cy="2032695"/>
            <a:chOff x="1988277" y="3706231"/>
            <a:chExt cx="2049214" cy="2032695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3997780" y="3706231"/>
              <a:ext cx="39711" cy="203269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1988277" y="3713494"/>
              <a:ext cx="2049214" cy="0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981202" y="2971800"/>
            <a:ext cx="2818290" cy="2758107"/>
            <a:chOff x="1981202" y="2971800"/>
            <a:chExt cx="2818290" cy="2758107"/>
          </a:xfrm>
        </p:grpSpPr>
        <p:cxnSp>
          <p:nvCxnSpPr>
            <p:cNvPr id="28" name="Straight Connector 27"/>
            <p:cNvCxnSpPr/>
            <p:nvPr/>
          </p:nvCxnSpPr>
          <p:spPr>
            <a:xfrm flipH="1" flipV="1">
              <a:off x="1981202" y="2971800"/>
              <a:ext cx="2818290" cy="47654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4769013" y="3010533"/>
              <a:ext cx="1661" cy="2719374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1974124" y="2209800"/>
            <a:ext cx="3588477" cy="3505202"/>
            <a:chOff x="1974124" y="2209800"/>
            <a:chExt cx="3588477" cy="3505202"/>
          </a:xfrm>
        </p:grpSpPr>
        <p:cxnSp>
          <p:nvCxnSpPr>
            <p:cNvPr id="44" name="Straight Connector 43"/>
            <p:cNvCxnSpPr/>
            <p:nvPr/>
          </p:nvCxnSpPr>
          <p:spPr>
            <a:xfrm flipH="1" flipV="1">
              <a:off x="1974124" y="2209800"/>
              <a:ext cx="3531328" cy="7620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 flipV="1">
              <a:off x="5516880" y="2316480"/>
              <a:ext cx="45721" cy="339852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57600" y="452735"/>
            <a:ext cx="2514600" cy="46166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লেখচিত্র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6200000">
            <a:off x="-52368" y="3757624"/>
            <a:ext cx="2238343" cy="60960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124200" y="6038910"/>
            <a:ext cx="3048000" cy="66669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V (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83723" y="648435"/>
            <a:ext cx="6862354" cy="5561129"/>
            <a:chOff x="1519646" y="633526"/>
            <a:chExt cx="6862354" cy="5561129"/>
          </a:xfrm>
        </p:grpSpPr>
        <p:cxnSp>
          <p:nvCxnSpPr>
            <p:cNvPr id="3" name="Straight Connector 2"/>
            <p:cNvCxnSpPr/>
            <p:nvPr/>
          </p:nvCxnSpPr>
          <p:spPr>
            <a:xfrm flipV="1">
              <a:off x="2018757" y="633526"/>
              <a:ext cx="0" cy="5105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V="1">
              <a:off x="2010047" y="5715000"/>
              <a:ext cx="6371953" cy="901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524000" y="3467220"/>
              <a:ext cx="2373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804557" y="5791202"/>
              <a:ext cx="386443" cy="403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3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24000" y="2743200"/>
              <a:ext cx="2373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48200" y="5791200"/>
              <a:ext cx="457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4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53398" y="2038290"/>
              <a:ext cx="2754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410200" y="5791200"/>
              <a:ext cx="342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5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5772090"/>
              <a:ext cx="30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5791200"/>
              <a:ext cx="381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96000" y="5791200"/>
              <a:ext cx="3755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19646" y="4876800"/>
              <a:ext cx="2416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1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4202668"/>
              <a:ext cx="228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2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53398" y="1447800"/>
              <a:ext cx="275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6200" y="76200"/>
                <a:ext cx="8958158" cy="67056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dirty="0" smtClean="0"/>
                  <a:t>  </a:t>
                </a:r>
                <a:r>
                  <a:rPr lang="en-US" sz="3200" dirty="0" err="1" smtClean="0"/>
                  <a:t>দুই</a:t>
                </a:r>
                <a:r>
                  <a:rPr lang="en-US" sz="3200" dirty="0" smtClean="0"/>
                  <a:t> </a:t>
                </a:r>
                <a:r>
                  <a:rPr lang="en-US" sz="3200" dirty="0" err="1"/>
                  <a:t>প্রান্তের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বিভব</a:t>
                </a:r>
                <a:r>
                  <a:rPr lang="en-US" sz="3200" dirty="0"/>
                  <a:t> </a:t>
                </a:r>
                <a:r>
                  <a:rPr lang="en-US" sz="3200" dirty="0" err="1"/>
                  <a:t>পার্থক্য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 V </a:t>
                </a:r>
                <a:r>
                  <a:rPr lang="en-US" sz="3200" dirty="0"/>
                  <a:t>, </a:t>
                </a:r>
                <a:r>
                  <a:rPr lang="en-US" sz="3200" dirty="0" err="1"/>
                  <a:t>রোধ</a:t>
                </a:r>
                <a:r>
                  <a:rPr lang="en-US" sz="3200" dirty="0"/>
                  <a:t> R  </a:t>
                </a:r>
                <a:r>
                  <a:rPr lang="en-US" sz="3200" dirty="0" err="1" smtClean="0"/>
                  <a:t>এবং</a:t>
                </a:r>
                <a:r>
                  <a:rPr lang="en-US" sz="3200" dirty="0" smtClean="0"/>
                  <a:t> </a:t>
                </a:r>
                <a:r>
                  <a:rPr lang="en-US" sz="3200" dirty="0" err="1" smtClean="0"/>
                  <a:t>তড়ি</a:t>
                </a:r>
                <a:r>
                  <a:rPr lang="en-US" sz="3200" dirty="0" smtClean="0"/>
                  <a:t>ৎ </a:t>
                </a:r>
                <a:r>
                  <a:rPr lang="en-US" sz="3200" dirty="0" err="1"/>
                  <a:t>প্রবাহ</a:t>
                </a:r>
                <a:r>
                  <a:rPr lang="en-US" sz="3200" dirty="0"/>
                  <a:t> I </a:t>
                </a:r>
                <a:r>
                  <a:rPr lang="en-US" sz="3200" dirty="0" err="1"/>
                  <a:t>হলে</a:t>
                </a:r>
                <a:r>
                  <a:rPr lang="en-US" sz="3200" dirty="0"/>
                  <a:t> </a:t>
                </a:r>
                <a:endParaRPr lang="en-US" sz="3200" dirty="0" smtClean="0"/>
              </a:p>
              <a:p>
                <a:r>
                  <a:rPr lang="en-US" sz="3200" dirty="0" smtClean="0"/>
                  <a:t>   </a:t>
                </a:r>
                <a:r>
                  <a:rPr lang="en-US" sz="3200" dirty="0" err="1" smtClean="0"/>
                  <a:t>তড়ি</a:t>
                </a:r>
                <a:r>
                  <a:rPr lang="en-US" sz="3200" dirty="0" smtClean="0"/>
                  <a:t>ৎ </a:t>
                </a:r>
                <a:r>
                  <a:rPr lang="en-US" sz="3200" dirty="0" err="1" smtClean="0"/>
                  <a:t>প্রবাহ</a:t>
                </a:r>
                <a:r>
                  <a:rPr lang="en-US" sz="3200" dirty="0" smtClean="0"/>
                  <a:t>, </a:t>
                </a:r>
                <a:r>
                  <a:rPr lang="en-US" sz="4400" dirty="0"/>
                  <a:t>I</a:t>
                </a:r>
                <a:r>
                  <a:rPr lang="en-US" sz="32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"/>
                <a:ext cx="8958158" cy="67056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5" name="Frame 2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6" name="Half Frame 25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Half Frame 28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Half Frame 30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71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355" y="152400"/>
            <a:ext cx="148744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1335"/>
            <a:ext cx="3962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সঠিক উত্তরটি চিহ্নিত করে বোর্ডে লেখঃ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721" y="1290935"/>
            <a:ext cx="8895079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ব্যাস্তানুপাতিক</a:t>
            </a:r>
            <a:r>
              <a:rPr lang="en-US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831" y="2057400"/>
            <a:ext cx="2070369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কুলম্বের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10200" y="1981200"/>
            <a:ext cx="190500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378" y="2895600"/>
            <a:ext cx="2094822" cy="431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বিভবের</a:t>
            </a:r>
            <a:r>
              <a:rPr lang="en-US" sz="2205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819399"/>
            <a:ext cx="1905000" cy="431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205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5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রোধের</a:t>
            </a:r>
            <a:endParaRPr lang="en-US" sz="2205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235520"/>
            <a:ext cx="1477318" cy="964880"/>
          </a:xfrm>
          <a:prstGeom prst="rect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35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2835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lang="en-US" sz="2835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2835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2835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2835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7378" y="3657600"/>
            <a:ext cx="8724222" cy="8679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  <a:prstDash val="sys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V ,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R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I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52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52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252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378" y="4902343"/>
            <a:ext cx="1561421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I=VR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529188" y="5715000"/>
                <a:ext cx="1328812" cy="623056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89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ঘ .</a:t>
                </a:r>
                <a:r>
                  <a:rPr lang="bn-BD" sz="189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189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𝑹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𝑽</m:t>
                        </m:r>
                      </m:den>
                    </m:f>
                  </m:oMath>
                </a14:m>
                <a:endParaRPr lang="en-US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88" y="5715000"/>
                <a:ext cx="1328812" cy="6230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67378" y="5906546"/>
            <a:ext cx="1561422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  <a:prstDash val="sysDot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I=  GV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29188" y="4864114"/>
                <a:ext cx="1328812" cy="622286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  <a:prstDash val="sysDot"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205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 .</a:t>
                </a:r>
                <a:r>
                  <a:rPr lang="bn-BD" sz="2205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205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𝑽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𝑹</m:t>
                        </m:r>
                      </m:den>
                    </m:f>
                  </m:oMath>
                </a14:m>
                <a:endParaRPr lang="en-US" sz="2205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88" y="4864114"/>
                <a:ext cx="1328812" cy="6222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  <a:prstDash val="sysDot"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895600" y="5359720"/>
            <a:ext cx="1524000" cy="964880"/>
          </a:xfrm>
          <a:prstGeom prst="rect">
            <a:avLst/>
          </a:prstGeom>
          <a:solidFill>
            <a:srgbClr val="FF0000"/>
          </a:solidFill>
          <a:ln w="28575" cmpd="sng">
            <a:noFill/>
            <a:prstDash val="soli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Avevi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†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Póv</a:t>
            </a:r>
            <a:r>
              <a:rPr lang="en-US" sz="2800" b="1" dirty="0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SutonnyMJ" pitchFamily="2" charset="0"/>
                <a:cs typeface="SolaimanLipi" pitchFamily="2" charset="0"/>
              </a:rPr>
              <a:t>Kwi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304800"/>
            <a:ext cx="23241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◊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অপশনে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করে </a:t>
            </a:r>
          </a:p>
          <a:p>
            <a:pPr algn="ctr"/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নতে </a:t>
            </a:r>
            <a:r>
              <a:rPr lang="bn-BD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হবে ।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2209800"/>
            <a:ext cx="1524000" cy="95410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95600" y="5370493"/>
            <a:ext cx="1524000" cy="95410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0" name="Frame 1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Half Frame 26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58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94185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রোধ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        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কুলম্ব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152400"/>
            <a:ext cx="14478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933813"/>
            <a:ext cx="8305800" cy="46166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চলাচল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বাধাগ্রস্থ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999" y="3305889"/>
            <a:ext cx="6381093" cy="1600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--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¡ .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পার্থকের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¡¡.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উপাদানের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ও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¡¡¡.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তাপমাত্রার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5334000"/>
            <a:ext cx="16764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¡ ও ¡¡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8493" y="5181600"/>
            <a:ext cx="213359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 ¡ ও ¡¡¡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6044625"/>
            <a:ext cx="16764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¡¡ ও ¡¡¡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943600"/>
            <a:ext cx="21336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¡ , ¡¡ ও ¡¡¡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67000" y="5334000"/>
            <a:ext cx="1752600" cy="1066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3406914"/>
            <a:ext cx="21336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অপশনে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67000" y="5334000"/>
            <a:ext cx="1752600" cy="1066800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3124200" y="1989083"/>
            <a:ext cx="428235" cy="525517"/>
          </a:xfrm>
          <a:custGeom>
            <a:avLst/>
            <a:gdLst>
              <a:gd name="connsiteX0" fmla="*/ 0 w 428235"/>
              <a:gd name="connsiteY0" fmla="*/ 299545 h 677917"/>
              <a:gd name="connsiteX1" fmla="*/ 0 w 428235"/>
              <a:gd name="connsiteY1" fmla="*/ 299545 h 677917"/>
              <a:gd name="connsiteX2" fmla="*/ 126124 w 428235"/>
              <a:gd name="connsiteY2" fmla="*/ 520262 h 677917"/>
              <a:gd name="connsiteX3" fmla="*/ 157655 w 428235"/>
              <a:gd name="connsiteY3" fmla="*/ 567559 h 677917"/>
              <a:gd name="connsiteX4" fmla="*/ 173420 w 428235"/>
              <a:gd name="connsiteY4" fmla="*/ 614855 h 677917"/>
              <a:gd name="connsiteX5" fmla="*/ 220717 w 428235"/>
              <a:gd name="connsiteY5" fmla="*/ 677917 h 677917"/>
              <a:gd name="connsiteX6" fmla="*/ 220717 w 428235"/>
              <a:gd name="connsiteY6" fmla="*/ 677917 h 677917"/>
              <a:gd name="connsiteX7" fmla="*/ 283779 w 428235"/>
              <a:gd name="connsiteY7" fmla="*/ 488731 h 677917"/>
              <a:gd name="connsiteX8" fmla="*/ 315310 w 428235"/>
              <a:gd name="connsiteY8" fmla="*/ 394138 h 677917"/>
              <a:gd name="connsiteX9" fmla="*/ 331075 w 428235"/>
              <a:gd name="connsiteY9" fmla="*/ 299545 h 677917"/>
              <a:gd name="connsiteX10" fmla="*/ 378372 w 428235"/>
              <a:gd name="connsiteY10" fmla="*/ 157655 h 677917"/>
              <a:gd name="connsiteX11" fmla="*/ 394137 w 428235"/>
              <a:gd name="connsiteY11" fmla="*/ 110359 h 677917"/>
              <a:gd name="connsiteX12" fmla="*/ 425669 w 428235"/>
              <a:gd name="connsiteY12" fmla="*/ 63062 h 677917"/>
              <a:gd name="connsiteX13" fmla="*/ 425669 w 428235"/>
              <a:gd name="connsiteY13" fmla="*/ 0 h 67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8235" h="677917">
                <a:moveTo>
                  <a:pt x="0" y="299545"/>
                </a:moveTo>
                <a:lnTo>
                  <a:pt x="0" y="299545"/>
                </a:lnTo>
                <a:cubicBezTo>
                  <a:pt x="80011" y="459566"/>
                  <a:pt x="36988" y="386558"/>
                  <a:pt x="126124" y="520262"/>
                </a:cubicBezTo>
                <a:lnTo>
                  <a:pt x="157655" y="567559"/>
                </a:lnTo>
                <a:cubicBezTo>
                  <a:pt x="162910" y="583324"/>
                  <a:pt x="165988" y="599991"/>
                  <a:pt x="173420" y="614855"/>
                </a:cubicBezTo>
                <a:cubicBezTo>
                  <a:pt x="191248" y="650511"/>
                  <a:pt x="198544" y="655745"/>
                  <a:pt x="220717" y="677917"/>
                </a:cubicBezTo>
                <a:lnTo>
                  <a:pt x="220717" y="677917"/>
                </a:lnTo>
                <a:cubicBezTo>
                  <a:pt x="330856" y="384210"/>
                  <a:pt x="230468" y="666433"/>
                  <a:pt x="283779" y="488731"/>
                </a:cubicBezTo>
                <a:cubicBezTo>
                  <a:pt x="293330" y="456896"/>
                  <a:pt x="315310" y="394138"/>
                  <a:pt x="315310" y="394138"/>
                </a:cubicBezTo>
                <a:cubicBezTo>
                  <a:pt x="320565" y="362607"/>
                  <a:pt x="323322" y="330557"/>
                  <a:pt x="331075" y="299545"/>
                </a:cubicBezTo>
                <a:cubicBezTo>
                  <a:pt x="331078" y="299532"/>
                  <a:pt x="370487" y="181310"/>
                  <a:pt x="378372" y="157655"/>
                </a:cubicBezTo>
                <a:cubicBezTo>
                  <a:pt x="383627" y="141890"/>
                  <a:pt x="384919" y="124186"/>
                  <a:pt x="394137" y="110359"/>
                </a:cubicBezTo>
                <a:cubicBezTo>
                  <a:pt x="404648" y="94593"/>
                  <a:pt x="420463" y="81281"/>
                  <a:pt x="425669" y="63062"/>
                </a:cubicBezTo>
                <a:cubicBezTo>
                  <a:pt x="431444" y="42850"/>
                  <a:pt x="425669" y="21021"/>
                  <a:pt x="425669" y="0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31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3" grpId="2" animBg="1"/>
      <p:bldP spid="14" grpId="0" animBg="1"/>
      <p:bldP spid="15" grpId="3" animBg="1"/>
      <p:bldP spid="15" grpId="4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83211"/>
            <a:ext cx="16002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81780"/>
            <a:ext cx="228600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19980"/>
            <a:ext cx="41148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267200"/>
            <a:ext cx="6400800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00400"/>
            <a:ext cx="5334000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71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457200"/>
            <a:ext cx="22860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85800" y="1752600"/>
            <a:ext cx="0" cy="1828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6200" y="3581400"/>
            <a:ext cx="2362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7200" y="2212032"/>
            <a:ext cx="1524000" cy="13693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743200" y="1752600"/>
            <a:ext cx="1828800" cy="1828800"/>
            <a:chOff x="1981200" y="609600"/>
            <a:chExt cx="6400800" cy="51054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981200" y="609600"/>
              <a:ext cx="0" cy="5105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81200" y="5715000"/>
              <a:ext cx="6400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/>
          <p:cNvCxnSpPr/>
          <p:nvPr/>
        </p:nvCxnSpPr>
        <p:spPr>
          <a:xfrm flipV="1">
            <a:off x="2743200" y="2273587"/>
            <a:ext cx="1371600" cy="12941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4876800" y="1752600"/>
            <a:ext cx="1676400" cy="1828800"/>
            <a:chOff x="1981200" y="609600"/>
            <a:chExt cx="6400800" cy="51054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981200" y="609600"/>
              <a:ext cx="0" cy="5105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1981200" y="5715000"/>
              <a:ext cx="6400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4876800" y="2335143"/>
            <a:ext cx="1219200" cy="12462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010400" y="1752600"/>
            <a:ext cx="1828800" cy="1828800"/>
            <a:chOff x="1981200" y="609600"/>
            <a:chExt cx="6400800" cy="5105400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1981200" y="609600"/>
              <a:ext cx="0" cy="51054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981200" y="5715000"/>
              <a:ext cx="64008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V="1">
            <a:off x="7010400" y="2273588"/>
            <a:ext cx="1371600" cy="13078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2400" y="1981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</p:txBody>
      </p:sp>
      <p:cxnSp>
        <p:nvCxnSpPr>
          <p:cNvPr id="34" name="Straight Arrow Connector 33"/>
          <p:cNvCxnSpPr>
            <a:endCxn id="32" idx="2"/>
          </p:cNvCxnSpPr>
          <p:nvPr/>
        </p:nvCxnSpPr>
        <p:spPr>
          <a:xfrm flipV="1">
            <a:off x="304800" y="2565975"/>
            <a:ext cx="0" cy="482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459421" y="2565974"/>
            <a:ext cx="0" cy="4820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42" idx="1"/>
          </p:cNvCxnSpPr>
          <p:nvPr/>
        </p:nvCxnSpPr>
        <p:spPr>
          <a:xfrm>
            <a:off x="5219700" y="3810002"/>
            <a:ext cx="647700" cy="12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467600" y="3810000"/>
            <a:ext cx="6096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86000" y="1981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67400" y="35300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077200" y="3530025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447800" y="3576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914400" y="3810000"/>
            <a:ext cx="54588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162300" y="3886200"/>
            <a:ext cx="4953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648199" y="2514601"/>
            <a:ext cx="1" cy="53340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781800" y="2514600"/>
            <a:ext cx="0" cy="5334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733800" y="36531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419600" y="2052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3200" y="19812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57200" y="5029200"/>
            <a:ext cx="77724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লেখচিত্রগুলোর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সংগতি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97119" y="4095690"/>
            <a:ext cx="100308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124200" y="4114800"/>
            <a:ext cx="100308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খ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073869" y="4095690"/>
            <a:ext cx="94593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গ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302719" y="4095690"/>
            <a:ext cx="1003081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চিত্রঃ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ঘ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5" name="Frame 4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Half Frame 46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alf Frame 47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alf Frame 51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alf Frame 55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232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015425"/>
            <a:ext cx="51054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          </a:t>
            </a:r>
            <a:r>
              <a:rPr lang="en-US" sz="3200" dirty="0" err="1" smtClean="0">
                <a:solidFill>
                  <a:schemeClr val="bg1"/>
                </a:solidFill>
              </a:rPr>
              <a:t>গুরুত্বপূর্ণ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শব্দ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সমুহঃ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205097"/>
            <a:ext cx="5097887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□ </a:t>
            </a:r>
            <a:r>
              <a:rPr lang="en-US" sz="3200" dirty="0" err="1" smtClean="0"/>
              <a:t>রোধ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□ </a:t>
            </a:r>
            <a:r>
              <a:rPr lang="en-US" sz="3200" dirty="0" err="1" smtClean="0">
                <a:solidFill>
                  <a:srgbClr val="FF0000"/>
                </a:solidFill>
              </a:rPr>
              <a:t>ওহমের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সূত্র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/>
              <a:t>□ </a:t>
            </a:r>
            <a:r>
              <a:rPr lang="en-US" sz="3200" dirty="0" err="1" smtClean="0"/>
              <a:t>বিভব</a:t>
            </a:r>
            <a:r>
              <a:rPr lang="en-US" sz="3200" dirty="0" smtClean="0"/>
              <a:t> </a:t>
            </a:r>
            <a:r>
              <a:rPr lang="en-US" sz="3200" dirty="0" err="1" smtClean="0"/>
              <a:t>পার্থক্য</a:t>
            </a:r>
            <a:endParaRPr lang="en-US" sz="3200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□ </a:t>
            </a:r>
            <a:r>
              <a:rPr lang="en-US" sz="3200" dirty="0" err="1" smtClean="0">
                <a:solidFill>
                  <a:srgbClr val="FF0000"/>
                </a:solidFill>
              </a:rPr>
              <a:t>ওহম</a:t>
            </a:r>
            <a:r>
              <a:rPr lang="en-US" sz="3200" dirty="0" smtClean="0">
                <a:solidFill>
                  <a:srgbClr val="FF0000"/>
                </a:solidFill>
              </a:rPr>
              <a:t>  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504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9" y="595803"/>
            <a:ext cx="4461641" cy="57925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595803"/>
            <a:ext cx="4267200" cy="57925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1"/>
          <a:stretch/>
        </p:blipFill>
        <p:spPr>
          <a:xfrm>
            <a:off x="262759" y="228601"/>
            <a:ext cx="8728841" cy="61597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24200" y="533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সাবধান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048000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07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xit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0" y="2444841"/>
            <a:ext cx="7543800" cy="3770812"/>
            <a:chOff x="876300" y="2609595"/>
            <a:chExt cx="7543800" cy="3429000"/>
          </a:xfrm>
          <a:blipFill>
            <a:blip r:embed="rId3"/>
            <a:tile tx="0" ty="0" sx="100000" sy="100000" flip="none" algn="tl"/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" name="Plaque 2"/>
            <p:cNvSpPr/>
            <p:nvPr/>
          </p:nvSpPr>
          <p:spPr>
            <a:xfrm>
              <a:off x="876300" y="2609595"/>
              <a:ext cx="7543800" cy="3429000"/>
            </a:xfrm>
            <a:prstGeom prst="plaque">
              <a:avLst/>
            </a:prstGeom>
            <a:grpFill/>
            <a:ln w="5715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1257300" y="3078305"/>
              <a:ext cx="2476500" cy="19871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40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বিজ্ঞান</a:t>
              </a:r>
            </a:p>
            <a:p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অষ্টম</a:t>
              </a:r>
              <a:r>
                <a:rPr lang="bn-BD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শ্রেণি </a:t>
              </a:r>
              <a:endPara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নবম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bn-BD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বর্তনী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200" b="1" dirty="0" err="1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চলবিদ্যু</a:t>
              </a:r>
              <a:r>
                <a:rPr lang="en-US" sz="32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ৎ</a:t>
              </a:r>
              <a:endParaRPr lang="en-US" sz="32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4191000" y="2971800"/>
              <a:ext cx="0" cy="1992086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343400" y="3461657"/>
              <a:ext cx="0" cy="12954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038600" y="3309257"/>
              <a:ext cx="0" cy="1143000"/>
            </a:xfrm>
            <a:prstGeom prst="line">
              <a:avLst/>
            </a:prstGeom>
            <a:grpFill/>
            <a:ln w="38100">
              <a:solidFill>
                <a:srgbClr val="99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48200" y="3181338"/>
              <a:ext cx="3276600" cy="1709057"/>
            </a:xfrm>
            <a:prstGeom prst="rect">
              <a:avLst/>
            </a:prstGeom>
            <a:grpFill/>
          </p:spPr>
          <p:txBody>
            <a:bodyPr wrap="square" rtlCol="0">
              <a:prstTxWarp prst="textPlain">
                <a:avLst/>
              </a:prstTxWarp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lvl="0" algn="ctr"/>
              <a:r>
                <a:rPr lang="bn-BD" sz="1600" dirty="0">
                  <a:solidFill>
                    <a:schemeClr val="bg1"/>
                  </a:solidFill>
                  <a:latin typeface="Noto Sans Bengali" panose="020B0502040504020204" pitchFamily="34" charset="0"/>
                  <a:cs typeface="Noto Sans Bengali" panose="020B0502040504020204" pitchFamily="34" charset="0"/>
                </a:rPr>
                <a:t>মোঃ আমিনুল হক </a:t>
              </a:r>
              <a:endPara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0" algn="ctr"/>
              <a:r>
                <a:rPr lang="bn-BD" sz="1600" dirty="0">
                  <a:solidFill>
                    <a:schemeClr val="bg1"/>
                  </a:solidFill>
                  <a:latin typeface="Noto Sans Bengali" panose="020B0502040504020204" pitchFamily="34" charset="0"/>
                  <a:cs typeface="Noto Sans Bengali" panose="020B0502040504020204" pitchFamily="34" charset="0"/>
                </a:rPr>
                <a:t>বিন্দুবাসিনী সরকারি বালক উচ্চ বিদ্যালয়, টাঙ্গাইল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sz="1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905000" y="333375"/>
            <a:ext cx="4876800" cy="1190625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1" name="Frame 10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15" y="396922"/>
            <a:ext cx="1881553" cy="1981732"/>
          </a:xfrm>
          <a:prstGeom prst="ellipse">
            <a:avLst/>
          </a:prstGeom>
          <a:ln w="63500" cap="rnd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111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962400"/>
            <a:ext cx="7924800" cy="2667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16046"/>
            <a:ext cx="3047999" cy="266920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3400" y="3136562"/>
            <a:ext cx="3856307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ফ্যানটি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76800" y="3124200"/>
            <a:ext cx="35814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4472" y="5410200"/>
            <a:ext cx="696652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বাধা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14600" y="5025479"/>
            <a:ext cx="4114800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76801" y="381001"/>
            <a:ext cx="3581400" cy="2514600"/>
            <a:chOff x="4876801" y="381001"/>
            <a:chExt cx="3581400" cy="25146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1" y="381001"/>
              <a:ext cx="3581400" cy="25146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867400" y="1981200"/>
              <a:ext cx="1524000" cy="609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81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581400" y="609600"/>
            <a:ext cx="1676400" cy="609600"/>
          </a:xfrm>
          <a:prstGeom prst="snip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5105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758625"/>
            <a:ext cx="5791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3581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57200" y="4734580"/>
            <a:ext cx="6934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≥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অঙ্কন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979123" y="1828799"/>
            <a:ext cx="4913508" cy="229985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" name="Oval 1"/>
          <p:cNvSpPr/>
          <p:nvPr/>
        </p:nvSpPr>
        <p:spPr>
          <a:xfrm>
            <a:off x="1979123" y="2590800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" name="Oval 2"/>
          <p:cNvSpPr/>
          <p:nvPr/>
        </p:nvSpPr>
        <p:spPr>
          <a:xfrm>
            <a:off x="3933997" y="2457104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4" name="Oval 3"/>
          <p:cNvSpPr/>
          <p:nvPr/>
        </p:nvSpPr>
        <p:spPr>
          <a:xfrm>
            <a:off x="3690157" y="1992976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5" name="Oval 4"/>
          <p:cNvSpPr/>
          <p:nvPr/>
        </p:nvSpPr>
        <p:spPr>
          <a:xfrm>
            <a:off x="3445625" y="2508365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6" name="Oval 5"/>
          <p:cNvSpPr/>
          <p:nvPr/>
        </p:nvSpPr>
        <p:spPr>
          <a:xfrm>
            <a:off x="2436323" y="2508365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7" name="Oval 6"/>
          <p:cNvSpPr/>
          <p:nvPr/>
        </p:nvSpPr>
        <p:spPr>
          <a:xfrm>
            <a:off x="2924695" y="2476500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" name="Oval 7"/>
          <p:cNvSpPr/>
          <p:nvPr/>
        </p:nvSpPr>
        <p:spPr>
          <a:xfrm>
            <a:off x="2161310" y="2057400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9" name="Oval 8"/>
          <p:cNvSpPr/>
          <p:nvPr/>
        </p:nvSpPr>
        <p:spPr>
          <a:xfrm>
            <a:off x="2680855" y="2001981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0" name="Oval 9"/>
          <p:cNvSpPr/>
          <p:nvPr/>
        </p:nvSpPr>
        <p:spPr>
          <a:xfrm>
            <a:off x="3200400" y="1992976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1" name="Oval 10"/>
          <p:cNvSpPr/>
          <p:nvPr/>
        </p:nvSpPr>
        <p:spPr>
          <a:xfrm>
            <a:off x="2041468" y="3496888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2" name="Oval 11"/>
          <p:cNvSpPr/>
          <p:nvPr/>
        </p:nvSpPr>
        <p:spPr>
          <a:xfrm>
            <a:off x="3996342" y="3363192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3" name="Oval 12"/>
          <p:cNvSpPr/>
          <p:nvPr/>
        </p:nvSpPr>
        <p:spPr>
          <a:xfrm>
            <a:off x="3752502" y="2899064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4" name="Oval 13"/>
          <p:cNvSpPr/>
          <p:nvPr/>
        </p:nvSpPr>
        <p:spPr>
          <a:xfrm>
            <a:off x="3507970" y="3414453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5" name="Oval 14"/>
          <p:cNvSpPr/>
          <p:nvPr/>
        </p:nvSpPr>
        <p:spPr>
          <a:xfrm>
            <a:off x="2498668" y="3414453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6" name="Oval 15"/>
          <p:cNvSpPr/>
          <p:nvPr/>
        </p:nvSpPr>
        <p:spPr>
          <a:xfrm>
            <a:off x="2987040" y="3382588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7" name="Oval 16"/>
          <p:cNvSpPr/>
          <p:nvPr/>
        </p:nvSpPr>
        <p:spPr>
          <a:xfrm>
            <a:off x="2223655" y="2963488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8" name="Oval 17"/>
          <p:cNvSpPr/>
          <p:nvPr/>
        </p:nvSpPr>
        <p:spPr>
          <a:xfrm>
            <a:off x="2743200" y="2908069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9" name="Oval 18"/>
          <p:cNvSpPr/>
          <p:nvPr/>
        </p:nvSpPr>
        <p:spPr>
          <a:xfrm>
            <a:off x="3262745" y="2899064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0" name="Oval 19"/>
          <p:cNvSpPr/>
          <p:nvPr/>
        </p:nvSpPr>
        <p:spPr>
          <a:xfrm>
            <a:off x="4404360" y="2597728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1" name="Oval 20"/>
          <p:cNvSpPr/>
          <p:nvPr/>
        </p:nvSpPr>
        <p:spPr>
          <a:xfrm>
            <a:off x="6359234" y="2464032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2" name="Oval 21"/>
          <p:cNvSpPr/>
          <p:nvPr/>
        </p:nvSpPr>
        <p:spPr>
          <a:xfrm>
            <a:off x="6115394" y="1999904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3" name="Oval 22"/>
          <p:cNvSpPr/>
          <p:nvPr/>
        </p:nvSpPr>
        <p:spPr>
          <a:xfrm>
            <a:off x="5850557" y="2464032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4" name="Oval 23"/>
          <p:cNvSpPr/>
          <p:nvPr/>
        </p:nvSpPr>
        <p:spPr>
          <a:xfrm>
            <a:off x="4861560" y="2515293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5" name="Oval 24"/>
          <p:cNvSpPr/>
          <p:nvPr/>
        </p:nvSpPr>
        <p:spPr>
          <a:xfrm>
            <a:off x="5349932" y="2483428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6" name="Oval 25"/>
          <p:cNvSpPr/>
          <p:nvPr/>
        </p:nvSpPr>
        <p:spPr>
          <a:xfrm>
            <a:off x="4586547" y="2064328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7" name="Oval 26"/>
          <p:cNvSpPr/>
          <p:nvPr/>
        </p:nvSpPr>
        <p:spPr>
          <a:xfrm>
            <a:off x="5106092" y="2008909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8" name="Oval 27"/>
          <p:cNvSpPr/>
          <p:nvPr/>
        </p:nvSpPr>
        <p:spPr>
          <a:xfrm>
            <a:off x="5625637" y="1999904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29" name="Oval 28"/>
          <p:cNvSpPr/>
          <p:nvPr/>
        </p:nvSpPr>
        <p:spPr>
          <a:xfrm>
            <a:off x="4480557" y="3564083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0" name="Oval 29"/>
          <p:cNvSpPr/>
          <p:nvPr/>
        </p:nvSpPr>
        <p:spPr>
          <a:xfrm>
            <a:off x="6435431" y="3430387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1" name="Oval 30"/>
          <p:cNvSpPr/>
          <p:nvPr/>
        </p:nvSpPr>
        <p:spPr>
          <a:xfrm>
            <a:off x="6191591" y="2966259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2" name="Oval 31"/>
          <p:cNvSpPr/>
          <p:nvPr/>
        </p:nvSpPr>
        <p:spPr>
          <a:xfrm>
            <a:off x="5947059" y="3481648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3" name="Oval 32"/>
          <p:cNvSpPr/>
          <p:nvPr/>
        </p:nvSpPr>
        <p:spPr>
          <a:xfrm>
            <a:off x="4937757" y="3481648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4" name="Oval 33"/>
          <p:cNvSpPr/>
          <p:nvPr/>
        </p:nvSpPr>
        <p:spPr>
          <a:xfrm>
            <a:off x="5426129" y="3449783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5" name="Oval 34"/>
          <p:cNvSpPr/>
          <p:nvPr/>
        </p:nvSpPr>
        <p:spPr>
          <a:xfrm>
            <a:off x="4662744" y="3030683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6" name="Oval 35"/>
          <p:cNvSpPr/>
          <p:nvPr/>
        </p:nvSpPr>
        <p:spPr>
          <a:xfrm>
            <a:off x="5182289" y="2975264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7" name="Oval 36"/>
          <p:cNvSpPr/>
          <p:nvPr/>
        </p:nvSpPr>
        <p:spPr>
          <a:xfrm>
            <a:off x="5701834" y="2966259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8" name="Oval 37"/>
          <p:cNvSpPr/>
          <p:nvPr/>
        </p:nvSpPr>
        <p:spPr>
          <a:xfrm>
            <a:off x="4251610" y="3036226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39" name="Oval 38"/>
          <p:cNvSpPr/>
          <p:nvPr/>
        </p:nvSpPr>
        <p:spPr>
          <a:xfrm>
            <a:off x="4236027" y="2054631"/>
            <a:ext cx="457200" cy="533400"/>
          </a:xfrm>
          <a:prstGeom prst="ellipse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cxnSp>
        <p:nvCxnSpPr>
          <p:cNvPr id="43" name="Straight Connector 42"/>
          <p:cNvCxnSpPr/>
          <p:nvPr/>
        </p:nvCxnSpPr>
        <p:spPr>
          <a:xfrm>
            <a:off x="2361161" y="3733800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/>
          <p:nvPr/>
        </p:nvGrpSpPr>
        <p:grpSpPr>
          <a:xfrm>
            <a:off x="962427" y="4599708"/>
            <a:ext cx="7461599" cy="533400"/>
            <a:chOff x="1066800" y="4724400"/>
            <a:chExt cx="7461599" cy="533400"/>
          </a:xfrm>
          <a:solidFill>
            <a:schemeClr val="bg2">
              <a:lumMod val="25000"/>
            </a:schemeClr>
          </a:solidFill>
        </p:grpSpPr>
        <p:sp>
          <p:nvSpPr>
            <p:cNvPr id="45" name="Rectangle 44"/>
            <p:cNvSpPr/>
            <p:nvPr/>
          </p:nvSpPr>
          <p:spPr>
            <a:xfrm>
              <a:off x="6838144" y="4724400"/>
              <a:ext cx="1690255" cy="5334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bg1"/>
                  </a:solidFill>
                </a:rPr>
                <a:t>ধাতব</a:t>
              </a:r>
              <a:r>
                <a:rPr lang="en-US" sz="2800" dirty="0" smtClean="0">
                  <a:solidFill>
                    <a:schemeClr val="bg1"/>
                  </a:solidFill>
                </a:rPr>
                <a:t> </a:t>
              </a:r>
              <a:r>
                <a:rPr lang="en-US" sz="2800" dirty="0" err="1" smtClean="0">
                  <a:solidFill>
                    <a:schemeClr val="bg1"/>
                  </a:solidFill>
                </a:rPr>
                <a:t>পদার্থ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1066800" y="4724400"/>
              <a:ext cx="2071255" cy="533400"/>
              <a:chOff x="1066800" y="4724400"/>
              <a:chExt cx="2071255" cy="533400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1447800" y="4724400"/>
                <a:ext cx="1690255" cy="5334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মুক্ত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ইলেকট্রন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066800" y="4953000"/>
                <a:ext cx="150323" cy="0"/>
              </a:xfrm>
              <a:prstGeom prst="line">
                <a:avLst/>
              </a:prstGeom>
              <a:grp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3962400" y="4726943"/>
              <a:ext cx="2195249" cy="530857"/>
              <a:chOff x="-538245" y="3240622"/>
              <a:chExt cx="4913508" cy="2175511"/>
            </a:xfrm>
            <a:grpFill/>
          </p:grpSpPr>
          <p:sp>
            <p:nvSpPr>
              <p:cNvPr id="48" name="Rectangle 47"/>
              <p:cNvSpPr/>
              <p:nvPr/>
            </p:nvSpPr>
            <p:spPr>
              <a:xfrm>
                <a:off x="-538245" y="3240622"/>
                <a:ext cx="4913508" cy="2175511"/>
              </a:xfrm>
              <a:prstGeom prst="rect">
                <a:avLst/>
              </a:prstGeom>
              <a:grp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-538245" y="3878277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416629" y="3744581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172789" y="3280453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928257" y="3795842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-81045" y="3795842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07327" y="3763977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-356058" y="3344877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3487" y="3289458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83032" y="3280453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-475900" y="4784365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1478974" y="4650669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1235134" y="4186541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990602" y="4701930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-18700" y="4701930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469672" y="4670065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-293713" y="4250965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25832" y="4195546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745377" y="4186541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1886992" y="3885205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841866" y="3751509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598026" y="3287381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53494" y="3802770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344192" y="3802770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832564" y="3770905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2069179" y="3351805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588724" y="3296386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3108269" y="3287381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963189" y="4851560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3918063" y="4717864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3674223" y="4253736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3429691" y="4769125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420389" y="4769125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908761" y="4737260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145376" y="4318160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664921" y="4262741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184466" y="4253736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1734242" y="4323703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718659" y="3342108"/>
                <a:ext cx="457200" cy="533400"/>
              </a:xfrm>
              <a:prstGeom prst="ellips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31" name="Straight Connector 130"/>
          <p:cNvCxnSpPr/>
          <p:nvPr/>
        </p:nvCxnSpPr>
        <p:spPr>
          <a:xfrm>
            <a:off x="2438400" y="2286000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590800" y="2590800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3125238" y="2672543"/>
            <a:ext cx="1503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5807132" y="2302625"/>
            <a:ext cx="1714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/>
          <p:nvPr/>
        </p:nvCxnSpPr>
        <p:spPr>
          <a:xfrm>
            <a:off x="5975949" y="2659381"/>
            <a:ext cx="1714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859889" y="3131128"/>
            <a:ext cx="1714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>
            <a:off x="5502091" y="2667001"/>
            <a:ext cx="19588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95600" y="909935"/>
            <a:ext cx="3320718" cy="46166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ধাতব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পদার্থে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মুক্ত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ইলেকট্রন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প্রবাহ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3676408" y="609600"/>
            <a:ext cx="1428992" cy="528935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</a:t>
            </a:r>
            <a:endParaRPr lang="en-US" dirty="0"/>
          </a:p>
        </p:txBody>
      </p:sp>
      <p:grpSp>
        <p:nvGrpSpPr>
          <p:cNvPr id="97" name="Group 9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660033"/>
          </a:solidFill>
        </p:grpSpPr>
        <p:sp>
          <p:nvSpPr>
            <p:cNvPr id="98" name="Frame 9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grpFill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9" name="Half Frame 98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Half Frame 99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>
                <a:gd name="adj1" fmla="val 44946"/>
                <a:gd name="adj2" fmla="val 33333"/>
              </a:avLst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Half Frame 100"/>
            <p:cNvSpPr/>
            <p:nvPr/>
          </p:nvSpPr>
          <p:spPr>
            <a:xfrm rot="10800000">
              <a:off x="8624605" y="6248400"/>
              <a:ext cx="443195" cy="499958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Half Frame 101"/>
            <p:cNvSpPr/>
            <p:nvPr/>
          </p:nvSpPr>
          <p:spPr>
            <a:xfrm rot="16200000">
              <a:off x="54821" y="6269780"/>
              <a:ext cx="499959" cy="457200"/>
            </a:xfrm>
            <a:prstGeom prst="halfFrame">
              <a:avLst/>
            </a:prstGeom>
            <a:grp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0" y="5486400"/>
            <a:ext cx="9057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en-US" sz="2800" dirty="0" err="1" smtClean="0"/>
              <a:t>ইলেকট্রন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স্রোত</a:t>
            </a:r>
            <a:r>
              <a:rPr lang="en-US" sz="2800" dirty="0" smtClean="0"/>
              <a:t> </a:t>
            </a:r>
            <a:r>
              <a:rPr lang="en-US" sz="2800" dirty="0" err="1" smtClean="0"/>
              <a:t>চলার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সময়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পরিবাহীর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অভ্যন্তরস্থ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অনু</a:t>
            </a:r>
            <a:r>
              <a:rPr lang="en-US" sz="2800" dirty="0" smtClean="0"/>
              <a:t> -</a:t>
            </a:r>
            <a:r>
              <a:rPr lang="en-US" sz="2800" dirty="0" err="1" smtClean="0"/>
              <a:t>পরমানুর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সাথে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সংঘর্ষে</a:t>
            </a:r>
            <a:r>
              <a:rPr lang="en-US" sz="2800" dirty="0" smtClean="0"/>
              <a:t> </a:t>
            </a:r>
            <a:r>
              <a:rPr lang="en-US" sz="2800" dirty="0" err="1" smtClean="0"/>
              <a:t>লিপ্ত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41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4.81481E-6 L -0.07483 0.05348 C -0.09115 0.06575 -0.11441 0.072 -0.13906 0.07223 C -0.16788 0.072 -0.19011 0.06528 -0.20573 0.05325 L -0.2816 -4.81481E-6 " pathEditMode="relative" rAng="5400000" ptsTypes="AAAAA">
                                      <p:cBhvr>
                                        <p:cTn id="15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0" y="361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556E-7 -0.02222 L 0.12344 0.02061 C 0.14931 0.03033 0.18802 0.03565 0.2283 0.03565 C 0.27448 0.03565 0.31128 0.03033 0.33715 0.02061 L 0.46076 -0.02222 " pathEditMode="relative" rAng="0" ptsTypes="AAAAA">
                                      <p:cBhvr>
                                        <p:cTn id="1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289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5243 0.09583 L -0.06927 0.15555 C -0.09514 0.16898 -0.13403 0.17662 -0.17396 0.17662 C -0.21979 0.17662 -0.2566 0.16898 -0.28212 0.15555 L -0.40521 0.09583 " pathEditMode="relative" rAng="5400000" ptsTypes="AAAAA">
                                      <p:cBhvr>
                                        <p:cTn id="19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82" y="402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8889 0.04537 L -0.16059 0.09861 C -0.17586 0.11065 -0.19843 0.11736 -0.22204 0.11736 C -0.2493 0.11759 -0.27083 0.11065 -0.28593 0.09861 L -0.35833 0.04537 " pathEditMode="relative" rAng="5400000" ptsTypes="AAAAA">
                                      <p:cBhvr>
                                        <p:cTn id="21" dur="2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2" y="358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6297 L 0.12083 0.01019 C 0.14687 -0.00301 0.18611 -0.01134 0.22586 -0.01134 C 0.27257 -0.01134 0.30885 -0.00301 0.33489 0.01019 L 0.45902 0.06297 " pathEditMode="relative" rAng="16200000" ptsTypes="AAAAA">
                                      <p:cBhvr>
                                        <p:cTn id="23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6" y="-370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46 -0.03495 L -0.07448 0.00671 C -0.09184 0.0162 -0.11789 0.02176 -0.14462 0.02176 C -0.17535 0.02176 -0.19966 0.0162 -0.21702 0.00671 L -0.29914 -0.03495 " pathEditMode="relative" rAng="5400000" ptsTypes="AAAAA">
                                      <p:cBhvr>
                                        <p:cTn id="2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30" y="28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2171 0.0956 L 0.10834 0.01181 C 0.12691 -0.00926 0.15469 -0.02268 0.18282 -0.02268 C 0.21598 -0.02268 0.24167 -0.00926 0.26025 0.01181 L 0.34844 0.0956 " pathEditMode="relative" rAng="16200000" ptsTypes="AAAAA">
                                      <p:cBhvr>
                                        <p:cTn id="27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37" y="-590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8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401 0.15278 L 0.04635 0.1 C 0.06476 0.08681 0.09253 0.07848 0.12049 0.07848 C 0.15347 0.07848 0.17899 0.08681 0.1974 0.1 L 0.28524 0.15278 " pathEditMode="relative" rAng="16200000" ptsTypes="AAAAA">
                                      <p:cBhvr>
                                        <p:cTn id="29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7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88" grpId="0" animBg="1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800600"/>
            <a:ext cx="5638800" cy="584775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বাধাকে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বলব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914400"/>
            <a:ext cx="31242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638800"/>
            <a:ext cx="56388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চলার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479613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114800" y="2667000"/>
            <a:ext cx="838200" cy="804862"/>
            <a:chOff x="5257800" y="2819400"/>
            <a:chExt cx="838200" cy="804862"/>
          </a:xfrm>
        </p:grpSpPr>
        <p:sp>
          <p:nvSpPr>
            <p:cNvPr id="7" name="Rounded Rectangle 6"/>
            <p:cNvSpPr/>
            <p:nvPr/>
          </p:nvSpPr>
          <p:spPr>
            <a:xfrm>
              <a:off x="5257800" y="2819400"/>
              <a:ext cx="838200" cy="804862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46176427"/>
                </p:ext>
              </p:extLst>
            </p:nvPr>
          </p:nvGraphicFramePr>
          <p:xfrm>
            <a:off x="5410199" y="2975699"/>
            <a:ext cx="533401" cy="496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03" name="Packager Shell Object" showAsIcon="1" r:id="rId4" imgW="914400" imgH="771480" progId="Package">
                    <p:embed/>
                  </p:oleObj>
                </mc:Choice>
                <mc:Fallback>
                  <p:oleObj name="Packager Shell Object" showAsIcon="1" r:id="rId4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410199" y="2975699"/>
                          <a:ext cx="533401" cy="496491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0" name="Frame 9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Half Frame 13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96" y="1969859"/>
            <a:ext cx="2729344" cy="25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0935"/>
            <a:ext cx="3886200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সামগ্রীঃ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২টি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ব্যাটারি,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355068"/>
            <a:ext cx="70866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ব্যাটারী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3810000"/>
            <a:ext cx="7086600" cy="36933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নাও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3276600"/>
            <a:ext cx="11430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কার্য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পদ্ধতিঃ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539956"/>
              </p:ext>
            </p:extLst>
          </p:nvPr>
        </p:nvGraphicFramePr>
        <p:xfrm>
          <a:off x="1295400" y="5334000"/>
          <a:ext cx="6096000" cy="124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সংযোগ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ব্যাটারী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ব্যাটারী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1000" y="304800"/>
            <a:ext cx="14478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পরিক্ষণ-১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304800"/>
            <a:ext cx="16002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1154668"/>
            <a:ext cx="1600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ময়ঃ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4" name="Frame 1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Half Frame 14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Half Frame 15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75" y="1940100"/>
            <a:ext cx="990600" cy="15332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995" y="1988239"/>
            <a:ext cx="944880" cy="15353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8297" r="3912" b="15617"/>
          <a:stretch/>
        </p:blipFill>
        <p:spPr>
          <a:xfrm>
            <a:off x="5791201" y="1895744"/>
            <a:ext cx="1676399" cy="153325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037" y="2033008"/>
            <a:ext cx="1371601" cy="15332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r="4624"/>
          <a:stretch/>
        </p:blipFill>
        <p:spPr>
          <a:xfrm>
            <a:off x="3348037" y="1905000"/>
            <a:ext cx="2595563" cy="1752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1000" y="4888468"/>
            <a:ext cx="70866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৩। </a:t>
            </a:r>
            <a:r>
              <a:rPr lang="en-US" dirty="0" err="1" smtClean="0">
                <a:solidFill>
                  <a:schemeClr val="bg1"/>
                </a:solidFill>
              </a:rPr>
              <a:t>বাল্পের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উজ্জলতা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লক্ষ্য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করি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এবং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খাতায়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লেখ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19600" y="5867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181600" y="5791200"/>
            <a:ext cx="1219200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উজ্জলতা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কম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1600" y="6281841"/>
            <a:ext cx="121920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উজ্জলতা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বেশি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33799" y="3886200"/>
            <a:ext cx="914401" cy="814863"/>
            <a:chOff x="5029200" y="3200400"/>
            <a:chExt cx="838200" cy="695325"/>
          </a:xfrm>
        </p:grpSpPr>
        <p:sp>
          <p:nvSpPr>
            <p:cNvPr id="30" name="Hexagon 29"/>
            <p:cNvSpPr/>
            <p:nvPr/>
          </p:nvSpPr>
          <p:spPr>
            <a:xfrm>
              <a:off x="5029200" y="3200400"/>
              <a:ext cx="838200" cy="695325"/>
            </a:xfrm>
            <a:prstGeom prst="hexagon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1" name="Object 30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52745569"/>
                </p:ext>
              </p:extLst>
            </p:nvPr>
          </p:nvGraphicFramePr>
          <p:xfrm>
            <a:off x="5195049" y="3300634"/>
            <a:ext cx="495299" cy="4179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6" name="Packager Shell Object" showAsIcon="1" r:id="rId9" imgW="914400" imgH="771480" progId="Package">
                    <p:embed/>
                  </p:oleObj>
                </mc:Choice>
                <mc:Fallback>
                  <p:oleObj name="Packager Shell Object" showAsIcon="1" r:id="rId9" imgW="914400" imgH="77148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5195049" y="3300634"/>
                          <a:ext cx="495299" cy="417909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905000" y="2768025"/>
            <a:ext cx="4572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</a:t>
            </a:r>
            <a:r>
              <a:rPr lang="en-US" sz="3200" dirty="0" err="1" smtClean="0">
                <a:solidFill>
                  <a:schemeClr val="bg1"/>
                </a:solidFill>
              </a:rPr>
              <a:t>এসো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ওহমের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সূত্রটি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পর্যবেক্ষন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2" presetClass="exit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4"/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1" grpId="0" animBg="1"/>
      <p:bldP spid="26" grpId="0" animBg="1"/>
      <p:bldP spid="26" grpId="1" animBg="1"/>
      <p:bldP spid="27" grpId="0"/>
      <p:bldP spid="28" grpId="0" animBg="1"/>
      <p:bldP spid="28" grpId="1" animBg="1"/>
      <p:bldP spid="29" grpId="0" animBg="1"/>
      <p:bldP spid="29" grpId="1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r="5310" b="14965"/>
          <a:stretch/>
        </p:blipFill>
        <p:spPr>
          <a:xfrm>
            <a:off x="1295400" y="1447800"/>
            <a:ext cx="5883166" cy="3029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953000"/>
            <a:ext cx="8305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পরিবাহকের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সমানুপাতিক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0617" y="482025"/>
            <a:ext cx="2179583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ওহমের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4429780"/>
            <a:ext cx="6553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জর্জ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সাইমন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ওহম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(১৭৮৩-১৮৫৪)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প্রনয়ন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812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6027" y="1219200"/>
            <a:ext cx="6436373" cy="4687263"/>
            <a:chOff x="1336027" y="1219200"/>
            <a:chExt cx="6436373" cy="4687263"/>
          </a:xfrm>
        </p:grpSpPr>
        <p:pic>
          <p:nvPicPr>
            <p:cNvPr id="3" name="Picture 2" descr="student.gif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</p:spPr>
        </p:pic>
        <p:pic>
          <p:nvPicPr>
            <p:cNvPr id="4" name="Picture 3" descr="student.gif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581400" y="482025"/>
            <a:ext cx="20574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609600"/>
            <a:ext cx="13716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৬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4913293"/>
            <a:ext cx="8153400" cy="95410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প্রান্তের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ভোল্ট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অ্যাম্পিয়ার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পরিবাহীর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Frame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1389"/>
              </a:avLst>
            </a:prstGeom>
            <a:solidFill>
              <a:srgbClr val="660066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>
              <a:off x="76200" y="76200"/>
              <a:ext cx="4572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8676052" y="76200"/>
              <a:ext cx="381000" cy="381000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10800000">
              <a:off x="8624605" y="6281841"/>
              <a:ext cx="443195" cy="4999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Half Frame 12"/>
            <p:cNvSpPr/>
            <p:nvPr/>
          </p:nvSpPr>
          <p:spPr>
            <a:xfrm rot="16200000">
              <a:off x="92921" y="6281841"/>
              <a:ext cx="457200" cy="423758"/>
            </a:xfrm>
            <a:prstGeom prst="halfFrame">
              <a:avLst/>
            </a:prstGeom>
            <a:solidFill>
              <a:srgbClr val="990033"/>
            </a:soli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03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818</Words>
  <Application>Microsoft Office PowerPoint</Application>
  <PresentationFormat>On-screen Show (4:3)</PresentationFormat>
  <Paragraphs>155</Paragraphs>
  <Slides>16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Cambria Math</vt:lpstr>
      <vt:lpstr>NikoshBAN</vt:lpstr>
      <vt:lpstr>Noto Sans Bengali</vt:lpstr>
      <vt:lpstr>SolaimanLipi</vt:lpstr>
      <vt:lpstr>SutonnyMJ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Zadu</dc:creator>
  <cp:lastModifiedBy>A</cp:lastModifiedBy>
  <cp:revision>268</cp:revision>
  <dcterms:created xsi:type="dcterms:W3CDTF">2006-08-16T00:00:00Z</dcterms:created>
  <dcterms:modified xsi:type="dcterms:W3CDTF">2020-02-29T14:24:41Z</dcterms:modified>
</cp:coreProperties>
</file>