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6" r:id="rId3"/>
    <p:sldId id="265" r:id="rId4"/>
    <p:sldId id="295" r:id="rId5"/>
    <p:sldId id="278" r:id="rId6"/>
    <p:sldId id="296" r:id="rId7"/>
    <p:sldId id="297" r:id="rId8"/>
    <p:sldId id="277" r:id="rId9"/>
    <p:sldId id="279" r:id="rId10"/>
    <p:sldId id="298" r:id="rId11"/>
    <p:sldId id="280" r:id="rId12"/>
    <p:sldId id="300" r:id="rId13"/>
    <p:sldId id="299" r:id="rId14"/>
    <p:sldId id="294" r:id="rId15"/>
    <p:sldId id="274" r:id="rId16"/>
    <p:sldId id="273" r:id="rId17"/>
    <p:sldId id="301"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84201" autoAdjust="0"/>
  </p:normalViewPr>
  <p:slideViewPr>
    <p:cSldViewPr snapToGrid="0">
      <p:cViewPr varScale="1">
        <p:scale>
          <a:sx n="62" d="100"/>
          <a:sy n="62" d="100"/>
        </p:scale>
        <p:origin x="1524" y="66"/>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C52D4-275F-4B87-8D02-9F4390CFD303}" type="datetimeFigureOut">
              <a:rPr lang="en-US" smtClean="0"/>
              <a:t>2/29/2020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FE062-C944-4EE8-B963-7F5EF0C2073E}" type="slidenum">
              <a:rPr lang="en-US" smtClean="0"/>
              <a:t>‹#›</a:t>
            </a:fld>
            <a:endParaRPr lang="en-US"/>
          </a:p>
        </p:txBody>
      </p:sp>
    </p:spTree>
    <p:extLst>
      <p:ext uri="{BB962C8B-B14F-4D97-AF65-F5344CB8AC3E}">
        <p14:creationId xmlns:p14="http://schemas.microsoft.com/office/powerpoint/2010/main" val="400834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a:t>
            </a:fld>
            <a:endParaRPr lang="en-US"/>
          </a:p>
        </p:txBody>
      </p:sp>
    </p:spTree>
    <p:extLst>
      <p:ext uri="{BB962C8B-B14F-4D97-AF65-F5344CB8AC3E}">
        <p14:creationId xmlns:p14="http://schemas.microsoft.com/office/powerpoint/2010/main" val="2449772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800" dirty="0" smtClean="0"/>
              <a:t>প্রশ্নগুলির সাথে</a:t>
            </a:r>
            <a:r>
              <a:rPr lang="bn-BD" sz="2800" baseline="0" dirty="0" smtClean="0"/>
              <a:t> উত্তরগুলি</a:t>
            </a:r>
            <a:r>
              <a:rPr lang="bn-BD" sz="2800" dirty="0" smtClean="0"/>
              <a:t> মিলিয়ে দেখি ১) </a:t>
            </a:r>
            <a:r>
              <a:rPr lang="bn-BD" sz="2800" dirty="0" smtClean="0">
                <a:solidFill>
                  <a:srgbClr val="7030A0"/>
                </a:solidFill>
                <a:latin typeface="NikoshBAN" panose="02000000000000000000" pitchFamily="2" charset="0"/>
                <a:cs typeface="NikoshBAN" panose="02000000000000000000" pitchFamily="2" charset="0"/>
              </a:rPr>
              <a:t>আইসোটোপ ২ প্রকার  ২) অস্থায়ী আইসোটোপ তেজস্কিয় রশ্মি বিকিরণ করে থাকে।  ৩) তেজস্ক্রিয় রশ্মি ব্যবহার</a:t>
            </a:r>
            <a:r>
              <a:rPr lang="bn-BD" sz="2800" baseline="0" dirty="0" smtClean="0">
                <a:solidFill>
                  <a:srgbClr val="7030A0"/>
                </a:solidFill>
                <a:latin typeface="NikoshBAN" panose="02000000000000000000" pitchFamily="2" charset="0"/>
                <a:cs typeface="NikoshBAN" panose="02000000000000000000" pitchFamily="2" charset="0"/>
              </a:rPr>
              <a:t> করে</a:t>
            </a:r>
            <a:r>
              <a:rPr lang="bn-BD" sz="2800" dirty="0" smtClean="0">
                <a:solidFill>
                  <a:srgbClr val="7030A0"/>
                </a:solidFill>
                <a:latin typeface="NikoshBAN" panose="02000000000000000000" pitchFamily="2" charset="0"/>
                <a:cs typeface="NikoshBAN" panose="02000000000000000000" pitchFamily="2" charset="0"/>
              </a:rPr>
              <a:t> ডাক্তারি যন্ত্রপাতি জীবাণুমুক্ত করা হয় ।</a:t>
            </a:r>
            <a:endParaRPr lang="en-US" sz="2800" dirty="0"/>
          </a:p>
        </p:txBody>
      </p:sp>
      <p:sp>
        <p:nvSpPr>
          <p:cNvPr id="4" name="Slide Number Placeholder 3"/>
          <p:cNvSpPr>
            <a:spLocks noGrp="1"/>
          </p:cNvSpPr>
          <p:nvPr>
            <p:ph type="sldNum" sz="quarter" idx="10"/>
          </p:nvPr>
        </p:nvSpPr>
        <p:spPr/>
        <p:txBody>
          <a:bodyPr/>
          <a:lstStyle/>
          <a:p>
            <a:fld id="{421FE062-C944-4EE8-B963-7F5EF0C2073E}" type="slidenum">
              <a:rPr lang="en-US" smtClean="0"/>
              <a:t>15</a:t>
            </a:fld>
            <a:endParaRPr lang="en-US"/>
          </a:p>
        </p:txBody>
      </p:sp>
    </p:spTree>
    <p:extLst>
      <p:ext uri="{BB962C8B-B14F-4D97-AF65-F5344CB8AC3E}">
        <p14:creationId xmlns:p14="http://schemas.microsoft.com/office/powerpoint/2010/main" val="4118422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কার্বনের নিচের সংখ্যাটি</a:t>
            </a:r>
            <a:r>
              <a:rPr lang="bn-BD" baseline="0" dirty="0" smtClean="0"/>
              <a:t> পারমাণবিক সংখ্যা, উপরের সংখ্যাটি ভর সংখ্যা নির্দেশ করছে। পারমাণবিক সংখ্যা একই কিন্তু ভর সংখ্যা ভিন্ন হলে তাকে পরস্পরের আইসোটোপ বলে।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3</a:t>
            </a:fld>
            <a:endParaRPr lang="en-US"/>
          </a:p>
        </p:txBody>
      </p:sp>
    </p:spTree>
    <p:extLst>
      <p:ext uri="{BB962C8B-B14F-4D97-AF65-F5344CB8AC3E}">
        <p14:creationId xmlns:p14="http://schemas.microsoft.com/office/powerpoint/2010/main" val="1109577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শিক্ষক</a:t>
            </a:r>
            <a:r>
              <a:rPr lang="bn-BD" baseline="0" dirty="0" smtClean="0"/>
              <a:t> শিক্ষার্থীদের জিজ্ঞাসা করতে পারেন, একই পারমাণবিক সংখ্যা কিন্তু ভরসংখ্যা আলাদা হলে তাদের  আমরা কি বলতে পারি? এভাবে শিক্ষার্থীদের সহযোগিতার মাধ্যমে পাঠ ঘোষণা করা যেতে পারে। পাঠ শিরোনাম বোর্ডে লিখে দিলে ভালো হয়।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4</a:t>
            </a:fld>
            <a:endParaRPr lang="en-US"/>
          </a:p>
        </p:txBody>
      </p:sp>
    </p:spTree>
    <p:extLst>
      <p:ext uri="{BB962C8B-B14F-4D97-AF65-F5344CB8AC3E}">
        <p14:creationId xmlns:p14="http://schemas.microsoft.com/office/powerpoint/2010/main" val="201988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আইসোটোপ দুই প্রকার।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6</a:t>
            </a:fld>
            <a:endParaRPr lang="en-US"/>
          </a:p>
        </p:txBody>
      </p:sp>
    </p:spTree>
    <p:extLst>
      <p:ext uri="{BB962C8B-B14F-4D97-AF65-F5344CB8AC3E}">
        <p14:creationId xmlns:p14="http://schemas.microsoft.com/office/powerpoint/2010/main" val="3197156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অস্থায়ী</a:t>
            </a:r>
            <a:r>
              <a:rPr lang="bn-BD" baseline="0" dirty="0" smtClean="0"/>
              <a:t> আইসোটোপ বিভিন্ন তেজস্ক্রিয় রশ্মি ও কণা বিকিরণ করে।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7</a:t>
            </a:fld>
            <a:endParaRPr lang="en-US"/>
          </a:p>
        </p:txBody>
      </p:sp>
    </p:spTree>
    <p:extLst>
      <p:ext uri="{BB962C8B-B14F-4D97-AF65-F5344CB8AC3E}">
        <p14:creationId xmlns:p14="http://schemas.microsoft.com/office/powerpoint/2010/main" val="1714841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ক্যান্সার আক্রান্ত রোগীর ক্ষতিগ্রস্ত</a:t>
            </a:r>
            <a:r>
              <a:rPr lang="bn-BD" baseline="0" dirty="0" smtClean="0"/>
              <a:t> কোষ আইসোটোপ পাঠিয়ে তা সনাক্ত করা যায়। </a:t>
            </a:r>
            <a:r>
              <a:rPr lang="bn-BD" dirty="0" smtClean="0"/>
              <a:t>ক্যান্সার আক্রান্ত কোষ</a:t>
            </a:r>
            <a:r>
              <a:rPr lang="bn-BD" baseline="0" dirty="0" smtClean="0"/>
              <a:t> ধ্বংস করা যায়।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8</a:t>
            </a:fld>
            <a:endParaRPr lang="en-US"/>
          </a:p>
        </p:txBody>
      </p:sp>
    </p:spTree>
    <p:extLst>
      <p:ext uri="{BB962C8B-B14F-4D97-AF65-F5344CB8AC3E}">
        <p14:creationId xmlns:p14="http://schemas.microsoft.com/office/powerpoint/2010/main" val="2221343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কৃষি</a:t>
            </a:r>
            <a:r>
              <a:rPr lang="bn-BD" baseline="0" dirty="0" smtClean="0"/>
              <a:t> ক্ষেত্রে পতংগ নিয়ন্ত্রনে তেজস্ক্রিয় আইসোটোপ ব্যবহার করা হয়।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9</a:t>
            </a:fld>
            <a:endParaRPr lang="en-US"/>
          </a:p>
        </p:txBody>
      </p:sp>
    </p:spTree>
    <p:extLst>
      <p:ext uri="{BB962C8B-B14F-4D97-AF65-F5344CB8AC3E}">
        <p14:creationId xmlns:p14="http://schemas.microsoft.com/office/powerpoint/2010/main" val="119923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তেজস্ক্রিয় আইসোটোপ ব্যবহার করে ফলমূল জীবাণুমুক্ত রাখা</a:t>
            </a:r>
            <a:r>
              <a:rPr lang="bn-BD" baseline="0" dirty="0" smtClean="0"/>
              <a:t> হয়।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10</a:t>
            </a:fld>
            <a:endParaRPr lang="en-US"/>
          </a:p>
        </p:txBody>
      </p:sp>
    </p:spTree>
    <p:extLst>
      <p:ext uri="{BB962C8B-B14F-4D97-AF65-F5344CB8AC3E}">
        <p14:creationId xmlns:p14="http://schemas.microsoft.com/office/powerpoint/2010/main" val="3197376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শিক্ষার্থীদের</a:t>
            </a:r>
            <a:r>
              <a:rPr lang="bn-BD" baseline="0" dirty="0" smtClean="0"/>
              <a:t> ৩/৪ টি দলে ভাগ করে কাজ দেয়া যেতে পারে।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11</a:t>
            </a:fld>
            <a:endParaRPr lang="en-US"/>
          </a:p>
        </p:txBody>
      </p:sp>
    </p:spTree>
    <p:extLst>
      <p:ext uri="{BB962C8B-B14F-4D97-AF65-F5344CB8AC3E}">
        <p14:creationId xmlns:p14="http://schemas.microsoft.com/office/powerpoint/2010/main" val="816679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41290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74716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26602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66668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0B63B-212C-465C-BC9E-64B30243691B}"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83234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20B63B-212C-465C-BC9E-64B30243691B}"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25471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20B63B-212C-465C-BC9E-64B30243691B}" type="datetimeFigureOut">
              <a:rPr lang="en-US" smtClean="0"/>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8662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20B63B-212C-465C-BC9E-64B30243691B}" type="datetimeFigureOut">
              <a:rPr lang="en-US" smtClean="0"/>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90395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B63B-212C-465C-BC9E-64B30243691B}" type="datetimeFigureOut">
              <a:rPr lang="en-US" smtClean="0"/>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17205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39852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935773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0B63B-212C-465C-BC9E-64B30243691B}" type="datetimeFigureOut">
              <a:rPr lang="en-US" smtClean="0"/>
              <a:t>2/29/2020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C3D73-33FE-4137-8C70-3CDAFF15907F}" type="slidenum">
              <a:rPr lang="en-US" smtClean="0"/>
              <a:t>‹#›</a:t>
            </a:fld>
            <a:endParaRPr lang="en-US"/>
          </a:p>
        </p:txBody>
      </p:sp>
    </p:spTree>
    <p:extLst>
      <p:ext uri="{BB962C8B-B14F-4D97-AF65-F5344CB8AC3E}">
        <p14:creationId xmlns:p14="http://schemas.microsoft.com/office/powerpoint/2010/main" val="3081637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6858001"/>
          </a:xfrm>
          <a:prstGeom prst="rect">
            <a:avLst/>
          </a:prstGeom>
        </p:spPr>
      </p:pic>
      <p:sp>
        <p:nvSpPr>
          <p:cNvPr id="5" name="TextBox 4"/>
          <p:cNvSpPr txBox="1"/>
          <p:nvPr/>
        </p:nvSpPr>
        <p:spPr>
          <a:xfrm>
            <a:off x="1233944" y="4288054"/>
            <a:ext cx="3338055" cy="1677382"/>
          </a:xfrm>
          <a:prstGeom prst="rect">
            <a:avLst/>
          </a:prstGeom>
          <a:noFill/>
        </p:spPr>
        <p:txBody>
          <a:bodyPr wrap="square" rtlCol="0">
            <a:spAutoFit/>
          </a:bodyPr>
          <a:lstStyle/>
          <a:p>
            <a:r>
              <a:rPr lang="bn-BD" sz="10300" dirty="0">
                <a:solidFill>
                  <a:srgbClr val="FF0000"/>
                </a:solidFill>
                <a:latin typeface="NikoshBAN" panose="02000000000000000000" pitchFamily="2" charset="0"/>
                <a:cs typeface="NikoshBAN" panose="02000000000000000000" pitchFamily="2" charset="0"/>
              </a:rPr>
              <a:t>স্বাগতম</a:t>
            </a:r>
            <a:endParaRPr lang="en-US" sz="103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796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250" autoRev="1" fill="hold">
                                          <p:stCondLst>
                                            <p:cond delay="0"/>
                                          </p:stCondLst>
                                        </p:cTn>
                                        <p:tgtEl>
                                          <p:spTgt spid="5"/>
                                        </p:tgtEl>
                                        <p:attrNameLst>
                                          <p:attrName>ppt_w</p:attrName>
                                        </p:attrNameLst>
                                      </p:cBhvr>
                                    </p:anim>
                                    <p:anim by="(#ppt_w*0.50)" calcmode="lin" valueType="num">
                                      <p:cBhvr>
                                        <p:cTn id="8" dur="250" decel="50000" autoRev="1" fill="hold">
                                          <p:stCondLst>
                                            <p:cond delay="0"/>
                                          </p:stCondLst>
                                        </p:cTn>
                                        <p:tgtEl>
                                          <p:spTgt spid="5"/>
                                        </p:tgtEl>
                                        <p:attrNameLst>
                                          <p:attrName>ppt_x</p:attrName>
                                        </p:attrNameLst>
                                      </p:cBhvr>
                                    </p:anim>
                                    <p:anim from="(-#ppt_h/2)" to="(#ppt_y)" calcmode="lin" valueType="num">
                                      <p:cBhvr>
                                        <p:cTn id="9" dur="500" fill="hold">
                                          <p:stCondLst>
                                            <p:cond delay="0"/>
                                          </p:stCondLst>
                                        </p:cTn>
                                        <p:tgtEl>
                                          <p:spTgt spid="5"/>
                                        </p:tgtEl>
                                        <p:attrNameLst>
                                          <p:attrName>ppt_y</p:attrName>
                                        </p:attrNameLst>
                                      </p:cBhvr>
                                    </p:anim>
                                    <p:animRot by="21600000">
                                      <p:cBhvr>
                                        <p:cTn id="10" dur="5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844" y="443347"/>
            <a:ext cx="6819938" cy="4003962"/>
          </a:xfrm>
          <a:prstGeom prst="rect">
            <a:avLst/>
          </a:prstGeom>
        </p:spPr>
      </p:pic>
      <p:sp>
        <p:nvSpPr>
          <p:cNvPr id="7" name="TextBox 6"/>
          <p:cNvSpPr txBox="1"/>
          <p:nvPr/>
        </p:nvSpPr>
        <p:spPr>
          <a:xfrm>
            <a:off x="2280754" y="5007585"/>
            <a:ext cx="4138964"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খাদ্যদ্রব্য সংরক্ষণে আইসোটোপের ব্যবহার</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30064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6036" y="2453114"/>
            <a:ext cx="7421295"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চিকিৎসা ক্ষেত্রে, কৃষি ক্ষেত্রে, খাদ্যদ্রব্য সংরক্ষণে আইসোটোপের ব্যবহার লেখ।</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12" name="Group 11"/>
          <p:cNvGrpSpPr/>
          <p:nvPr/>
        </p:nvGrpSpPr>
        <p:grpSpPr>
          <a:xfrm>
            <a:off x="2097939" y="1065593"/>
            <a:ext cx="3061855" cy="999980"/>
            <a:chOff x="2097939" y="1065593"/>
            <a:chExt cx="3061855" cy="999980"/>
          </a:xfrm>
        </p:grpSpPr>
        <p:sp>
          <p:nvSpPr>
            <p:cNvPr id="11" name="Snip Diagonal Corner Rectangle 10"/>
            <p:cNvSpPr/>
            <p:nvPr/>
          </p:nvSpPr>
          <p:spPr>
            <a:xfrm>
              <a:off x="2097939" y="1065593"/>
              <a:ext cx="3061855" cy="999980"/>
            </a:xfrm>
            <a:prstGeom prst="snip2Diag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675238" y="1288584"/>
              <a:ext cx="1626430" cy="553998"/>
            </a:xfrm>
            <a:prstGeom prst="rect">
              <a:avLst/>
            </a:prstGeom>
            <a:noFill/>
          </p:spPr>
          <p:txBody>
            <a:bodyPr wrap="square" rtlCol="0">
              <a:spAutoFit/>
            </a:bodyPr>
            <a:lstStyle/>
            <a:p>
              <a:r>
                <a:rPr lang="bn-BD" sz="3000" dirty="0">
                  <a:solidFill>
                    <a:srgbClr val="0070C0"/>
                  </a:solidFill>
                  <a:latin typeface="NikoshBAN" panose="02000000000000000000" pitchFamily="2" charset="0"/>
                  <a:cs typeface="NikoshBAN" panose="02000000000000000000" pitchFamily="2" charset="0"/>
                </a:rPr>
                <a:t>দলীয় কাজ</a:t>
              </a:r>
              <a:endParaRPr lang="en-US" sz="3000" dirty="0">
                <a:solidFill>
                  <a:srgbClr val="0070C0"/>
                </a:solidFill>
                <a:latin typeface="NikoshBAN" panose="02000000000000000000" pitchFamily="2" charset="0"/>
                <a:cs typeface="NikoshBAN" panose="02000000000000000000" pitchFamily="2" charset="0"/>
              </a:endParaRPr>
            </a:p>
          </p:txBody>
        </p:sp>
      </p:grpSp>
      <p:sp>
        <p:nvSpPr>
          <p:cNvPr id="4" name="TextBox 3"/>
          <p:cNvSpPr txBox="1"/>
          <p:nvPr/>
        </p:nvSpPr>
        <p:spPr>
          <a:xfrm>
            <a:off x="6017920" y="1355733"/>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১২ মিনিট </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5" name="Group 4"/>
          <p:cNvGrpSpPr/>
          <p:nvPr/>
        </p:nvGrpSpPr>
        <p:grpSpPr>
          <a:xfrm>
            <a:off x="0" y="0"/>
            <a:ext cx="9144001" cy="6858000"/>
            <a:chOff x="0" y="0"/>
            <a:chExt cx="9144001" cy="6858000"/>
          </a:xfrm>
        </p:grpSpPr>
        <p:sp>
          <p:nvSpPr>
            <p:cNvPr id="6" name="Half Frame 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21029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6181" y="996994"/>
            <a:ext cx="4090987" cy="3093186"/>
          </a:xfrm>
          <a:prstGeom prst="rect">
            <a:avLst/>
          </a:prstGeom>
        </p:spPr>
      </p:pic>
      <p:sp>
        <p:nvSpPr>
          <p:cNvPr id="3" name="TextBox 2"/>
          <p:cNvSpPr txBox="1"/>
          <p:nvPr/>
        </p:nvSpPr>
        <p:spPr>
          <a:xfrm>
            <a:off x="1351014" y="4358859"/>
            <a:ext cx="5825640"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ভূতাত্ত্বিক বৈজ্ঞানিক গবেষণা কাজে আইসোটোপের ব্যবহার</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92120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787236" y="658807"/>
            <a:ext cx="2577121" cy="1579418"/>
            <a:chOff x="1787236" y="658807"/>
            <a:chExt cx="2577121" cy="1579418"/>
          </a:xfrm>
        </p:grpSpPr>
        <p:sp>
          <p:nvSpPr>
            <p:cNvPr id="10" name="Cloud 9"/>
            <p:cNvSpPr/>
            <p:nvPr/>
          </p:nvSpPr>
          <p:spPr>
            <a:xfrm>
              <a:off x="1787236" y="658807"/>
              <a:ext cx="2507673" cy="1579418"/>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914946" y="1119009"/>
              <a:ext cx="2449411" cy="646331"/>
            </a:xfrm>
            <a:prstGeom prst="rect">
              <a:avLst/>
            </a:prstGeom>
            <a:noFill/>
          </p:spPr>
          <p:txBody>
            <a:bodyPr wrap="square" rtlCol="0">
              <a:spAutoFit/>
            </a:bodyPr>
            <a:lstStyle/>
            <a:p>
              <a:r>
                <a:rPr lang="bn-BD" sz="3600" dirty="0">
                  <a:solidFill>
                    <a:srgbClr val="0070C0"/>
                  </a:solidFill>
                  <a:latin typeface="NikoshBAN" panose="02000000000000000000" pitchFamily="2" charset="0"/>
                  <a:cs typeface="NikoshBAN" panose="02000000000000000000" pitchFamily="2" charset="0"/>
                </a:rPr>
                <a:t>জোড়ায় কাজ</a:t>
              </a:r>
              <a:endParaRPr lang="en-US" sz="3600" dirty="0">
                <a:solidFill>
                  <a:srgbClr val="0070C0"/>
                </a:solidFill>
                <a:latin typeface="NikoshBAN" panose="02000000000000000000" pitchFamily="2" charset="0"/>
                <a:cs typeface="NikoshBAN" panose="02000000000000000000" pitchFamily="2" charset="0"/>
              </a:endParaRPr>
            </a:p>
          </p:txBody>
        </p:sp>
      </p:grpSp>
      <p:sp>
        <p:nvSpPr>
          <p:cNvPr id="3" name="TextBox 2"/>
          <p:cNvSpPr txBox="1"/>
          <p:nvPr/>
        </p:nvSpPr>
        <p:spPr>
          <a:xfrm>
            <a:off x="5274165" y="1217684"/>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০৮ মিনিট </a:t>
            </a:r>
            <a:endParaRPr lang="en-US" sz="2400" dirty="0">
              <a:solidFill>
                <a:srgbClr val="0070C0"/>
              </a:solidFill>
              <a:latin typeface="NikoshBAN" panose="02000000000000000000" pitchFamily="2" charset="0"/>
              <a:cs typeface="NikoshBAN" panose="02000000000000000000" pitchFamily="2" charset="0"/>
            </a:endParaRPr>
          </a:p>
        </p:txBody>
      </p:sp>
      <p:sp>
        <p:nvSpPr>
          <p:cNvPr id="4" name="TextBox 3"/>
          <p:cNvSpPr txBox="1"/>
          <p:nvPr/>
        </p:nvSpPr>
        <p:spPr>
          <a:xfrm>
            <a:off x="825029" y="2528403"/>
            <a:ext cx="75497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আইসোটোপ কোন কোন ক্ষেত্রে ব্যবহার করা হয়  তার তালিকা তৈরী কর।</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5" name="Group 4"/>
          <p:cNvGrpSpPr/>
          <p:nvPr/>
        </p:nvGrpSpPr>
        <p:grpSpPr>
          <a:xfrm>
            <a:off x="0" y="0"/>
            <a:ext cx="9144001" cy="6858000"/>
            <a:chOff x="0" y="0"/>
            <a:chExt cx="9144001" cy="6858000"/>
          </a:xfrm>
        </p:grpSpPr>
        <p:sp>
          <p:nvSpPr>
            <p:cNvPr id="6" name="Half Frame 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03158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146933" y="1193371"/>
            <a:ext cx="2341418" cy="801684"/>
            <a:chOff x="3146933" y="1193371"/>
            <a:chExt cx="2341418" cy="801684"/>
          </a:xfrm>
        </p:grpSpPr>
        <p:sp>
          <p:nvSpPr>
            <p:cNvPr id="2" name="Flowchart: Decision 1"/>
            <p:cNvSpPr/>
            <p:nvPr/>
          </p:nvSpPr>
          <p:spPr>
            <a:xfrm>
              <a:off x="3146933" y="1193371"/>
              <a:ext cx="2341418" cy="801684"/>
            </a:xfrm>
            <a:prstGeom prst="flowChartDecisi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603314" y="1297534"/>
              <a:ext cx="1725271" cy="553998"/>
            </a:xfrm>
            <a:prstGeom prst="rect">
              <a:avLst/>
            </a:prstGeom>
            <a:noFill/>
          </p:spPr>
          <p:txBody>
            <a:bodyPr wrap="square" rtlCol="0">
              <a:spAutoFit/>
            </a:bodyPr>
            <a:lstStyle/>
            <a:p>
              <a:r>
                <a:rPr lang="bn-BD" sz="3000" dirty="0">
                  <a:solidFill>
                    <a:srgbClr val="7030A0"/>
                  </a:solidFill>
                  <a:latin typeface="NikoshBAN" panose="02000000000000000000" pitchFamily="2" charset="0"/>
                  <a:cs typeface="NikoshBAN" panose="02000000000000000000" pitchFamily="2" charset="0"/>
                </a:rPr>
                <a:t>একক কাজ</a:t>
              </a:r>
              <a:endParaRPr lang="en-US" sz="3000" dirty="0">
                <a:solidFill>
                  <a:srgbClr val="7030A0"/>
                </a:solidFill>
                <a:latin typeface="NikoshBAN" panose="02000000000000000000" pitchFamily="2" charset="0"/>
                <a:cs typeface="NikoshBAN" panose="02000000000000000000" pitchFamily="2" charset="0"/>
              </a:endParaRPr>
            </a:p>
          </p:txBody>
        </p:sp>
      </p:grpSp>
      <p:sp>
        <p:nvSpPr>
          <p:cNvPr id="6" name="TextBox 5"/>
          <p:cNvSpPr txBox="1"/>
          <p:nvPr/>
        </p:nvSpPr>
        <p:spPr>
          <a:xfrm>
            <a:off x="1130122" y="2519425"/>
            <a:ext cx="637504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ভূতাত্ত্বিক বৈজ্ঞানিক গবেষণা কাজে আইসোটোপের ব্যবহার লেখ।</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5" name="Group 4"/>
          <p:cNvGrpSpPr/>
          <p:nvPr/>
        </p:nvGrpSpPr>
        <p:grpSpPr>
          <a:xfrm>
            <a:off x="0" y="0"/>
            <a:ext cx="9144001" cy="6858000"/>
            <a:chOff x="0" y="0"/>
            <a:chExt cx="9144001" cy="6858000"/>
          </a:xfrm>
        </p:grpSpPr>
        <p:sp>
          <p:nvSpPr>
            <p:cNvPr id="7" name="Half Frame 6"/>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96068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191185" y="684515"/>
            <a:ext cx="3560618" cy="1225582"/>
            <a:chOff x="2191185" y="684515"/>
            <a:chExt cx="3560618" cy="1225582"/>
          </a:xfrm>
        </p:grpSpPr>
        <p:sp>
          <p:nvSpPr>
            <p:cNvPr id="3" name="Snip Diagonal Corner Rectangle 2"/>
            <p:cNvSpPr/>
            <p:nvPr/>
          </p:nvSpPr>
          <p:spPr>
            <a:xfrm>
              <a:off x="2191185" y="684515"/>
              <a:ext cx="3560618" cy="1225582"/>
            </a:xfrm>
            <a:prstGeom prst="snip2Diag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26339" y="870266"/>
              <a:ext cx="1890310" cy="854080"/>
            </a:xfrm>
            <a:prstGeom prst="rect">
              <a:avLst/>
            </a:prstGeom>
            <a:noFill/>
          </p:spPr>
          <p:txBody>
            <a:bodyPr wrap="square" rtlCol="0">
              <a:spAutoFit/>
            </a:bodyPr>
            <a:lstStyle/>
            <a:p>
              <a:r>
                <a:rPr lang="bn-BD" sz="4950" dirty="0">
                  <a:solidFill>
                    <a:srgbClr val="0070C0"/>
                  </a:solidFill>
                  <a:latin typeface="NikoshBAN" panose="02000000000000000000" pitchFamily="2" charset="0"/>
                  <a:cs typeface="NikoshBAN" panose="02000000000000000000" pitchFamily="2" charset="0"/>
                </a:rPr>
                <a:t>মূল্যায়ন</a:t>
              </a:r>
              <a:endParaRPr lang="en-US" sz="4950" dirty="0">
                <a:solidFill>
                  <a:srgbClr val="0070C0"/>
                </a:solidFill>
                <a:latin typeface="NikoshBAN" panose="02000000000000000000" pitchFamily="2" charset="0"/>
                <a:cs typeface="NikoshBAN" panose="02000000000000000000" pitchFamily="2" charset="0"/>
              </a:endParaRPr>
            </a:p>
          </p:txBody>
        </p:sp>
      </p:grpSp>
      <p:sp>
        <p:nvSpPr>
          <p:cNvPr id="29" name="TextBox 28"/>
          <p:cNvSpPr txBox="1"/>
          <p:nvPr/>
        </p:nvSpPr>
        <p:spPr>
          <a:xfrm>
            <a:off x="376852" y="2523005"/>
            <a:ext cx="7418086" cy="1477328"/>
          </a:xfrm>
          <a:prstGeom prst="rect">
            <a:avLst/>
          </a:prstGeom>
          <a:noFill/>
        </p:spPr>
        <p:txBody>
          <a:bodyPr wrap="square" rtlCol="0">
            <a:spAutoFit/>
          </a:bodyPr>
          <a:lstStyle/>
          <a:p>
            <a:pPr marL="557213" indent="-557213">
              <a:buFont typeface="+mj-lt"/>
              <a:buAutoNum type="arabicPeriod"/>
            </a:pPr>
            <a:r>
              <a:rPr lang="bn-BD" sz="3000" dirty="0">
                <a:solidFill>
                  <a:srgbClr val="7030A0"/>
                </a:solidFill>
                <a:latin typeface="NikoshBAN" panose="02000000000000000000" pitchFamily="2" charset="0"/>
                <a:cs typeface="NikoshBAN" panose="02000000000000000000" pitchFamily="2" charset="0"/>
              </a:rPr>
              <a:t>আইসোটোপ কয় প্রকার?</a:t>
            </a:r>
          </a:p>
          <a:p>
            <a:pPr marL="557213" indent="-557213">
              <a:buFont typeface="+mj-lt"/>
              <a:buAutoNum type="arabicPeriod"/>
            </a:pPr>
            <a:r>
              <a:rPr lang="bn-BD" sz="3000" dirty="0">
                <a:solidFill>
                  <a:srgbClr val="7030A0"/>
                </a:solidFill>
                <a:latin typeface="NikoshBAN" panose="02000000000000000000" pitchFamily="2" charset="0"/>
                <a:cs typeface="NikoshBAN" panose="02000000000000000000" pitchFamily="2" charset="0"/>
              </a:rPr>
              <a:t>অস্থায়ী আইসোটোপ কি বিকিরণ করে থাকে? </a:t>
            </a:r>
          </a:p>
          <a:p>
            <a:pPr marL="557213" indent="-557213">
              <a:buFont typeface="+mj-lt"/>
              <a:buAutoNum type="arabicPeriod"/>
            </a:pPr>
            <a:r>
              <a:rPr lang="bn-BD" sz="3000" dirty="0">
                <a:solidFill>
                  <a:srgbClr val="7030A0"/>
                </a:solidFill>
                <a:latin typeface="NikoshBAN" panose="02000000000000000000" pitchFamily="2" charset="0"/>
                <a:cs typeface="NikoshBAN" panose="02000000000000000000" pitchFamily="2" charset="0"/>
              </a:rPr>
              <a:t>ডাক্তারি যন্ত্রপাতি জীবাণুমুক্ত করা হয় কি দ্বারা?</a:t>
            </a:r>
            <a:endParaRPr lang="en-US" sz="3000" dirty="0">
              <a:solidFill>
                <a:srgbClr val="7030A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52571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9251" y="1096566"/>
            <a:ext cx="2606818" cy="784830"/>
          </a:xfrm>
          <a:prstGeom prst="rect">
            <a:avLst/>
          </a:prstGeom>
          <a:noFill/>
        </p:spPr>
        <p:txBody>
          <a:bodyPr wrap="square" rtlCol="0">
            <a:spAutoFit/>
          </a:bodyPr>
          <a:lstStyle/>
          <a:p>
            <a:r>
              <a:rPr lang="bn-BD" sz="4500" dirty="0">
                <a:solidFill>
                  <a:srgbClr val="0070C0"/>
                </a:solidFill>
                <a:latin typeface="NikoshBAN" panose="02000000000000000000" pitchFamily="2" charset="0"/>
                <a:cs typeface="NikoshBAN" panose="02000000000000000000" pitchFamily="2" charset="0"/>
              </a:rPr>
              <a:t>বাড়ির কাজ</a:t>
            </a:r>
            <a:endParaRPr lang="en-US" sz="45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86933" y="3020901"/>
            <a:ext cx="9057068" cy="507831"/>
          </a:xfrm>
          <a:prstGeom prst="rect">
            <a:avLst/>
          </a:prstGeom>
          <a:noFill/>
        </p:spPr>
        <p:txBody>
          <a:bodyPr wrap="square" rtlCol="0">
            <a:spAutoFit/>
          </a:bodyPr>
          <a:lstStyle/>
          <a:p>
            <a:r>
              <a:rPr lang="bn-BD" sz="2700" b="1" dirty="0">
                <a:solidFill>
                  <a:srgbClr val="0070C0"/>
                </a:solidFill>
                <a:latin typeface="NikoshBAN" panose="02000000000000000000" pitchFamily="2" charset="0"/>
                <a:cs typeface="NikoshBAN" panose="02000000000000000000" pitchFamily="2" charset="0"/>
              </a:rPr>
              <a:t>আইসোটোপ আর কোন কোন ক্ষেত্রে ব্যবহার করা হয়ে </a:t>
            </a:r>
            <a:r>
              <a:rPr lang="bn-BD" sz="2700" b="1" dirty="0" smtClean="0">
                <a:solidFill>
                  <a:srgbClr val="0070C0"/>
                </a:solidFill>
                <a:latin typeface="NikoshBAN" panose="02000000000000000000" pitchFamily="2" charset="0"/>
                <a:cs typeface="NikoshBAN" panose="02000000000000000000" pitchFamily="2" charset="0"/>
              </a:rPr>
              <a:t>থাকে তার তালিকা তৈরী কর।</a:t>
            </a:r>
            <a:endParaRPr lang="en-US" sz="2700" b="1" dirty="0">
              <a:solidFill>
                <a:srgbClr val="0070C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313" y="1017908"/>
            <a:ext cx="2314415" cy="1680811"/>
          </a:xfrm>
          <a:prstGeom prst="rect">
            <a:avLst/>
          </a:prstGeom>
        </p:spPr>
      </p:pic>
      <p:grpSp>
        <p:nvGrpSpPr>
          <p:cNvPr id="5" name="Group 4"/>
          <p:cNvGrpSpPr/>
          <p:nvPr/>
        </p:nvGrpSpPr>
        <p:grpSpPr>
          <a:xfrm>
            <a:off x="0" y="0"/>
            <a:ext cx="9144001" cy="6858000"/>
            <a:chOff x="0" y="0"/>
            <a:chExt cx="9144001" cy="6858000"/>
          </a:xfrm>
        </p:grpSpPr>
        <p:sp>
          <p:nvSpPr>
            <p:cNvPr id="6" name="Half Frame 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8055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98014" y="985730"/>
            <a:ext cx="2214858" cy="646331"/>
          </a:xfrm>
          <a:prstGeom prst="rect">
            <a:avLst/>
          </a:prstGeom>
          <a:noFill/>
        </p:spPr>
        <p:txBody>
          <a:bodyPr wrap="square" rtlCol="0">
            <a:spAutoFit/>
          </a:bodyPr>
          <a:lstStyle/>
          <a:p>
            <a:r>
              <a:rPr lang="bn-BD" sz="3600" dirty="0" smtClean="0">
                <a:solidFill>
                  <a:srgbClr val="0070C0"/>
                </a:solidFill>
                <a:latin typeface="NikoshBAN" panose="02000000000000000000" pitchFamily="2" charset="0"/>
                <a:cs typeface="NikoshBAN" panose="02000000000000000000" pitchFamily="2" charset="0"/>
              </a:rPr>
              <a:t>গুরুত্ত্বপূর্ণ শব্দ</a:t>
            </a:r>
            <a:endParaRPr lang="en-US" sz="36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3257686" y="2440457"/>
            <a:ext cx="2893731" cy="584775"/>
          </a:xfrm>
          <a:prstGeom prst="rect">
            <a:avLst/>
          </a:prstGeom>
          <a:noFill/>
        </p:spPr>
        <p:txBody>
          <a:bodyPr wrap="square" rtlCol="0">
            <a:spAutoFit/>
          </a:bodyPr>
          <a:lstStyle/>
          <a:p>
            <a:r>
              <a:rPr lang="bn-BD" sz="3200" dirty="0" smtClean="0">
                <a:solidFill>
                  <a:srgbClr val="0070C0"/>
                </a:solidFill>
                <a:latin typeface="NikoshBAN" panose="02000000000000000000" pitchFamily="2" charset="0"/>
                <a:cs typeface="NikoshBAN" panose="02000000000000000000" pitchFamily="2" charset="0"/>
              </a:rPr>
              <a:t>তেজস্ক্রিয় বিকিরণ</a:t>
            </a:r>
            <a:endParaRPr lang="en-US" sz="32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43299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9343" r="2864" b="16996"/>
          <a:stretch/>
        </p:blipFill>
        <p:spPr>
          <a:xfrm>
            <a:off x="0" y="0"/>
            <a:ext cx="9144000" cy="6858000"/>
          </a:xfrm>
          <a:prstGeom prst="rect">
            <a:avLst/>
          </a:prstGeom>
        </p:spPr>
      </p:pic>
      <p:sp>
        <p:nvSpPr>
          <p:cNvPr id="6" name="TextBox 5"/>
          <p:cNvSpPr txBox="1"/>
          <p:nvPr/>
        </p:nvSpPr>
        <p:spPr>
          <a:xfrm>
            <a:off x="1790163" y="2165924"/>
            <a:ext cx="3667259" cy="1419619"/>
          </a:xfrm>
          <a:prstGeom prst="rect">
            <a:avLst/>
          </a:prstGeom>
          <a:noFill/>
        </p:spPr>
        <p:txBody>
          <a:bodyPr wrap="square" rtlCol="0">
            <a:spAutoFit/>
          </a:bodyPr>
          <a:lstStyle/>
          <a:p>
            <a:r>
              <a:rPr lang="bn-BD" sz="8625" b="1" dirty="0">
                <a:solidFill>
                  <a:srgbClr val="002060"/>
                </a:solidFill>
                <a:latin typeface="NikoshBAN" panose="02000000000000000000" pitchFamily="2" charset="0"/>
                <a:cs typeface="NikoshBAN" panose="02000000000000000000" pitchFamily="2" charset="0"/>
              </a:rPr>
              <a:t>ধন্যবাদ</a:t>
            </a:r>
            <a:endParaRPr lang="en-US" sz="8625" b="1" dirty="0">
              <a:solidFill>
                <a:srgbClr val="00206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8869123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35" y="554182"/>
            <a:ext cx="9143999" cy="5446569"/>
          </a:xfrm>
          <a:prstGeom prst="rect">
            <a:avLst/>
          </a:prstGeom>
        </p:spPr>
      </p:pic>
      <p:grpSp>
        <p:nvGrpSpPr>
          <p:cNvPr id="2" name="Group 1"/>
          <p:cNvGrpSpPr/>
          <p:nvPr/>
        </p:nvGrpSpPr>
        <p:grpSpPr>
          <a:xfrm>
            <a:off x="1540953" y="374610"/>
            <a:ext cx="7384683" cy="4025892"/>
            <a:chOff x="2054604" y="239304"/>
            <a:chExt cx="9846244" cy="4619491"/>
          </a:xfrm>
        </p:grpSpPr>
        <p:sp>
          <p:nvSpPr>
            <p:cNvPr id="4" name="TextBox 3"/>
            <p:cNvSpPr txBox="1"/>
            <p:nvPr/>
          </p:nvSpPr>
          <p:spPr>
            <a:xfrm>
              <a:off x="2054604" y="2703569"/>
              <a:ext cx="2654971" cy="582708"/>
            </a:xfrm>
            <a:prstGeom prst="rect">
              <a:avLst/>
            </a:prstGeom>
            <a:noFill/>
          </p:spPr>
          <p:txBody>
            <a:bodyPr wrap="square" rtlCol="0">
              <a:spAutoFit/>
            </a:bodyPr>
            <a:lstStyle/>
            <a:p>
              <a:endParaRPr lang="en-US" sz="2700" dirty="0">
                <a:solidFill>
                  <a:srgbClr val="7030A0"/>
                </a:solidFill>
                <a:latin typeface="NikoshBAN" panose="02000000000000000000" pitchFamily="2" charset="0"/>
                <a:cs typeface="NikoshBAN" panose="02000000000000000000" pitchFamily="2" charset="0"/>
              </a:endParaRPr>
            </a:p>
          </p:txBody>
        </p:sp>
        <p:sp>
          <p:nvSpPr>
            <p:cNvPr id="8" name="TextBox 7"/>
            <p:cNvSpPr txBox="1"/>
            <p:nvPr/>
          </p:nvSpPr>
          <p:spPr>
            <a:xfrm>
              <a:off x="5356989" y="239304"/>
              <a:ext cx="1478017" cy="582708"/>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পরিচিতি</a:t>
              </a:r>
              <a:endParaRPr lang="en-US" sz="2700" dirty="0">
                <a:solidFill>
                  <a:srgbClr val="0070C0"/>
                </a:solidFill>
                <a:latin typeface="NikoshBAN" panose="02000000000000000000" pitchFamily="2" charset="0"/>
                <a:cs typeface="NikoshBAN" panose="02000000000000000000" pitchFamily="2" charset="0"/>
              </a:endParaRPr>
            </a:p>
          </p:txBody>
        </p:sp>
        <p:grpSp>
          <p:nvGrpSpPr>
            <p:cNvPr id="13" name="Group 12"/>
            <p:cNvGrpSpPr/>
            <p:nvPr/>
          </p:nvGrpSpPr>
          <p:grpSpPr>
            <a:xfrm>
              <a:off x="8202623" y="2249543"/>
              <a:ext cx="3698225" cy="2609252"/>
              <a:chOff x="8202623" y="2249543"/>
              <a:chExt cx="3698225" cy="2609252"/>
            </a:xfrm>
          </p:grpSpPr>
          <p:sp>
            <p:nvSpPr>
              <p:cNvPr id="9" name="TextBox 8"/>
              <p:cNvSpPr txBox="1"/>
              <p:nvPr/>
            </p:nvSpPr>
            <p:spPr>
              <a:xfrm>
                <a:off x="8434316" y="2249543"/>
                <a:ext cx="1964958" cy="582709"/>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শ্রেণিঃ অষ্টম</a:t>
                </a:r>
                <a:endParaRPr lang="en-US" sz="2700" dirty="0">
                  <a:solidFill>
                    <a:srgbClr val="0070C0"/>
                  </a:solidFill>
                  <a:latin typeface="NikoshBAN" panose="02000000000000000000" pitchFamily="2" charset="0"/>
                  <a:cs typeface="NikoshBAN" panose="02000000000000000000" pitchFamily="2" charset="0"/>
                </a:endParaRPr>
              </a:p>
            </p:txBody>
          </p:sp>
          <p:sp>
            <p:nvSpPr>
              <p:cNvPr id="10" name="TextBox 9"/>
              <p:cNvSpPr txBox="1"/>
              <p:nvPr/>
            </p:nvSpPr>
            <p:spPr>
              <a:xfrm>
                <a:off x="8202623" y="3022598"/>
                <a:ext cx="3698225" cy="582709"/>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বিষয়ঃ বিজ্ঞান</a:t>
                </a:r>
                <a:endParaRPr lang="en-US" sz="2700" dirty="0">
                  <a:solidFill>
                    <a:srgbClr val="0070C0"/>
                  </a:solidFill>
                  <a:latin typeface="NikoshBAN" panose="02000000000000000000" pitchFamily="2" charset="0"/>
                  <a:cs typeface="NikoshBAN" panose="02000000000000000000" pitchFamily="2" charset="0"/>
                </a:endParaRPr>
              </a:p>
            </p:txBody>
          </p:sp>
          <p:sp>
            <p:nvSpPr>
              <p:cNvPr id="11" name="TextBox 10"/>
              <p:cNvSpPr txBox="1"/>
              <p:nvPr/>
            </p:nvSpPr>
            <p:spPr>
              <a:xfrm>
                <a:off x="8202624" y="3668929"/>
                <a:ext cx="2196652" cy="582709"/>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অধ্যায়ঃ ষষ্ঠ </a:t>
                </a:r>
                <a:endParaRPr lang="en-US" sz="2700" dirty="0">
                  <a:solidFill>
                    <a:srgbClr val="0070C0"/>
                  </a:solidFill>
                  <a:latin typeface="NikoshBAN" panose="02000000000000000000" pitchFamily="2" charset="0"/>
                  <a:cs typeface="NikoshBAN" panose="02000000000000000000" pitchFamily="2" charset="0"/>
                </a:endParaRPr>
              </a:p>
            </p:txBody>
          </p:sp>
          <p:sp>
            <p:nvSpPr>
              <p:cNvPr id="22" name="TextBox 21"/>
              <p:cNvSpPr txBox="1"/>
              <p:nvPr/>
            </p:nvSpPr>
            <p:spPr>
              <a:xfrm>
                <a:off x="8202623" y="4276085"/>
                <a:ext cx="2196652" cy="582710"/>
              </a:xfrm>
              <a:prstGeom prst="rect">
                <a:avLst/>
              </a:prstGeom>
              <a:noFill/>
            </p:spPr>
            <p:txBody>
              <a:bodyPr wrap="square" rtlCol="0">
                <a:spAutoFit/>
              </a:bodyPr>
              <a:lstStyle/>
              <a:p>
                <a:r>
                  <a:rPr lang="bn-BD" sz="2700" dirty="0" smtClean="0">
                    <a:solidFill>
                      <a:srgbClr val="0070C0"/>
                    </a:solidFill>
                    <a:latin typeface="NikoshBAN" panose="02000000000000000000" pitchFamily="2" charset="0"/>
                    <a:cs typeface="NikoshBAN" panose="02000000000000000000" pitchFamily="2" charset="0"/>
                  </a:rPr>
                  <a:t>পৃষ্ঠাঃ ৫১-৫২</a:t>
                </a:r>
                <a:endParaRPr lang="en-US" sz="2700" dirty="0">
                  <a:solidFill>
                    <a:srgbClr val="0070C0"/>
                  </a:solidFill>
                  <a:latin typeface="NikoshBAN" panose="02000000000000000000" pitchFamily="2" charset="0"/>
                  <a:cs typeface="NikoshBAN" panose="02000000000000000000" pitchFamily="2" charset="0"/>
                </a:endParaRPr>
              </a:p>
            </p:txBody>
          </p:sp>
        </p:grpSp>
      </p:grpSp>
      <p:grpSp>
        <p:nvGrpSpPr>
          <p:cNvPr id="17" name="Group 16"/>
          <p:cNvGrpSpPr/>
          <p:nvPr/>
        </p:nvGrpSpPr>
        <p:grpSpPr>
          <a:xfrm>
            <a:off x="0" y="0"/>
            <a:ext cx="9144001" cy="6858000"/>
            <a:chOff x="0" y="0"/>
            <a:chExt cx="9144001" cy="6858000"/>
          </a:xfrm>
        </p:grpSpPr>
        <p:sp>
          <p:nvSpPr>
            <p:cNvPr id="18" name="Half Frame 17"/>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Half Frame 19"/>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Half Frame 20"/>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4168" y="590232"/>
            <a:ext cx="1881553" cy="1981732"/>
          </a:xfrm>
          <a:prstGeom prst="ellipse">
            <a:avLst/>
          </a:prstGeom>
          <a:ln w="63500" cap="rnd">
            <a:noFill/>
          </a:ln>
          <a:effectLst>
            <a:outerShdw blurRad="50800" dist="38100" dir="5400000" algn="t" rotWithShape="0">
              <a:prstClr val="black">
                <a:alpha val="40000"/>
              </a:prstClr>
            </a:outerShdw>
          </a:effectLst>
          <a:scene3d>
            <a:camera prst="orthographicFront"/>
            <a:lightRig rig="contrasting" dir="t">
              <a:rot lat="0" lon="0" rev="3000000"/>
            </a:lightRig>
          </a:scene3d>
          <a:sp3d contourW="7620">
            <a:bevelT w="95250" h="31750"/>
            <a:contourClr>
              <a:srgbClr val="333333"/>
            </a:contourClr>
          </a:sp3d>
        </p:spPr>
      </p:pic>
      <p:sp>
        <p:nvSpPr>
          <p:cNvPr id="24" name="Rounded Rectangle 23"/>
          <p:cNvSpPr/>
          <p:nvPr/>
        </p:nvSpPr>
        <p:spPr>
          <a:xfrm>
            <a:off x="681925" y="2751536"/>
            <a:ext cx="3766089" cy="1897956"/>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bn-BD" sz="2400" dirty="0">
                <a:solidFill>
                  <a:schemeClr val="accent1">
                    <a:lumMod val="75000"/>
                  </a:schemeClr>
                </a:solidFill>
                <a:latin typeface="Noto Sans Bengali" panose="020B0502040504020204" pitchFamily="34" charset="0"/>
                <a:cs typeface="Noto Sans Bengali" panose="020B0502040504020204" pitchFamily="34" charset="0"/>
              </a:rPr>
              <a:t>মোঃ আমিনুল হক </a:t>
            </a:r>
            <a:endParaRPr lang="en-US" sz="2400" dirty="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endParaRPr>
          </a:p>
          <a:p>
            <a:pPr lvl="0" algn="ctr"/>
            <a:r>
              <a:rPr lang="en-US" sz="2400" dirty="0" err="1">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সহকারী</a:t>
            </a:r>
            <a:r>
              <a:rPr lang="en-US" sz="2400" dirty="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2400" dirty="0" err="1">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শিক্ষক</a:t>
            </a:r>
            <a:r>
              <a:rPr lang="en-US" sz="2400" dirty="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 </a:t>
            </a:r>
          </a:p>
          <a:p>
            <a:pPr lvl="0" algn="ctr"/>
            <a:r>
              <a:rPr lang="bn-BD" sz="2400" dirty="0">
                <a:solidFill>
                  <a:schemeClr val="accent1">
                    <a:lumMod val="75000"/>
                  </a:schemeClr>
                </a:solidFill>
                <a:latin typeface="Noto Sans Bengali" panose="020B0502040504020204" pitchFamily="34" charset="0"/>
                <a:cs typeface="Noto Sans Bengali" panose="020B0502040504020204" pitchFamily="34" charset="0"/>
              </a:rPr>
              <a:t>বিন্দুবাসিনী সরকারি বালক উচ্চ বিদ্যালয়, টাঙ্গাইল</a:t>
            </a:r>
            <a:endParaRPr lang="en-US" sz="2400" dirty="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68331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43026" y="4099855"/>
            <a:ext cx="3811331" cy="553998"/>
          </a:xfrm>
          <a:prstGeom prst="rect">
            <a:avLst/>
          </a:prstGeom>
          <a:noFill/>
        </p:spPr>
        <p:txBody>
          <a:bodyPr wrap="square" rtlCol="0">
            <a:spAutoFit/>
          </a:bodyPr>
          <a:lstStyle/>
          <a:p>
            <a:r>
              <a:rPr lang="bn-BD" sz="3000" b="1" dirty="0" smtClean="0">
                <a:solidFill>
                  <a:srgbClr val="7030A0"/>
                </a:solidFill>
                <a:latin typeface="NikoshBAN" panose="02000000000000000000" pitchFamily="2" charset="0"/>
                <a:cs typeface="NikoshBAN" panose="02000000000000000000" pitchFamily="2" charset="0"/>
              </a:rPr>
              <a:t>এগুলো </a:t>
            </a:r>
            <a:r>
              <a:rPr lang="bn-BD" sz="3000" b="1" dirty="0">
                <a:solidFill>
                  <a:srgbClr val="7030A0"/>
                </a:solidFill>
                <a:latin typeface="NikoshBAN" panose="02000000000000000000" pitchFamily="2" charset="0"/>
                <a:cs typeface="NikoshBAN" panose="02000000000000000000" pitchFamily="2" charset="0"/>
              </a:rPr>
              <a:t>কী</a:t>
            </a:r>
            <a:r>
              <a:rPr lang="en-US" sz="3000" b="1" dirty="0">
                <a:solidFill>
                  <a:srgbClr val="7030A0"/>
                </a:solidFill>
                <a:latin typeface="NikoshBAN" panose="02000000000000000000" pitchFamily="2" charset="0"/>
                <a:cs typeface="NikoshBAN" panose="02000000000000000000" pitchFamily="2" charset="0"/>
              </a:rPr>
              <a:t> </a:t>
            </a:r>
            <a:r>
              <a:rPr lang="en-US" sz="3000" b="1" dirty="0" err="1">
                <a:solidFill>
                  <a:srgbClr val="7030A0"/>
                </a:solidFill>
                <a:latin typeface="NikoshBAN" panose="02000000000000000000" pitchFamily="2" charset="0"/>
                <a:cs typeface="NikoshBAN" panose="02000000000000000000" pitchFamily="2" charset="0"/>
              </a:rPr>
              <a:t>নির্দেশ</a:t>
            </a:r>
            <a:r>
              <a:rPr lang="en-US" sz="3000" b="1" dirty="0">
                <a:solidFill>
                  <a:srgbClr val="7030A0"/>
                </a:solidFill>
                <a:latin typeface="NikoshBAN" panose="02000000000000000000" pitchFamily="2" charset="0"/>
                <a:cs typeface="NikoshBAN" panose="02000000000000000000" pitchFamily="2" charset="0"/>
              </a:rPr>
              <a:t> </a:t>
            </a:r>
            <a:r>
              <a:rPr lang="en-US" sz="3000" b="1" dirty="0" err="1">
                <a:solidFill>
                  <a:srgbClr val="7030A0"/>
                </a:solidFill>
                <a:latin typeface="NikoshBAN" panose="02000000000000000000" pitchFamily="2" charset="0"/>
                <a:cs typeface="NikoshBAN" panose="02000000000000000000" pitchFamily="2" charset="0"/>
              </a:rPr>
              <a:t>করে</a:t>
            </a:r>
            <a:r>
              <a:rPr lang="en-US" sz="3000" b="1" dirty="0">
                <a:solidFill>
                  <a:srgbClr val="7030A0"/>
                </a:solidFill>
                <a:latin typeface="NikoshBAN" panose="02000000000000000000" pitchFamily="2" charset="0"/>
                <a:cs typeface="NikoshBAN" panose="02000000000000000000" pitchFamily="2" charset="0"/>
              </a:rPr>
              <a:t>?</a:t>
            </a:r>
          </a:p>
        </p:txBody>
      </p:sp>
      <mc:AlternateContent xmlns:mc="http://schemas.openxmlformats.org/markup-compatibility/2006" xmlns:a14="http://schemas.microsoft.com/office/drawing/2010/main">
        <mc:Choice Requires="a14">
          <p:sp>
            <p:nvSpPr>
              <p:cNvPr id="8" name="TextBox 7"/>
              <p:cNvSpPr txBox="1"/>
              <p:nvPr/>
            </p:nvSpPr>
            <p:spPr>
              <a:xfrm>
                <a:off x="369656" y="2151579"/>
                <a:ext cx="3303431" cy="9396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Pre>
                        <m:sPrePr>
                          <m:ctrlPr>
                            <a:rPr lang="en-US" sz="5400" i="1">
                              <a:latin typeface="Cambria Math" panose="02040503050406030204" pitchFamily="18" charset="0"/>
                            </a:rPr>
                          </m:ctrlPr>
                        </m:sPrePr>
                        <m:sub>
                          <m:r>
                            <a:rPr lang="en-US" sz="5400" i="1">
                              <a:latin typeface="Cambria Math" panose="02040503050406030204" pitchFamily="18" charset="0"/>
                            </a:rPr>
                            <m:t>6</m:t>
                          </m:r>
                        </m:sub>
                        <m:sup>
                          <m:r>
                            <a:rPr lang="en-US" sz="5400" i="1">
                              <a:latin typeface="Cambria Math" panose="02040503050406030204" pitchFamily="18" charset="0"/>
                            </a:rPr>
                            <m:t>12</m:t>
                          </m:r>
                        </m:sup>
                        <m:e>
                          <m:r>
                            <a:rPr lang="en-US" sz="5400" i="1">
                              <a:latin typeface="Cambria Math" panose="02040503050406030204" pitchFamily="18" charset="0"/>
                            </a:rPr>
                            <m:t>𝐶</m:t>
                          </m:r>
                        </m:e>
                      </m:sPre>
                    </m:oMath>
                  </m:oMathPara>
                </a14:m>
                <a:endParaRPr lang="en-US" sz="1350" dirty="0"/>
              </a:p>
            </p:txBody>
          </p:sp>
        </mc:Choice>
        <mc:Fallback xmlns="">
          <p:sp>
            <p:nvSpPr>
              <p:cNvPr id="8" name="TextBox 7"/>
              <p:cNvSpPr txBox="1">
                <a:spLocks noRot="1" noChangeAspect="1" noMove="1" noResize="1" noEditPoints="1" noAdjustHandles="1" noChangeArrowheads="1" noChangeShapeType="1" noTextEdit="1"/>
              </p:cNvSpPr>
              <p:nvPr/>
            </p:nvSpPr>
            <p:spPr>
              <a:xfrm>
                <a:off x="492874" y="1725771"/>
                <a:ext cx="4404575" cy="123726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724646" y="2123271"/>
                <a:ext cx="3303431" cy="943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Pre>
                        <m:sPrePr>
                          <m:ctrlPr>
                            <a:rPr lang="en-US" sz="5400" i="1">
                              <a:latin typeface="Cambria Math" panose="02040503050406030204" pitchFamily="18" charset="0"/>
                            </a:rPr>
                          </m:ctrlPr>
                        </m:sPrePr>
                        <m:sub>
                          <m:r>
                            <a:rPr lang="en-US" sz="5400" i="1">
                              <a:latin typeface="Cambria Math" panose="02040503050406030204" pitchFamily="18" charset="0"/>
                            </a:rPr>
                            <m:t>6</m:t>
                          </m:r>
                        </m:sub>
                        <m:sup>
                          <m:r>
                            <a:rPr lang="en-US" sz="5400" i="1">
                              <a:latin typeface="Cambria Math" panose="02040503050406030204" pitchFamily="18" charset="0"/>
                            </a:rPr>
                            <m:t>13</m:t>
                          </m:r>
                        </m:sup>
                        <m:e>
                          <m:r>
                            <a:rPr lang="en-US" sz="5400" i="1">
                              <a:latin typeface="Cambria Math" panose="02040503050406030204" pitchFamily="18" charset="0"/>
                            </a:rPr>
                            <m:t>𝐶</m:t>
                          </m:r>
                        </m:e>
                      </m:sPre>
                    </m:oMath>
                  </m:oMathPara>
                </a14:m>
                <a:endParaRPr lang="en-US" sz="1350" dirty="0"/>
              </a:p>
            </p:txBody>
          </p:sp>
        </mc:Choice>
        <mc:Fallback xmlns="">
          <p:sp>
            <p:nvSpPr>
              <p:cNvPr id="9" name="TextBox 8"/>
              <p:cNvSpPr txBox="1">
                <a:spLocks noRot="1" noChangeAspect="1" noMove="1" noResize="1" noEditPoints="1" noAdjustHandles="1" noChangeArrowheads="1" noChangeShapeType="1" noTextEdit="1"/>
              </p:cNvSpPr>
              <p:nvPr/>
            </p:nvSpPr>
            <p:spPr>
              <a:xfrm>
                <a:off x="3632861" y="1688027"/>
                <a:ext cx="4404575" cy="123726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400232" y="2123271"/>
                <a:ext cx="3303431" cy="9379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Pre>
                        <m:sPrePr>
                          <m:ctrlPr>
                            <a:rPr lang="en-US" sz="5400" i="1">
                              <a:latin typeface="Cambria Math" panose="02040503050406030204" pitchFamily="18" charset="0"/>
                            </a:rPr>
                          </m:ctrlPr>
                        </m:sPrePr>
                        <m:sub>
                          <m:r>
                            <a:rPr lang="en-US" sz="5400" i="1">
                              <a:latin typeface="Cambria Math" panose="02040503050406030204" pitchFamily="18" charset="0"/>
                            </a:rPr>
                            <m:t>6</m:t>
                          </m:r>
                        </m:sub>
                        <m:sup>
                          <m:r>
                            <a:rPr lang="en-US" sz="5400" i="1">
                              <a:latin typeface="Cambria Math" panose="02040503050406030204" pitchFamily="18" charset="0"/>
                            </a:rPr>
                            <m:t>14</m:t>
                          </m:r>
                        </m:sup>
                        <m:e>
                          <m:r>
                            <a:rPr lang="en-US" sz="5400" i="1">
                              <a:latin typeface="Cambria Math" panose="02040503050406030204" pitchFamily="18" charset="0"/>
                            </a:rPr>
                            <m:t>𝐶</m:t>
                          </m:r>
                        </m:e>
                      </m:sPre>
                    </m:oMath>
                  </m:oMathPara>
                </a14:m>
                <a:endParaRPr lang="en-US" sz="1350" dirty="0"/>
              </a:p>
            </p:txBody>
          </p:sp>
        </mc:Choice>
        <mc:Fallback xmlns="">
          <p:sp>
            <p:nvSpPr>
              <p:cNvPr id="10" name="TextBox 9"/>
              <p:cNvSpPr txBox="1">
                <a:spLocks noRot="1" noChangeAspect="1" noMove="1" noResize="1" noEditPoints="1" noAdjustHandles="1" noChangeArrowheads="1" noChangeShapeType="1" noTextEdit="1"/>
              </p:cNvSpPr>
              <p:nvPr/>
            </p:nvSpPr>
            <p:spPr>
              <a:xfrm>
                <a:off x="7200308" y="1688027"/>
                <a:ext cx="4404575" cy="1237262"/>
              </a:xfrm>
              <a:prstGeom prst="rect">
                <a:avLst/>
              </a:prstGeom>
              <a:blipFill rotWithShape="0">
                <a:blip r:embed="rId5"/>
                <a:stretch>
                  <a:fillRect/>
                </a:stretch>
              </a:blipFill>
            </p:spPr>
            <p:txBody>
              <a:bodyPr/>
              <a:lstStyle/>
              <a:p>
                <a:r>
                  <a:rPr lang="en-US">
                    <a:noFill/>
                  </a:rPr>
                  <a:t> </a:t>
                </a:r>
              </a:p>
            </p:txBody>
          </p:sp>
        </mc:Fallback>
      </mc:AlternateContent>
      <p:grpSp>
        <p:nvGrpSpPr>
          <p:cNvPr id="7" name="Group 6"/>
          <p:cNvGrpSpPr/>
          <p:nvPr/>
        </p:nvGrpSpPr>
        <p:grpSpPr>
          <a:xfrm>
            <a:off x="0" y="0"/>
            <a:ext cx="9144001" cy="6858000"/>
            <a:chOff x="0" y="0"/>
            <a:chExt cx="9144001" cy="6858000"/>
          </a:xfrm>
        </p:grpSpPr>
        <p:sp>
          <p:nvSpPr>
            <p:cNvPr id="11" name="Half Frame 10"/>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254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10146" y="1870364"/>
            <a:ext cx="6096000" cy="1524000"/>
            <a:chOff x="1510146" y="1870364"/>
            <a:chExt cx="6096000" cy="1524000"/>
          </a:xfrm>
        </p:grpSpPr>
        <p:sp>
          <p:nvSpPr>
            <p:cNvPr id="2" name="Horizontal Scroll 1"/>
            <p:cNvSpPr/>
            <p:nvPr/>
          </p:nvSpPr>
          <p:spPr>
            <a:xfrm>
              <a:off x="1510146" y="1870364"/>
              <a:ext cx="6096000" cy="1524000"/>
            </a:xfrm>
            <a:prstGeom prst="horizontalScroll">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121996" y="2245297"/>
              <a:ext cx="5054756" cy="715581"/>
            </a:xfrm>
            <a:prstGeom prst="rect">
              <a:avLst/>
            </a:prstGeom>
            <a:noFill/>
          </p:spPr>
          <p:txBody>
            <a:bodyPr wrap="square" rtlCol="0">
              <a:spAutoFit/>
            </a:bodyPr>
            <a:lstStyle/>
            <a:p>
              <a:r>
                <a:rPr lang="bn-BD" sz="4050" b="1" dirty="0">
                  <a:solidFill>
                    <a:srgbClr val="7030A0"/>
                  </a:solidFill>
                  <a:latin typeface="NikoshBAN" panose="02000000000000000000" pitchFamily="2" charset="0"/>
                  <a:cs typeface="NikoshBAN" panose="02000000000000000000" pitchFamily="2" charset="0"/>
                </a:rPr>
                <a:t>আইসোটোপের ধর্ম ও ব্যবহার</a:t>
              </a:r>
              <a:endParaRPr lang="en-US" sz="4050" b="1" dirty="0">
                <a:solidFill>
                  <a:srgbClr val="7030A0"/>
                </a:solidFill>
                <a:latin typeface="NikoshBAN" panose="02000000000000000000" pitchFamily="2" charset="0"/>
                <a:cs typeface="NikoshBAN" panose="02000000000000000000" pitchFamily="2" charset="0"/>
              </a:endParaRPr>
            </a:p>
          </p:txBody>
        </p:sp>
      </p:grpSp>
      <p:grpSp>
        <p:nvGrpSpPr>
          <p:cNvPr id="3" name="Group 2"/>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36646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0183" y="1383133"/>
            <a:ext cx="3830753" cy="600164"/>
          </a:xfrm>
          <a:prstGeom prst="rect">
            <a:avLst/>
          </a:prstGeom>
          <a:noFill/>
        </p:spPr>
        <p:txBody>
          <a:bodyPr wrap="square" rtlCol="0">
            <a:spAutoFit/>
          </a:bodyPr>
          <a:lstStyle/>
          <a:p>
            <a:r>
              <a:rPr lang="bn-BD" sz="3300" dirty="0">
                <a:solidFill>
                  <a:srgbClr val="7030A0"/>
                </a:solidFill>
                <a:latin typeface="NikoshBAN" panose="02000000000000000000" pitchFamily="2" charset="0"/>
                <a:cs typeface="NikoshBAN" panose="02000000000000000000" pitchFamily="2" charset="0"/>
              </a:rPr>
              <a:t>এই পাঠ শেষে শিক্ষার্থীরা-</a:t>
            </a:r>
            <a:endParaRPr lang="en-US" sz="3300" dirty="0">
              <a:solidFill>
                <a:srgbClr val="7030A0"/>
              </a:solidFill>
              <a:latin typeface="NikoshBAN" panose="02000000000000000000" pitchFamily="2" charset="0"/>
              <a:cs typeface="NikoshBAN" panose="02000000000000000000" pitchFamily="2" charset="0"/>
            </a:endParaRPr>
          </a:p>
        </p:txBody>
      </p:sp>
      <p:grpSp>
        <p:nvGrpSpPr>
          <p:cNvPr id="5" name="Group 4"/>
          <p:cNvGrpSpPr/>
          <p:nvPr/>
        </p:nvGrpSpPr>
        <p:grpSpPr>
          <a:xfrm>
            <a:off x="594582" y="2644683"/>
            <a:ext cx="7318495" cy="2067673"/>
            <a:chOff x="792776" y="2383243"/>
            <a:chExt cx="9757993" cy="2756897"/>
          </a:xfrm>
        </p:grpSpPr>
        <p:sp>
          <p:nvSpPr>
            <p:cNvPr id="3" name="TextBox 2"/>
            <p:cNvSpPr txBox="1"/>
            <p:nvPr/>
          </p:nvSpPr>
          <p:spPr>
            <a:xfrm>
              <a:off x="912252" y="2383243"/>
              <a:ext cx="7248074" cy="615553"/>
            </a:xfrm>
            <a:prstGeom prst="rect">
              <a:avLst/>
            </a:prstGeom>
            <a:noFill/>
          </p:spPr>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১। আইসোটোপ ব্যাখ্যা করতে পারবে।</a:t>
              </a:r>
              <a:endParaRPr lang="en-US" sz="2400" b="1" dirty="0">
                <a:solidFill>
                  <a:srgbClr val="002060"/>
                </a:solidFill>
                <a:latin typeface="NikoshBAN" panose="02000000000000000000" pitchFamily="2" charset="0"/>
                <a:cs typeface="NikoshBAN" panose="02000000000000000000" pitchFamily="2" charset="0"/>
              </a:endParaRPr>
            </a:p>
          </p:txBody>
        </p:sp>
        <p:sp>
          <p:nvSpPr>
            <p:cNvPr id="4" name="TextBox 3"/>
            <p:cNvSpPr txBox="1"/>
            <p:nvPr/>
          </p:nvSpPr>
          <p:spPr>
            <a:xfrm>
              <a:off x="870049" y="3165175"/>
              <a:ext cx="9680720" cy="615553"/>
            </a:xfrm>
            <a:prstGeom prst="rect">
              <a:avLst/>
            </a:prstGeom>
            <a:noFill/>
          </p:spPr>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২। আইসোটোপের ধর্ম ব্যাখ্যা করতে পারবে।</a:t>
              </a:r>
              <a:endParaRPr lang="en-US" sz="2400" b="1" dirty="0">
                <a:solidFill>
                  <a:srgbClr val="002060"/>
                </a:solidFill>
                <a:latin typeface="NikoshBAN" panose="02000000000000000000" pitchFamily="2" charset="0"/>
                <a:cs typeface="NikoshBAN" panose="02000000000000000000" pitchFamily="2" charset="0"/>
              </a:endParaRPr>
            </a:p>
          </p:txBody>
        </p:sp>
        <p:sp>
          <p:nvSpPr>
            <p:cNvPr id="6" name="TextBox 5"/>
            <p:cNvSpPr txBox="1"/>
            <p:nvPr/>
          </p:nvSpPr>
          <p:spPr>
            <a:xfrm>
              <a:off x="792776" y="3880643"/>
              <a:ext cx="9680720" cy="615553"/>
            </a:xfrm>
            <a:prstGeom prst="rect">
              <a:avLst/>
            </a:prstGeom>
            <a:noFill/>
          </p:spPr>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৩। আইসোটোপের ব্যবহার বর্ণনা করতে পারবে।</a:t>
              </a:r>
              <a:endParaRPr lang="en-US" sz="2400" b="1" dirty="0">
                <a:solidFill>
                  <a:srgbClr val="002060"/>
                </a:solidFill>
                <a:latin typeface="NikoshBAN" panose="02000000000000000000" pitchFamily="2" charset="0"/>
                <a:cs typeface="NikoshBAN" panose="02000000000000000000" pitchFamily="2" charset="0"/>
              </a:endParaRPr>
            </a:p>
          </p:txBody>
        </p:sp>
        <p:sp>
          <p:nvSpPr>
            <p:cNvPr id="7" name="TextBox 6"/>
            <p:cNvSpPr txBox="1"/>
            <p:nvPr/>
          </p:nvSpPr>
          <p:spPr>
            <a:xfrm>
              <a:off x="870049" y="4524587"/>
              <a:ext cx="9680720" cy="615553"/>
            </a:xfrm>
            <a:prstGeom prst="rect">
              <a:avLst/>
            </a:prstGeom>
            <a:noFill/>
          </p:spPr>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৪। আমাদের জীবনে আইসোটোপের অবদান </a:t>
              </a:r>
              <a:r>
                <a:rPr lang="bn-BD" sz="2400" b="1" dirty="0" smtClean="0">
                  <a:solidFill>
                    <a:srgbClr val="002060"/>
                  </a:solidFill>
                  <a:latin typeface="NikoshBAN" panose="02000000000000000000" pitchFamily="2" charset="0"/>
                  <a:cs typeface="NikoshBAN" panose="02000000000000000000" pitchFamily="2" charset="0"/>
                </a:rPr>
                <a:t>বর্ণনা </a:t>
              </a:r>
              <a:r>
                <a:rPr lang="bn-BD" sz="2400" b="1" dirty="0">
                  <a:solidFill>
                    <a:srgbClr val="002060"/>
                  </a:solidFill>
                  <a:latin typeface="NikoshBAN" panose="02000000000000000000" pitchFamily="2" charset="0"/>
                  <a:cs typeface="NikoshBAN" panose="02000000000000000000" pitchFamily="2" charset="0"/>
                </a:rPr>
                <a:t>করতে পারবে।</a:t>
              </a:r>
              <a:endParaRPr lang="en-US" sz="2400" b="1" dirty="0">
                <a:solidFill>
                  <a:srgbClr val="002060"/>
                </a:solidFill>
                <a:latin typeface="NikoshBAN" panose="02000000000000000000" pitchFamily="2" charset="0"/>
                <a:cs typeface="NikoshBAN" panose="02000000000000000000" pitchFamily="2" charset="0"/>
              </a:endParaRPr>
            </a:p>
          </p:txBody>
        </p:sp>
      </p:grpSp>
      <p:grpSp>
        <p:nvGrpSpPr>
          <p:cNvPr id="8" name="Group 7"/>
          <p:cNvGrpSpPr/>
          <p:nvPr/>
        </p:nvGrpSpPr>
        <p:grpSpPr>
          <a:xfrm>
            <a:off x="0" y="0"/>
            <a:ext cx="9144001" cy="6858000"/>
            <a:chOff x="0" y="0"/>
            <a:chExt cx="9144001" cy="6858000"/>
          </a:xfrm>
        </p:grpSpPr>
        <p:sp>
          <p:nvSpPr>
            <p:cNvPr id="9" name="Half Frame 8"/>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8917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81588" y="1459131"/>
            <a:ext cx="1693370" cy="553998"/>
          </a:xfrm>
          <a:prstGeom prst="rect">
            <a:avLst/>
          </a:prstGeom>
          <a:noFill/>
        </p:spPr>
        <p:txBody>
          <a:bodyPr wrap="square" rtlCol="0">
            <a:spAutoFit/>
          </a:bodyPr>
          <a:lstStyle/>
          <a:p>
            <a:r>
              <a:rPr lang="bn-BD" sz="3000" b="1" dirty="0">
                <a:solidFill>
                  <a:srgbClr val="7030A0"/>
                </a:solidFill>
                <a:latin typeface="NikoshBAN" panose="02000000000000000000" pitchFamily="2" charset="0"/>
                <a:cs typeface="NikoshBAN" panose="02000000000000000000" pitchFamily="2" charset="0"/>
              </a:rPr>
              <a:t>আইসোটোপ</a:t>
            </a:r>
            <a:endParaRPr lang="en-US" sz="3000" b="1" dirty="0">
              <a:solidFill>
                <a:srgbClr val="7030A0"/>
              </a:solidFill>
              <a:latin typeface="NikoshBAN" panose="02000000000000000000" pitchFamily="2" charset="0"/>
              <a:cs typeface="NikoshBAN" panose="02000000000000000000" pitchFamily="2" charset="0"/>
            </a:endParaRPr>
          </a:p>
        </p:txBody>
      </p:sp>
      <p:grpSp>
        <p:nvGrpSpPr>
          <p:cNvPr id="5" name="Group 4"/>
          <p:cNvGrpSpPr/>
          <p:nvPr/>
        </p:nvGrpSpPr>
        <p:grpSpPr>
          <a:xfrm>
            <a:off x="1603465" y="1881121"/>
            <a:ext cx="6368198" cy="2601818"/>
            <a:chOff x="1326585" y="584633"/>
            <a:chExt cx="8490930" cy="3469090"/>
          </a:xfrm>
        </p:grpSpPr>
        <p:sp>
          <p:nvSpPr>
            <p:cNvPr id="6" name="TextBox 5"/>
            <p:cNvSpPr txBox="1"/>
            <p:nvPr/>
          </p:nvSpPr>
          <p:spPr>
            <a:xfrm>
              <a:off x="1326585" y="3438170"/>
              <a:ext cx="2698858" cy="615553"/>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স্থায়ী আইসোটোপ</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10" name="Group 9"/>
            <p:cNvGrpSpPr/>
            <p:nvPr/>
          </p:nvGrpSpPr>
          <p:grpSpPr>
            <a:xfrm>
              <a:off x="2273370" y="584633"/>
              <a:ext cx="6037943" cy="2741626"/>
              <a:chOff x="2273370" y="584633"/>
              <a:chExt cx="6037943" cy="2741626"/>
            </a:xfrm>
          </p:grpSpPr>
          <p:cxnSp>
            <p:nvCxnSpPr>
              <p:cNvPr id="11" name="Straight Arrow Connector 10"/>
              <p:cNvCxnSpPr/>
              <p:nvPr/>
            </p:nvCxnSpPr>
            <p:spPr>
              <a:xfrm>
                <a:off x="5550795" y="584633"/>
                <a:ext cx="2805" cy="108948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8282285" y="1674119"/>
                <a:ext cx="2" cy="16521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287884" y="1674119"/>
                <a:ext cx="2" cy="16521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73370" y="1674119"/>
                <a:ext cx="603794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7068881" y="3323626"/>
              <a:ext cx="2748634" cy="615553"/>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অস্থায়ী আইসোটোপ</a:t>
              </a:r>
              <a:endParaRPr lang="en-US" sz="2400" dirty="0">
                <a:solidFill>
                  <a:srgbClr val="0070C0"/>
                </a:solidFill>
                <a:latin typeface="NikoshBAN" panose="02000000000000000000" pitchFamily="2" charset="0"/>
                <a:cs typeface="NikoshBAN" panose="02000000000000000000" pitchFamily="2" charset="0"/>
              </a:endParaRPr>
            </a:p>
          </p:txBody>
        </p:sp>
      </p:grpSp>
      <p:grpSp>
        <p:nvGrpSpPr>
          <p:cNvPr id="15" name="Group 14"/>
          <p:cNvGrpSpPr/>
          <p:nvPr/>
        </p:nvGrpSpPr>
        <p:grpSpPr>
          <a:xfrm>
            <a:off x="0" y="0"/>
            <a:ext cx="9144001" cy="6858000"/>
            <a:chOff x="0" y="0"/>
            <a:chExt cx="9144001" cy="6858000"/>
          </a:xfrm>
        </p:grpSpPr>
        <p:sp>
          <p:nvSpPr>
            <p:cNvPr id="16" name="Half Frame 1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Half Frame 1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80542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424447" y="1407822"/>
            <a:ext cx="3998891" cy="3274454"/>
            <a:chOff x="3155323" y="759854"/>
            <a:chExt cx="5331854" cy="4365938"/>
          </a:xfrm>
        </p:grpSpPr>
        <p:sp>
          <p:nvSpPr>
            <p:cNvPr id="3" name="5-Point Star 2"/>
            <p:cNvSpPr/>
            <p:nvPr/>
          </p:nvSpPr>
          <p:spPr>
            <a:xfrm>
              <a:off x="3155323" y="759854"/>
              <a:ext cx="5331854" cy="4365938"/>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p:cNvSpPr txBox="1"/>
            <p:nvPr/>
          </p:nvSpPr>
          <p:spPr>
            <a:xfrm>
              <a:off x="4592320" y="2650436"/>
              <a:ext cx="2825912" cy="615553"/>
            </a:xfrm>
            <a:prstGeom prst="rect">
              <a:avLst/>
            </a:prstGeom>
            <a:noFill/>
          </p:spPr>
          <p:txBody>
            <a:bodyPr wrap="square" rtlCol="0">
              <a:spAutoFit/>
            </a:bodyPr>
            <a:lstStyle/>
            <a:p>
              <a:r>
                <a:rPr lang="bn-BD" sz="2400" dirty="0">
                  <a:solidFill>
                    <a:schemeClr val="bg1"/>
                  </a:solidFill>
                  <a:latin typeface="NikoshBAN" panose="02000000000000000000" pitchFamily="2" charset="0"/>
                  <a:cs typeface="NikoshBAN" panose="02000000000000000000" pitchFamily="2" charset="0"/>
                </a:rPr>
                <a:t>অস্থায়ী আইসোটোপ</a:t>
              </a:r>
              <a:endParaRPr lang="en-US" sz="2400" dirty="0">
                <a:solidFill>
                  <a:schemeClr val="bg1"/>
                </a:solidFill>
                <a:latin typeface="NikoshBAN" panose="02000000000000000000" pitchFamily="2" charset="0"/>
                <a:cs typeface="NikoshBAN" panose="02000000000000000000" pitchFamily="2" charset="0"/>
              </a:endParaRPr>
            </a:p>
          </p:txBody>
        </p:sp>
      </p:grpSp>
      <p:sp>
        <p:nvSpPr>
          <p:cNvPr id="14" name="TextBox 13"/>
          <p:cNvSpPr txBox="1"/>
          <p:nvPr/>
        </p:nvSpPr>
        <p:spPr>
          <a:xfrm>
            <a:off x="3531172" y="4878259"/>
            <a:ext cx="2119434" cy="461665"/>
          </a:xfrm>
          <a:prstGeom prst="rect">
            <a:avLst/>
          </a:prstGeom>
          <a:noFill/>
        </p:spPr>
        <p:txBody>
          <a:bodyPr wrap="square" rtlCol="0">
            <a:spAutoFit/>
          </a:bodyPr>
          <a:lstStyle/>
          <a:p>
            <a:r>
              <a:rPr lang="bn-BD" sz="2400" dirty="0">
                <a:solidFill>
                  <a:srgbClr val="002060"/>
                </a:solidFill>
                <a:latin typeface="NikoshBAN" panose="02000000000000000000" pitchFamily="2" charset="0"/>
                <a:cs typeface="NikoshBAN" panose="02000000000000000000" pitchFamily="2" charset="0"/>
              </a:rPr>
              <a:t>তেজস্ক্রিয় রশ্মি</a:t>
            </a:r>
            <a:endParaRPr lang="en-US" sz="2400" dirty="0">
              <a:solidFill>
                <a:srgbClr val="002060"/>
              </a:solidFill>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1" cy="6858000"/>
            <a:chOff x="0" y="0"/>
            <a:chExt cx="9144001" cy="6858000"/>
          </a:xfrm>
        </p:grpSpPr>
        <p:sp>
          <p:nvSpPr>
            <p:cNvPr id="8" name="Half Frame 7"/>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5004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nodeType="clickEffect">
                                  <p:stCondLst>
                                    <p:cond delay="0"/>
                                  </p:stCondLst>
                                  <p:childTnLst>
                                    <p:animEffect transition="out" filter="fade">
                                      <p:cBhvr>
                                        <p:cTn id="6" dur="500" tmFilter="0, 0; .2, .5; .8, .5; 1, 0"/>
                                        <p:tgtEl>
                                          <p:spTgt spid="15"/>
                                        </p:tgtEl>
                                      </p:cBhvr>
                                    </p:animEffect>
                                    <p:animScale>
                                      <p:cBhvr>
                                        <p:cTn id="7" dur="250" autoRev="1" fill="hold"/>
                                        <p:tgtEl>
                                          <p:spTgt spid="1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762" y="984175"/>
            <a:ext cx="6033150" cy="3921548"/>
          </a:xfrm>
          <a:prstGeom prst="rect">
            <a:avLst/>
          </a:prstGeom>
        </p:spPr>
      </p:pic>
      <p:sp>
        <p:nvSpPr>
          <p:cNvPr id="5" name="TextBox 4"/>
          <p:cNvSpPr txBox="1"/>
          <p:nvPr/>
        </p:nvSpPr>
        <p:spPr>
          <a:xfrm>
            <a:off x="2414276" y="5088759"/>
            <a:ext cx="3936122"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চিকিৎসা ক্ষেত্রে আইসোটোপের ব্যবহার </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6" name="Half Frame 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60838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6782" y="622396"/>
            <a:ext cx="6397634" cy="4659548"/>
          </a:xfrm>
          <a:prstGeom prst="rect">
            <a:avLst/>
          </a:prstGeom>
        </p:spPr>
      </p:pic>
      <p:sp>
        <p:nvSpPr>
          <p:cNvPr id="16" name="TextBox 15"/>
          <p:cNvSpPr txBox="1"/>
          <p:nvPr/>
        </p:nvSpPr>
        <p:spPr>
          <a:xfrm>
            <a:off x="2414138" y="5434344"/>
            <a:ext cx="3540097"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কৃষি ক্ষেত্রে আইসোটোপের ব্যবহার</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75769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921</TotalTime>
  <Words>348</Words>
  <Application>Microsoft Office PowerPoint</Application>
  <PresentationFormat>On-screen Show (4:3)</PresentationFormat>
  <Paragraphs>64</Paragraphs>
  <Slides>18</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Cambria Math</vt:lpstr>
      <vt:lpstr>NikoshBAN</vt:lpstr>
      <vt:lpstr>Noto Sans Bengali</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ANISUR</dc:creator>
  <cp:lastModifiedBy>A</cp:lastModifiedBy>
  <cp:revision>205</cp:revision>
  <dcterms:created xsi:type="dcterms:W3CDTF">2014-09-20T16:42:22Z</dcterms:created>
  <dcterms:modified xsi:type="dcterms:W3CDTF">2020-02-29T15:18:27Z</dcterms:modified>
</cp:coreProperties>
</file>