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4"/>
  </p:notesMasterIdLst>
  <p:sldIdLst>
    <p:sldId id="256" r:id="rId2"/>
    <p:sldId id="257" r:id="rId3"/>
    <p:sldId id="258" r:id="rId4"/>
    <p:sldId id="263" r:id="rId5"/>
    <p:sldId id="264" r:id="rId6"/>
    <p:sldId id="267" r:id="rId7"/>
    <p:sldId id="260" r:id="rId8"/>
    <p:sldId id="268" r:id="rId9"/>
    <p:sldId id="261" r:id="rId10"/>
    <p:sldId id="262" r:id="rId11"/>
    <p:sldId id="269" r:id="rId12"/>
    <p:sldId id="271" r:id="rId13"/>
    <p:sldId id="272" r:id="rId14"/>
    <p:sldId id="284" r:id="rId15"/>
    <p:sldId id="274" r:id="rId16"/>
    <p:sldId id="275" r:id="rId17"/>
    <p:sldId id="277" r:id="rId18"/>
    <p:sldId id="278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F924C-0891-41EB-AA42-63956BCB963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71D0CC0E-FD07-4AD9-9F5A-3FDD12785E79}">
      <dgm:prSet phldrT="[Text]"/>
      <dgm:spPr>
        <a:solidFill>
          <a:schemeClr val="tx1">
            <a:lumMod val="95000"/>
            <a:lumOff val="5000"/>
          </a:schemeClr>
        </a:solidFill>
        <a:ln>
          <a:solidFill>
            <a:srgbClr val="FFFF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প্রত্যক্ষ নির্বাচন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EC23623-00D9-46BC-9AF5-9A674868A27D}" type="parTrans" cxnId="{74931D8E-5E8E-4BF9-B27F-1E549E438600}">
      <dgm:prSet/>
      <dgm:spPr/>
      <dgm:t>
        <a:bodyPr/>
        <a:lstStyle/>
        <a:p>
          <a:endParaRPr lang="en-US"/>
        </a:p>
      </dgm:t>
    </dgm:pt>
    <dgm:pt modelId="{C36EBBC5-ACC9-46EB-A781-10523D279466}" type="sibTrans" cxnId="{74931D8E-5E8E-4BF9-B27F-1E549E438600}">
      <dgm:prSet/>
      <dgm:spPr>
        <a:solidFill>
          <a:srgbClr val="0000CC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8CFA2C8-F339-4B40-AC07-BA9C50B24CF0}">
      <dgm:prSet phldrT="[Text]"/>
      <dgm:spPr>
        <a:solidFill>
          <a:schemeClr val="tx1">
            <a:lumMod val="95000"/>
            <a:lumOff val="5000"/>
          </a:schemeClr>
        </a:solidFill>
        <a:ln>
          <a:solidFill>
            <a:srgbClr val="FFFF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পরোক্ষ নির্বাচন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652A6EC-ABDA-4F9F-82F6-D77317252F54}" type="parTrans" cxnId="{55E80DB9-23DB-4409-81AC-FAB43B98C989}">
      <dgm:prSet/>
      <dgm:spPr/>
      <dgm:t>
        <a:bodyPr/>
        <a:lstStyle/>
        <a:p>
          <a:endParaRPr lang="en-US"/>
        </a:p>
      </dgm:t>
    </dgm:pt>
    <dgm:pt modelId="{44D47241-D717-4FE1-B6FA-C04FE5DFD61A}" type="sibTrans" cxnId="{55E80DB9-23DB-4409-81AC-FAB43B98C989}">
      <dgm:prSet/>
      <dgm:spPr>
        <a:solidFill>
          <a:schemeClr val="accent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537D20D-0D5F-4F10-8E48-AFAD384B55A8}">
      <dgm:prSet phldrT="[Text]"/>
      <dgm:spPr>
        <a:solidFill>
          <a:srgbClr val="0000CC"/>
        </a:solidFill>
        <a:ln>
          <a:solidFill>
            <a:srgbClr val="FFFF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নির্বাচন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ED8E63C-887D-48AC-BC99-E50CBFA16C38}" type="parTrans" cxnId="{CA23D3DA-5060-417E-A982-EB2920339D25}">
      <dgm:prSet/>
      <dgm:spPr/>
      <dgm:t>
        <a:bodyPr/>
        <a:lstStyle/>
        <a:p>
          <a:endParaRPr lang="en-US"/>
        </a:p>
      </dgm:t>
    </dgm:pt>
    <dgm:pt modelId="{E8937B58-0897-4DE4-BE99-BC4FB83D1FB1}" type="sibTrans" cxnId="{CA23D3DA-5060-417E-A982-EB2920339D25}">
      <dgm:prSet/>
      <dgm:spPr/>
      <dgm:t>
        <a:bodyPr/>
        <a:lstStyle/>
        <a:p>
          <a:endParaRPr lang="en-US"/>
        </a:p>
      </dgm:t>
    </dgm:pt>
    <dgm:pt modelId="{68FD769E-EEC5-4B11-91AA-09C97AE8D792}" type="pres">
      <dgm:prSet presAssocID="{681F924C-0891-41EB-AA42-63956BCB963C}" presName="Name0" presStyleCnt="0">
        <dgm:presLayoutVars>
          <dgm:dir/>
          <dgm:resizeHandles val="exact"/>
        </dgm:presLayoutVars>
      </dgm:prSet>
      <dgm:spPr/>
    </dgm:pt>
    <dgm:pt modelId="{2629FDCF-2CEE-48DB-98C2-34C6BA28BA44}" type="pres">
      <dgm:prSet presAssocID="{681F924C-0891-41EB-AA42-63956BCB963C}" presName="vNodes" presStyleCnt="0"/>
      <dgm:spPr/>
    </dgm:pt>
    <dgm:pt modelId="{5E40245A-EC5B-4E1F-A921-E755B5A60A9D}" type="pres">
      <dgm:prSet presAssocID="{71D0CC0E-FD07-4AD9-9F5A-3FDD12785E79}" presName="node" presStyleLbl="node1" presStyleIdx="0" presStyleCnt="3">
        <dgm:presLayoutVars>
          <dgm:bulletEnabled val="1"/>
        </dgm:presLayoutVars>
      </dgm:prSet>
      <dgm:spPr/>
    </dgm:pt>
    <dgm:pt modelId="{1CEAC173-13E3-49BC-BCBB-38BD10F474A3}" type="pres">
      <dgm:prSet presAssocID="{C36EBBC5-ACC9-46EB-A781-10523D279466}" presName="spacerT" presStyleCnt="0"/>
      <dgm:spPr/>
    </dgm:pt>
    <dgm:pt modelId="{CAB9E86F-B6AF-46BD-96C9-7D5DA78479D6}" type="pres">
      <dgm:prSet presAssocID="{C36EBBC5-ACC9-46EB-A781-10523D279466}" presName="sibTrans" presStyleLbl="sibTrans2D1" presStyleIdx="0" presStyleCnt="2"/>
      <dgm:spPr/>
    </dgm:pt>
    <dgm:pt modelId="{415859FB-D98E-4578-B4F6-662EE18D4B88}" type="pres">
      <dgm:prSet presAssocID="{C36EBBC5-ACC9-46EB-A781-10523D279466}" presName="spacerB" presStyleCnt="0"/>
      <dgm:spPr/>
    </dgm:pt>
    <dgm:pt modelId="{977368DC-ED52-43AF-A5EB-1468845B2F78}" type="pres">
      <dgm:prSet presAssocID="{48CFA2C8-F339-4B40-AC07-BA9C50B24CF0}" presName="node" presStyleLbl="node1" presStyleIdx="1" presStyleCnt="3">
        <dgm:presLayoutVars>
          <dgm:bulletEnabled val="1"/>
        </dgm:presLayoutVars>
      </dgm:prSet>
      <dgm:spPr/>
    </dgm:pt>
    <dgm:pt modelId="{D2868C42-7C77-480C-940F-3446F8CECFBB}" type="pres">
      <dgm:prSet presAssocID="{681F924C-0891-41EB-AA42-63956BCB963C}" presName="sibTransLast" presStyleLbl="sibTrans2D1" presStyleIdx="1" presStyleCnt="2" custAng="10800000"/>
      <dgm:spPr/>
    </dgm:pt>
    <dgm:pt modelId="{EE3ABC2F-4747-4EBA-AF5F-E46AF085AD44}" type="pres">
      <dgm:prSet presAssocID="{681F924C-0891-41EB-AA42-63956BCB963C}" presName="connectorText" presStyleLbl="sibTrans2D1" presStyleIdx="1" presStyleCnt="2"/>
      <dgm:spPr/>
    </dgm:pt>
    <dgm:pt modelId="{BB737065-80AF-4E24-A4E8-6EE73267B4F5}" type="pres">
      <dgm:prSet presAssocID="{681F924C-0891-41EB-AA42-63956BCB963C}" presName="lastNode" presStyleLbl="node1" presStyleIdx="2" presStyleCnt="3" custScaleX="61385" custScaleY="66534" custLinFactNeighborX="6779" custLinFactNeighborY="-378">
        <dgm:presLayoutVars>
          <dgm:bulletEnabled val="1"/>
        </dgm:presLayoutVars>
      </dgm:prSet>
      <dgm:spPr/>
    </dgm:pt>
  </dgm:ptLst>
  <dgm:cxnLst>
    <dgm:cxn modelId="{02332119-FC24-4C51-AC46-E164140DAFD2}" type="presOf" srcId="{48CFA2C8-F339-4B40-AC07-BA9C50B24CF0}" destId="{977368DC-ED52-43AF-A5EB-1468845B2F78}" srcOrd="0" destOrd="0" presId="urn:microsoft.com/office/officeart/2005/8/layout/equation2"/>
    <dgm:cxn modelId="{7AEE7732-65D8-4E82-91CE-EA8D2BFA2C95}" type="presOf" srcId="{44D47241-D717-4FE1-B6FA-C04FE5DFD61A}" destId="{EE3ABC2F-4747-4EBA-AF5F-E46AF085AD44}" srcOrd="1" destOrd="0" presId="urn:microsoft.com/office/officeart/2005/8/layout/equation2"/>
    <dgm:cxn modelId="{4BA96C45-7BDD-48F2-A040-D42C31FF6F38}" type="presOf" srcId="{44D47241-D717-4FE1-B6FA-C04FE5DFD61A}" destId="{D2868C42-7C77-480C-940F-3446F8CECFBB}" srcOrd="0" destOrd="0" presId="urn:microsoft.com/office/officeart/2005/8/layout/equation2"/>
    <dgm:cxn modelId="{0E116946-7D92-4183-AB25-A1B8A0D36EFD}" type="presOf" srcId="{3537D20D-0D5F-4F10-8E48-AFAD384B55A8}" destId="{BB737065-80AF-4E24-A4E8-6EE73267B4F5}" srcOrd="0" destOrd="0" presId="urn:microsoft.com/office/officeart/2005/8/layout/equation2"/>
    <dgm:cxn modelId="{2EED0872-7EB6-49F4-8F54-6A0A2AECB8F7}" type="presOf" srcId="{681F924C-0891-41EB-AA42-63956BCB963C}" destId="{68FD769E-EEC5-4B11-91AA-09C97AE8D792}" srcOrd="0" destOrd="0" presId="urn:microsoft.com/office/officeart/2005/8/layout/equation2"/>
    <dgm:cxn modelId="{45779078-076D-4EDD-8077-4E3F6EA1E951}" type="presOf" srcId="{C36EBBC5-ACC9-46EB-A781-10523D279466}" destId="{CAB9E86F-B6AF-46BD-96C9-7D5DA78479D6}" srcOrd="0" destOrd="0" presId="urn:microsoft.com/office/officeart/2005/8/layout/equation2"/>
    <dgm:cxn modelId="{74931D8E-5E8E-4BF9-B27F-1E549E438600}" srcId="{681F924C-0891-41EB-AA42-63956BCB963C}" destId="{71D0CC0E-FD07-4AD9-9F5A-3FDD12785E79}" srcOrd="0" destOrd="0" parTransId="{7EC23623-00D9-46BC-9AF5-9A674868A27D}" sibTransId="{C36EBBC5-ACC9-46EB-A781-10523D279466}"/>
    <dgm:cxn modelId="{55E80DB9-23DB-4409-81AC-FAB43B98C989}" srcId="{681F924C-0891-41EB-AA42-63956BCB963C}" destId="{48CFA2C8-F339-4B40-AC07-BA9C50B24CF0}" srcOrd="1" destOrd="0" parTransId="{7652A6EC-ABDA-4F9F-82F6-D77317252F54}" sibTransId="{44D47241-D717-4FE1-B6FA-C04FE5DFD61A}"/>
    <dgm:cxn modelId="{8821AEBF-023E-4F98-AD65-E424310FDD40}" type="presOf" srcId="{71D0CC0E-FD07-4AD9-9F5A-3FDD12785E79}" destId="{5E40245A-EC5B-4E1F-A921-E755B5A60A9D}" srcOrd="0" destOrd="0" presId="urn:microsoft.com/office/officeart/2005/8/layout/equation2"/>
    <dgm:cxn modelId="{CA23D3DA-5060-417E-A982-EB2920339D25}" srcId="{681F924C-0891-41EB-AA42-63956BCB963C}" destId="{3537D20D-0D5F-4F10-8E48-AFAD384B55A8}" srcOrd="2" destOrd="0" parTransId="{4ED8E63C-887D-48AC-BC99-E50CBFA16C38}" sibTransId="{E8937B58-0897-4DE4-BE99-BC4FB83D1FB1}"/>
    <dgm:cxn modelId="{DD2FCBC2-40E6-47D1-9396-BE891CEDF78E}" type="presParOf" srcId="{68FD769E-EEC5-4B11-91AA-09C97AE8D792}" destId="{2629FDCF-2CEE-48DB-98C2-34C6BA28BA44}" srcOrd="0" destOrd="0" presId="urn:microsoft.com/office/officeart/2005/8/layout/equation2"/>
    <dgm:cxn modelId="{D24E835D-B877-4324-8088-954DB58E0A1D}" type="presParOf" srcId="{2629FDCF-2CEE-48DB-98C2-34C6BA28BA44}" destId="{5E40245A-EC5B-4E1F-A921-E755B5A60A9D}" srcOrd="0" destOrd="0" presId="urn:microsoft.com/office/officeart/2005/8/layout/equation2"/>
    <dgm:cxn modelId="{CB9F750E-18A8-4D42-BCF0-3E57FE83CFC4}" type="presParOf" srcId="{2629FDCF-2CEE-48DB-98C2-34C6BA28BA44}" destId="{1CEAC173-13E3-49BC-BCBB-38BD10F474A3}" srcOrd="1" destOrd="0" presId="urn:microsoft.com/office/officeart/2005/8/layout/equation2"/>
    <dgm:cxn modelId="{2FC2FEB7-4951-4127-BED5-D3CFECCD92E8}" type="presParOf" srcId="{2629FDCF-2CEE-48DB-98C2-34C6BA28BA44}" destId="{CAB9E86F-B6AF-46BD-96C9-7D5DA78479D6}" srcOrd="2" destOrd="0" presId="urn:microsoft.com/office/officeart/2005/8/layout/equation2"/>
    <dgm:cxn modelId="{A464ACD4-B85B-40C6-AB14-D533DE2E249B}" type="presParOf" srcId="{2629FDCF-2CEE-48DB-98C2-34C6BA28BA44}" destId="{415859FB-D98E-4578-B4F6-662EE18D4B88}" srcOrd="3" destOrd="0" presId="urn:microsoft.com/office/officeart/2005/8/layout/equation2"/>
    <dgm:cxn modelId="{F54CD788-53F8-4AA5-96F0-76CB2BCAA73E}" type="presParOf" srcId="{2629FDCF-2CEE-48DB-98C2-34C6BA28BA44}" destId="{977368DC-ED52-43AF-A5EB-1468845B2F78}" srcOrd="4" destOrd="0" presId="urn:microsoft.com/office/officeart/2005/8/layout/equation2"/>
    <dgm:cxn modelId="{E147E6DD-90DF-4FAE-9A0A-80FBB0292307}" type="presParOf" srcId="{68FD769E-EEC5-4B11-91AA-09C97AE8D792}" destId="{D2868C42-7C77-480C-940F-3446F8CECFBB}" srcOrd="1" destOrd="0" presId="urn:microsoft.com/office/officeart/2005/8/layout/equation2"/>
    <dgm:cxn modelId="{C83A1F36-9DBB-4882-BA75-0BBFB922D3FB}" type="presParOf" srcId="{D2868C42-7C77-480C-940F-3446F8CECFBB}" destId="{EE3ABC2F-4747-4EBA-AF5F-E46AF085AD44}" srcOrd="0" destOrd="0" presId="urn:microsoft.com/office/officeart/2005/8/layout/equation2"/>
    <dgm:cxn modelId="{69551CA4-FF31-4EF1-9089-BD54B0B1D007}" type="presParOf" srcId="{68FD769E-EEC5-4B11-91AA-09C97AE8D792}" destId="{BB737065-80AF-4E24-A4E8-6EE73267B4F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0245A-EC5B-4E1F-A921-E755B5A60A9D}">
      <dsp:nvSpPr>
        <dsp:cNvPr id="0" name=""/>
        <dsp:cNvSpPr/>
      </dsp:nvSpPr>
      <dsp:spPr>
        <a:xfrm>
          <a:off x="1219195" y="1949"/>
          <a:ext cx="1832446" cy="1832446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rgbClr val="FFFF00"/>
          </a:solidFill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200" kern="1200" dirty="0">
              <a:latin typeface="NikoshBAN" pitchFamily="2" charset="0"/>
              <a:cs typeface="NikoshBAN" pitchFamily="2" charset="0"/>
            </a:rPr>
            <a:t>প্রত্যক্ষ নির্বাচন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1487551" y="270305"/>
        <a:ext cx="1295734" cy="1295734"/>
      </dsp:txXfrm>
    </dsp:sp>
    <dsp:sp modelId="{CAB9E86F-B6AF-46BD-96C9-7D5DA78479D6}">
      <dsp:nvSpPr>
        <dsp:cNvPr id="0" name=""/>
        <dsp:cNvSpPr/>
      </dsp:nvSpPr>
      <dsp:spPr>
        <a:xfrm>
          <a:off x="1604009" y="1983190"/>
          <a:ext cx="1062818" cy="1062818"/>
        </a:xfrm>
        <a:prstGeom prst="mathPlus">
          <a:avLst/>
        </a:prstGeom>
        <a:solidFill>
          <a:srgbClr val="0000CC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744886" y="2389612"/>
        <a:ext cx="781064" cy="249974"/>
      </dsp:txXfrm>
    </dsp:sp>
    <dsp:sp modelId="{977368DC-ED52-43AF-A5EB-1468845B2F78}">
      <dsp:nvSpPr>
        <dsp:cNvPr id="0" name=""/>
        <dsp:cNvSpPr/>
      </dsp:nvSpPr>
      <dsp:spPr>
        <a:xfrm>
          <a:off x="1219195" y="3194804"/>
          <a:ext cx="1832446" cy="1832446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rgbClr val="FFFF00"/>
          </a:solidFill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200" kern="1200" dirty="0">
              <a:latin typeface="NikoshBAN" pitchFamily="2" charset="0"/>
              <a:cs typeface="NikoshBAN" pitchFamily="2" charset="0"/>
            </a:rPr>
            <a:t>পরোক্ষ নির্বাচন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1487551" y="3463160"/>
        <a:ext cx="1295734" cy="1295734"/>
      </dsp:txXfrm>
    </dsp:sp>
    <dsp:sp modelId="{D2868C42-7C77-480C-940F-3446F8CECFBB}">
      <dsp:nvSpPr>
        <dsp:cNvPr id="0" name=""/>
        <dsp:cNvSpPr/>
      </dsp:nvSpPr>
      <dsp:spPr>
        <a:xfrm rot="10785187">
          <a:off x="3345141" y="2167211"/>
          <a:ext cx="622230" cy="6816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solidFill>
              <a:srgbClr val="FF0000"/>
            </a:solidFill>
          </a:endParaRPr>
        </a:p>
      </dsp:txBody>
      <dsp:txXfrm>
        <a:off x="3531809" y="2303143"/>
        <a:ext cx="435561" cy="409002"/>
      </dsp:txXfrm>
    </dsp:sp>
    <dsp:sp modelId="{BB737065-80AF-4E24-A4E8-6EE73267B4F5}">
      <dsp:nvSpPr>
        <dsp:cNvPr id="0" name=""/>
        <dsp:cNvSpPr/>
      </dsp:nvSpPr>
      <dsp:spPr>
        <a:xfrm>
          <a:off x="4225642" y="1281546"/>
          <a:ext cx="2249694" cy="2438399"/>
        </a:xfrm>
        <a:prstGeom prst="ellipse">
          <a:avLst/>
        </a:prstGeom>
        <a:solidFill>
          <a:srgbClr val="0000CC"/>
        </a:solidFill>
        <a:ln w="12700" cap="flat" cmpd="sng" algn="ctr">
          <a:solidFill>
            <a:srgbClr val="FFFF00"/>
          </a:solidFill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100" kern="1200" dirty="0">
              <a:latin typeface="NikoshBAN" pitchFamily="2" charset="0"/>
              <a:cs typeface="NikoshBAN" pitchFamily="2" charset="0"/>
            </a:rPr>
            <a:t>নির্বাচন</a:t>
          </a:r>
          <a:endParaRPr lang="en-US" sz="5100" kern="1200" dirty="0">
            <a:latin typeface="NikoshBAN" pitchFamily="2" charset="0"/>
            <a:cs typeface="NikoshBAN" pitchFamily="2" charset="0"/>
          </a:endParaRPr>
        </a:p>
      </dsp:txBody>
      <dsp:txXfrm>
        <a:off x="4555102" y="1638641"/>
        <a:ext cx="1590774" cy="1724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70900-F09D-46C4-B520-F5F3D6350A5D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F36F4-1E41-44FA-A0A7-413B682F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3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36F4-1E41-44FA-A0A7-413B682F7A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7651-10BB-4CE4-9F31-BEA0A1924655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91FF-B8CF-435E-8ACE-A9CAFCF04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5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7651-10BB-4CE4-9F31-BEA0A1924655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91FF-B8CF-435E-8ACE-A9CAFCF04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1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7651-10BB-4CE4-9F31-BEA0A1924655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91FF-B8CF-435E-8ACE-A9CAFCF04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7651-10BB-4CE4-9F31-BEA0A1924655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91FF-B8CF-435E-8ACE-A9CAFCF04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7651-10BB-4CE4-9F31-BEA0A1924655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91FF-B8CF-435E-8ACE-A9CAFCF04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7651-10BB-4CE4-9F31-BEA0A1924655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91FF-B8CF-435E-8ACE-A9CAFCF04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8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7651-10BB-4CE4-9F31-BEA0A1924655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91FF-B8CF-435E-8ACE-A9CAFCF04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0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7651-10BB-4CE4-9F31-BEA0A1924655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91FF-B8CF-435E-8ACE-A9CAFCF04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3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7651-10BB-4CE4-9F31-BEA0A1924655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91FF-B8CF-435E-8ACE-A9CAFCF04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8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7651-10BB-4CE4-9F31-BEA0A1924655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91FF-B8CF-435E-8ACE-A9CAFCF04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4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7651-10BB-4CE4-9F31-BEA0A1924655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91FF-B8CF-435E-8ACE-A9CAFCF04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6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7651-10BB-4CE4-9F31-BEA0A1924655}" type="datetimeFigureOut">
              <a:rPr lang="en-US" smtClean="0"/>
              <a:t>29-Feb-20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91FF-B8CF-435E-8ACE-A9CAFCF04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7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6" y="2917740"/>
            <a:ext cx="6762616" cy="3843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57056" y="124690"/>
            <a:ext cx="6580908" cy="242041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46642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249"/>
            <a:ext cx="4114800" cy="5782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75" y="1104250"/>
            <a:ext cx="4186383" cy="562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64" y="1104249"/>
            <a:ext cx="4051011" cy="562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0" y="96982"/>
            <a:ext cx="12192000" cy="100726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বাজেটে অর্থ বরাদ্দের মাধ্যমে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0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045526" y="263234"/>
            <a:ext cx="3643746" cy="8866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492836" y="706579"/>
            <a:ext cx="2632363" cy="8866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৫ মিনিট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0" y="1245790"/>
            <a:ext cx="5056909" cy="30225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60218" y="4849091"/>
            <a:ext cx="11263746" cy="114992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উভয়ে আলোচনা করে নির্বাচনের ৫ টি গুরুত্ব লেখ।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0" y="1905001"/>
            <a:ext cx="8575964" cy="4952999"/>
            <a:chOff x="2895600" y="1524000"/>
            <a:chExt cx="5334000" cy="4837331"/>
          </a:xfrm>
        </p:grpSpPr>
        <p:pic>
          <p:nvPicPr>
            <p:cNvPr id="3" name="Picture 2" descr="governance_main.p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1524000"/>
              <a:ext cx="5334000" cy="4800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2895600" y="5715000"/>
              <a:ext cx="525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প্রতিনিধি বাছাই 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828800" y="267287"/>
            <a:ext cx="8453450" cy="1406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নির্বাচন পদ্ধতি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748145"/>
            <a:ext cx="9504218" cy="5638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91" y="796636"/>
            <a:ext cx="9407235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68037" y="1600200"/>
            <a:ext cx="11402290" cy="5257800"/>
            <a:chOff x="3505200" y="1371600"/>
            <a:chExt cx="4343400" cy="4953000"/>
          </a:xfrm>
        </p:grpSpPr>
        <p:pic>
          <p:nvPicPr>
            <p:cNvPr id="4" name="Picture 3" descr="3612638-Copy.jpg"/>
            <p:cNvPicPr>
              <a:picLocks noChangeAspect="1"/>
            </p:cNvPicPr>
            <p:nvPr/>
          </p:nvPicPr>
          <p:blipFill>
            <a:blip r:embed="rId2"/>
            <a:srcRect l="5796" r="4958"/>
            <a:stretch>
              <a:fillRect/>
            </a:stretch>
          </p:blipFill>
          <p:spPr>
            <a:xfrm>
              <a:off x="3505200" y="1371600"/>
              <a:ext cx="4343400" cy="4953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Rounded Rectangular Callout 4"/>
            <p:cNvSpPr/>
            <p:nvPr/>
          </p:nvSpPr>
          <p:spPr>
            <a:xfrm rot="504176">
              <a:off x="5870602" y="1664916"/>
              <a:ext cx="1676554" cy="685800"/>
            </a:xfrm>
            <a:prstGeom prst="wedgeRoundRectCallout">
              <a:avLst>
                <a:gd name="adj1" fmla="val -20833"/>
                <a:gd name="adj2" fmla="val 330836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4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অমোচনীয় কালি </a:t>
              </a:r>
              <a:endParaRPr lang="en-US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19200" y="302254"/>
            <a:ext cx="10099964" cy="128847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প্রক্রিয়ার প্রয়োজনীয় উপকরন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0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102192550"/>
              </p:ext>
            </p:extLst>
          </p:nvPr>
        </p:nvGraphicFramePr>
        <p:xfrm>
          <a:off x="2223654" y="1413164"/>
          <a:ext cx="7620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Frame 21"/>
          <p:cNvSpPr/>
          <p:nvPr/>
        </p:nvSpPr>
        <p:spPr>
          <a:xfrm>
            <a:off x="3352800" y="381000"/>
            <a:ext cx="3505200" cy="609600"/>
          </a:xfrm>
          <a:prstGeom prst="fram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 পদ্ধতি  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B737065-80AF-4E24-A4E8-6EE73267B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graphicEl>
                                              <a:dgm id="{BB737065-80AF-4E24-A4E8-6EE73267B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graphicEl>
                                              <a:dgm id="{BB737065-80AF-4E24-A4E8-6EE73267B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2868C42-7C77-480C-940F-3446F8CEC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graphicEl>
                                              <a:dgm id="{D2868C42-7C77-480C-940F-3446F8CEC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graphicEl>
                                              <a:dgm id="{D2868C42-7C77-480C-940F-3446F8CEC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77368DC-ED52-43AF-A5EB-1468845B2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>
                                            <p:graphicEl>
                                              <a:dgm id="{977368DC-ED52-43AF-A5EB-1468845B2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graphicEl>
                                              <a:dgm id="{977368DC-ED52-43AF-A5EB-1468845B2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AB9E86F-B6AF-46BD-96C9-7D5DA7847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graphicEl>
                                              <a:dgm id="{CAB9E86F-B6AF-46BD-96C9-7D5DA7847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graphicEl>
                                              <a:dgm id="{CAB9E86F-B6AF-46BD-96C9-7D5DA7847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E40245A-EC5B-4E1F-A921-E755B5A6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graphicEl>
                                              <a:dgm id="{5E40245A-EC5B-4E1F-A921-E755B5A6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graphicEl>
                                              <a:dgm id="{5E40245A-EC5B-4E1F-A921-E755B5A60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 rev="1"/>
        </p:bldSub>
      </p:bldGraphic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5181600"/>
            <a:ext cx="11963400" cy="12192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নাগরিকরা যখন সরাসরি ভোটে তাদের প্রতিনিধি নির্বাচন করে তাকে প্রত্যক্ষ নির্বাচন বলে।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399" y="207818"/>
            <a:ext cx="9074727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নির্বাচন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2013-06-15-09-41-36-51bc36d0b550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3" y="953730"/>
            <a:ext cx="2835349" cy="2043949"/>
          </a:xfrm>
          <a:prstGeom prst="wedgeRoundRectCallout">
            <a:avLst>
              <a:gd name="adj1" fmla="val 43068"/>
              <a:gd name="adj2" fmla="val 85921"/>
              <a:gd name="adj3" fmla="val 16667"/>
            </a:avLst>
          </a:prstGeom>
          <a:ln w="57150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142687" y="3237887"/>
            <a:ext cx="2672606" cy="1943713"/>
            <a:chOff x="4142687" y="3237887"/>
            <a:chExt cx="2672606" cy="1943713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4685" t="3125" r="4539" b="6250"/>
            <a:stretch>
              <a:fillRect/>
            </a:stretch>
          </p:blipFill>
          <p:spPr bwMode="auto">
            <a:xfrm>
              <a:off x="4142687" y="3237887"/>
              <a:ext cx="2672606" cy="1943713"/>
            </a:xfrm>
            <a:prstGeom prst="wedgeEllipseCallout">
              <a:avLst>
                <a:gd name="adj1" fmla="val 71354"/>
                <a:gd name="adj2" fmla="val -76396"/>
              </a:avLst>
            </a:prstGeom>
            <a:ln w="57150"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359350" y="3442840"/>
              <a:ext cx="2239281" cy="1446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400" b="1" dirty="0">
                  <a:ln w="11430"/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সরাসরি ভোট প্রদান  </a:t>
              </a:r>
              <a:endParaRPr lang="en-US" sz="44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38" y="953730"/>
            <a:ext cx="3279557" cy="20439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15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5288340"/>
            <a:ext cx="1155469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 তোমরা প্রত্যেক বেঞ্চের চার জন ছাত্রের মধ্যে থেকে </a:t>
            </a:r>
            <a:r>
              <a:rPr lang="bn-BD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জন করে প্রতিনিধি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বাছাই কর। উক্ত প্রতিনিধিরা প্রত্যেকে আলাদাভাবে ভোট দিয়ে একজন </a:t>
            </a:r>
            <a:r>
              <a:rPr lang="bn-BD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প্রতিনিধি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 কর।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8545" y="0"/>
            <a:ext cx="4754365" cy="101566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77745" y="1524000"/>
            <a:ext cx="2743200" cy="74814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৫ মিনিট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9" y="1080655"/>
            <a:ext cx="7606145" cy="42784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254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7" y="1260764"/>
            <a:ext cx="7800109" cy="3962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219199" y="277092"/>
            <a:ext cx="9795163" cy="78970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পরোক্ষ নির্বাচন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43892" y="5417126"/>
            <a:ext cx="9795162" cy="665019"/>
          </a:xfrm>
          <a:prstGeom prst="roundRect">
            <a:avLst/>
          </a:prstGeom>
          <a:noFill/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প্রেসিডেন্ট নির্বাচন পরোক্ষ নির্বাচনের উদাহরন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7309" y="195967"/>
            <a:ext cx="11083637" cy="622069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685" t="3125" r="4539" b="6250"/>
          <a:stretch>
            <a:fillRect/>
          </a:stretch>
        </p:blipFill>
        <p:spPr bwMode="auto">
          <a:xfrm>
            <a:off x="2067791" y="3902058"/>
            <a:ext cx="2590800" cy="2346342"/>
          </a:xfrm>
          <a:prstGeom prst="wedgeEllipseCallout">
            <a:avLst>
              <a:gd name="adj1" fmla="val 95838"/>
              <a:gd name="adj2" fmla="val 8675"/>
            </a:avLst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2013-06-15-09-41-36-51bc36d0b550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27587"/>
            <a:ext cx="2590800" cy="2078726"/>
          </a:xfrm>
          <a:prstGeom prst="wedgeRoundRectCallout">
            <a:avLst>
              <a:gd name="adj1" fmla="val -6504"/>
              <a:gd name="adj2" fmla="val 77959"/>
              <a:gd name="adj3" fmla="val 16667"/>
            </a:avLst>
          </a:prstGeom>
          <a:ln w="57150">
            <a:solidFill>
              <a:schemeClr val="tx1"/>
            </a:solidFill>
          </a:ln>
        </p:spPr>
      </p:pic>
      <p:sp>
        <p:nvSpPr>
          <p:cNvPr id="5" name="Oval Callout 4"/>
          <p:cNvSpPr/>
          <p:nvPr/>
        </p:nvSpPr>
        <p:spPr>
          <a:xfrm>
            <a:off x="6179127" y="3929850"/>
            <a:ext cx="3176156" cy="2318550"/>
          </a:xfrm>
          <a:prstGeom prst="wedgeEllipseCallout">
            <a:avLst>
              <a:gd name="adj1" fmla="val 18213"/>
              <a:gd name="adj2" fmla="val -64689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resid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854" y="713509"/>
            <a:ext cx="2667000" cy="2895600"/>
          </a:xfrm>
          <a:prstGeom prst="round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Frame 6"/>
          <p:cNvSpPr/>
          <p:nvPr/>
        </p:nvSpPr>
        <p:spPr>
          <a:xfrm>
            <a:off x="2424545" y="195967"/>
            <a:ext cx="5666509" cy="609600"/>
          </a:xfrm>
          <a:prstGeom prst="fram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পরোক্ষ নির্বাচন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37093" y="547142"/>
            <a:ext cx="7148945" cy="12469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30451" y="1349856"/>
            <a:ext cx="7010400" cy="304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নির্বাচন ব্যবস্থা ও নির্বাচনের গুরুত্ব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891" y="4010778"/>
            <a:ext cx="4267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 জলিল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কুড়ালিয়া নূরীয়া দাখিল মাদ্রাসা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বোরহানউদ্দিন,ভোলা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১০৮১৪১৪০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Email-jalilkuralia@gmail.com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A9E7A-1FCA-4D13-975E-1B49B2276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34" y="759679"/>
            <a:ext cx="2158459" cy="266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92727" y="138545"/>
            <a:ext cx="11055928" cy="671945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144982" y="263236"/>
            <a:ext cx="5902036" cy="124690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3560" y="1750867"/>
            <a:ext cx="7523018" cy="114992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কাদের ভোটে প্রধানমন্ত্রী নির্বাচিত হন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3560" y="2913784"/>
            <a:ext cx="7523018" cy="114992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কোন শাসন ব্যবস্থা বিরাজমান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3562" y="4050721"/>
            <a:ext cx="7523017" cy="114992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পদ্ধতি কত প্রকার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3562" y="5200648"/>
            <a:ext cx="7523019" cy="114992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কে পরিচালনা করেন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83775" y="1750866"/>
            <a:ext cx="2549237" cy="114992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এমপিদের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62998" y="2887803"/>
            <a:ext cx="2549237" cy="114992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গনতান্ত্রিক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83775" y="4063711"/>
            <a:ext cx="2549237" cy="114992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783775" y="5200648"/>
            <a:ext cx="2549237" cy="114992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কমিশন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39090" y="0"/>
            <a:ext cx="10252364" cy="65393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294910" y="0"/>
            <a:ext cx="3505200" cy="762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06" y="762000"/>
            <a:ext cx="6318637" cy="4031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1607127" y="4932218"/>
            <a:ext cx="9102437" cy="157941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ক্লাসে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সরাসরি ভোট দিয়ে শ্রেণি প্রতিনিধি নির্বাচিত করতে পার তার বিবরণ সর্বোচ্চ ১৫ বাক্যে লিখে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3" y="1745672"/>
            <a:ext cx="6996546" cy="511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556163" y="249384"/>
            <a:ext cx="7155873" cy="1357745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0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93963"/>
            <a:ext cx="4405743" cy="5556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47114" y="5744823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 কোন দেশের মানচিত্র ?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785811"/>
            <a:ext cx="12192000" cy="11079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লেগো?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5785811"/>
            <a:ext cx="12192000" cy="110799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বাংলাদেশের নির্বাচন কমিশন অফিসের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লোগো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44" y="0"/>
            <a:ext cx="4738255" cy="575000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" y="5753474"/>
            <a:ext cx="12191999" cy="110799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পাশে এটি কিসের ছবি 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" y="5782339"/>
            <a:ext cx="12191999" cy="106182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জাতীয় সংসদের ছবি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5963" y="2313709"/>
            <a:ext cx="9975273" cy="11776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নির্বাচন ও নির্বা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 গুরু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</a:p>
        </p:txBody>
      </p:sp>
    </p:spTree>
    <p:extLst>
      <p:ext uri="{BB962C8B-B14F-4D97-AF65-F5344CB8AC3E}">
        <p14:creationId xmlns:p14="http://schemas.microsoft.com/office/powerpoint/2010/main" val="256542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1" y="178977"/>
            <a:ext cx="8478981" cy="94210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1094509"/>
            <a:ext cx="4876800" cy="8174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55355" y="1831242"/>
            <a:ext cx="8481290" cy="5026758"/>
            <a:chOff x="1855354" y="1986267"/>
            <a:chExt cx="8481290" cy="5026758"/>
          </a:xfrm>
        </p:grpSpPr>
        <p:sp>
          <p:nvSpPr>
            <p:cNvPr id="3" name="Freeform 2"/>
            <p:cNvSpPr/>
            <p:nvPr/>
          </p:nvSpPr>
          <p:spPr>
            <a:xfrm>
              <a:off x="1855354" y="1986267"/>
              <a:ext cx="1262416" cy="1803452"/>
            </a:xfrm>
            <a:custGeom>
              <a:avLst/>
              <a:gdLst>
                <a:gd name="connsiteX0" fmla="*/ 0 w 1803452"/>
                <a:gd name="connsiteY0" fmla="*/ 0 h 1262416"/>
                <a:gd name="connsiteX1" fmla="*/ 1172244 w 1803452"/>
                <a:gd name="connsiteY1" fmla="*/ 0 h 1262416"/>
                <a:gd name="connsiteX2" fmla="*/ 1803452 w 1803452"/>
                <a:gd name="connsiteY2" fmla="*/ 631208 h 1262416"/>
                <a:gd name="connsiteX3" fmla="*/ 1172244 w 1803452"/>
                <a:gd name="connsiteY3" fmla="*/ 1262416 h 1262416"/>
                <a:gd name="connsiteX4" fmla="*/ 0 w 1803452"/>
                <a:gd name="connsiteY4" fmla="*/ 1262416 h 1262416"/>
                <a:gd name="connsiteX5" fmla="*/ 631208 w 1803452"/>
                <a:gd name="connsiteY5" fmla="*/ 631208 h 1262416"/>
                <a:gd name="connsiteX6" fmla="*/ 0 w 1803452"/>
                <a:gd name="connsiteY6" fmla="*/ 0 h 126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3452" h="1262416">
                  <a:moveTo>
                    <a:pt x="1803452" y="0"/>
                  </a:moveTo>
                  <a:lnTo>
                    <a:pt x="1803452" y="820571"/>
                  </a:lnTo>
                  <a:lnTo>
                    <a:pt x="901726" y="1262416"/>
                  </a:lnTo>
                  <a:lnTo>
                    <a:pt x="0" y="820571"/>
                  </a:lnTo>
                  <a:lnTo>
                    <a:pt x="0" y="0"/>
                  </a:lnTo>
                  <a:lnTo>
                    <a:pt x="901726" y="441845"/>
                  </a:lnTo>
                  <a:lnTo>
                    <a:pt x="1803452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651528" rIns="20320" bIns="65152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১</a:t>
              </a:r>
              <a:endParaRPr lang="en-US" sz="32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103914" y="2301642"/>
              <a:ext cx="7218874" cy="1172244"/>
            </a:xfrm>
            <a:custGeom>
              <a:avLst/>
              <a:gdLst>
                <a:gd name="connsiteX0" fmla="*/ 195378 w 1172244"/>
                <a:gd name="connsiteY0" fmla="*/ 0 h 7218874"/>
                <a:gd name="connsiteX1" fmla="*/ 976866 w 1172244"/>
                <a:gd name="connsiteY1" fmla="*/ 0 h 7218874"/>
                <a:gd name="connsiteX2" fmla="*/ 1172244 w 1172244"/>
                <a:gd name="connsiteY2" fmla="*/ 195378 h 7218874"/>
                <a:gd name="connsiteX3" fmla="*/ 1172244 w 1172244"/>
                <a:gd name="connsiteY3" fmla="*/ 7218874 h 7218874"/>
                <a:gd name="connsiteX4" fmla="*/ 1172244 w 1172244"/>
                <a:gd name="connsiteY4" fmla="*/ 7218874 h 7218874"/>
                <a:gd name="connsiteX5" fmla="*/ 0 w 1172244"/>
                <a:gd name="connsiteY5" fmla="*/ 7218874 h 7218874"/>
                <a:gd name="connsiteX6" fmla="*/ 0 w 1172244"/>
                <a:gd name="connsiteY6" fmla="*/ 7218874 h 7218874"/>
                <a:gd name="connsiteX7" fmla="*/ 0 w 1172244"/>
                <a:gd name="connsiteY7" fmla="*/ 195378 h 7218874"/>
                <a:gd name="connsiteX8" fmla="*/ 195378 w 1172244"/>
                <a:gd name="connsiteY8" fmla="*/ 0 h 721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2244" h="7218874">
                  <a:moveTo>
                    <a:pt x="1172244" y="1203170"/>
                  </a:moveTo>
                  <a:lnTo>
                    <a:pt x="1172244" y="6015704"/>
                  </a:lnTo>
                  <a:cubicBezTo>
                    <a:pt x="1172244" y="6680195"/>
                    <a:pt x="1158039" y="7218874"/>
                    <a:pt x="1140517" y="7218874"/>
                  </a:cubicBezTo>
                  <a:lnTo>
                    <a:pt x="0" y="7218874"/>
                  </a:lnTo>
                  <a:lnTo>
                    <a:pt x="0" y="721887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40517" y="0"/>
                  </a:lnTo>
                  <a:cubicBezTo>
                    <a:pt x="1158039" y="0"/>
                    <a:pt x="1172244" y="538679"/>
                    <a:pt x="1172244" y="120317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928" tIns="85164" rIns="85164" bIns="85164" numCol="1" spcCol="1270" anchor="ctr" anchorCtr="0">
              <a:noAutofit/>
            </a:bodyPr>
            <a:lstStyle/>
            <a:p>
              <a:pPr marL="285750" lvl="1" indent="-28575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40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 কি তা বলতে পারবে</a:t>
              </a:r>
              <a:endParaRPr lang="en-US" sz="40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1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55354" y="3597920"/>
              <a:ext cx="1262416" cy="1803452"/>
            </a:xfrm>
            <a:custGeom>
              <a:avLst/>
              <a:gdLst>
                <a:gd name="connsiteX0" fmla="*/ 0 w 1803452"/>
                <a:gd name="connsiteY0" fmla="*/ 0 h 1262416"/>
                <a:gd name="connsiteX1" fmla="*/ 1172244 w 1803452"/>
                <a:gd name="connsiteY1" fmla="*/ 0 h 1262416"/>
                <a:gd name="connsiteX2" fmla="*/ 1803452 w 1803452"/>
                <a:gd name="connsiteY2" fmla="*/ 631208 h 1262416"/>
                <a:gd name="connsiteX3" fmla="*/ 1172244 w 1803452"/>
                <a:gd name="connsiteY3" fmla="*/ 1262416 h 1262416"/>
                <a:gd name="connsiteX4" fmla="*/ 0 w 1803452"/>
                <a:gd name="connsiteY4" fmla="*/ 1262416 h 1262416"/>
                <a:gd name="connsiteX5" fmla="*/ 631208 w 1803452"/>
                <a:gd name="connsiteY5" fmla="*/ 631208 h 1262416"/>
                <a:gd name="connsiteX6" fmla="*/ 0 w 1803452"/>
                <a:gd name="connsiteY6" fmla="*/ 0 h 126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3452" h="1262416">
                  <a:moveTo>
                    <a:pt x="1803452" y="0"/>
                  </a:moveTo>
                  <a:lnTo>
                    <a:pt x="1803452" y="820571"/>
                  </a:lnTo>
                  <a:lnTo>
                    <a:pt x="901726" y="1262416"/>
                  </a:lnTo>
                  <a:lnTo>
                    <a:pt x="0" y="820571"/>
                  </a:lnTo>
                  <a:lnTo>
                    <a:pt x="0" y="0"/>
                  </a:lnTo>
                  <a:lnTo>
                    <a:pt x="901726" y="441845"/>
                  </a:lnTo>
                  <a:lnTo>
                    <a:pt x="1803452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651528" rIns="20320" bIns="65152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>
                  <a:solidFill>
                    <a:schemeClr val="tx1"/>
                  </a:solidFill>
                </a:rPr>
                <a:t>২</a:t>
              </a:r>
              <a:endParaRPr lang="en-US" sz="3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117770" y="3913524"/>
              <a:ext cx="7218874" cy="1172244"/>
            </a:xfrm>
            <a:custGeom>
              <a:avLst/>
              <a:gdLst>
                <a:gd name="connsiteX0" fmla="*/ 195378 w 1172244"/>
                <a:gd name="connsiteY0" fmla="*/ 0 h 7218874"/>
                <a:gd name="connsiteX1" fmla="*/ 976866 w 1172244"/>
                <a:gd name="connsiteY1" fmla="*/ 0 h 7218874"/>
                <a:gd name="connsiteX2" fmla="*/ 1172244 w 1172244"/>
                <a:gd name="connsiteY2" fmla="*/ 195378 h 7218874"/>
                <a:gd name="connsiteX3" fmla="*/ 1172244 w 1172244"/>
                <a:gd name="connsiteY3" fmla="*/ 7218874 h 7218874"/>
                <a:gd name="connsiteX4" fmla="*/ 1172244 w 1172244"/>
                <a:gd name="connsiteY4" fmla="*/ 7218874 h 7218874"/>
                <a:gd name="connsiteX5" fmla="*/ 0 w 1172244"/>
                <a:gd name="connsiteY5" fmla="*/ 7218874 h 7218874"/>
                <a:gd name="connsiteX6" fmla="*/ 0 w 1172244"/>
                <a:gd name="connsiteY6" fmla="*/ 7218874 h 7218874"/>
                <a:gd name="connsiteX7" fmla="*/ 0 w 1172244"/>
                <a:gd name="connsiteY7" fmla="*/ 195378 h 7218874"/>
                <a:gd name="connsiteX8" fmla="*/ 195378 w 1172244"/>
                <a:gd name="connsiteY8" fmla="*/ 0 h 721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2244" h="7218874">
                  <a:moveTo>
                    <a:pt x="1172244" y="1203170"/>
                  </a:moveTo>
                  <a:lnTo>
                    <a:pt x="1172244" y="6015704"/>
                  </a:lnTo>
                  <a:cubicBezTo>
                    <a:pt x="1172244" y="6680195"/>
                    <a:pt x="1158039" y="7218874"/>
                    <a:pt x="1140517" y="7218874"/>
                  </a:cubicBezTo>
                  <a:lnTo>
                    <a:pt x="0" y="7218874"/>
                  </a:lnTo>
                  <a:lnTo>
                    <a:pt x="0" y="721887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40517" y="0"/>
                  </a:lnTo>
                  <a:cubicBezTo>
                    <a:pt x="1158039" y="0"/>
                    <a:pt x="1172244" y="538679"/>
                    <a:pt x="1172244" y="120317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82624" rIns="82624" bIns="82624" numCol="1" spcCol="1270" anchor="ctr" anchorCtr="0">
              <a:noAutofit/>
            </a:bodyPr>
            <a:lstStyle/>
            <a:p>
              <a:pPr marL="285750" lvl="1" indent="-28575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40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নির্বাচনের গুরুত্ব ব্যখ্যা করতে পারবে</a:t>
              </a:r>
              <a:endParaRPr lang="en-US" sz="4000" b="0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4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855354" y="5209573"/>
              <a:ext cx="1262416" cy="1803452"/>
            </a:xfrm>
            <a:custGeom>
              <a:avLst/>
              <a:gdLst>
                <a:gd name="connsiteX0" fmla="*/ 0 w 1803452"/>
                <a:gd name="connsiteY0" fmla="*/ 0 h 1262416"/>
                <a:gd name="connsiteX1" fmla="*/ 1172244 w 1803452"/>
                <a:gd name="connsiteY1" fmla="*/ 0 h 1262416"/>
                <a:gd name="connsiteX2" fmla="*/ 1803452 w 1803452"/>
                <a:gd name="connsiteY2" fmla="*/ 631208 h 1262416"/>
                <a:gd name="connsiteX3" fmla="*/ 1172244 w 1803452"/>
                <a:gd name="connsiteY3" fmla="*/ 1262416 h 1262416"/>
                <a:gd name="connsiteX4" fmla="*/ 0 w 1803452"/>
                <a:gd name="connsiteY4" fmla="*/ 1262416 h 1262416"/>
                <a:gd name="connsiteX5" fmla="*/ 631208 w 1803452"/>
                <a:gd name="connsiteY5" fmla="*/ 631208 h 1262416"/>
                <a:gd name="connsiteX6" fmla="*/ 0 w 1803452"/>
                <a:gd name="connsiteY6" fmla="*/ 0 h 126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3452" h="1262416">
                  <a:moveTo>
                    <a:pt x="1803452" y="0"/>
                  </a:moveTo>
                  <a:lnTo>
                    <a:pt x="1803452" y="820571"/>
                  </a:lnTo>
                  <a:lnTo>
                    <a:pt x="901726" y="1262416"/>
                  </a:lnTo>
                  <a:lnTo>
                    <a:pt x="0" y="820571"/>
                  </a:lnTo>
                  <a:lnTo>
                    <a:pt x="0" y="0"/>
                  </a:lnTo>
                  <a:lnTo>
                    <a:pt x="901726" y="441845"/>
                  </a:lnTo>
                  <a:lnTo>
                    <a:pt x="1803452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651528" rIns="20320" bIns="65152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2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291832" y="5140300"/>
            <a:ext cx="7883236" cy="13159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পদ্ধতি বিশ্লেষন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20153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7528" y="1136072"/>
            <a:ext cx="4828308" cy="4322618"/>
            <a:chOff x="228600" y="1066800"/>
            <a:chExt cx="4343400" cy="3886200"/>
          </a:xfrm>
        </p:grpSpPr>
        <p:pic>
          <p:nvPicPr>
            <p:cNvPr id="3" name="Picture 2" descr="Ruel-Juri-upazil-Election-Picture.jpg"/>
            <p:cNvPicPr>
              <a:picLocks noChangeAspect="1"/>
            </p:cNvPicPr>
            <p:nvPr/>
          </p:nvPicPr>
          <p:blipFill>
            <a:blip r:embed="rId2"/>
            <a:srcRect t="5660" b="3774"/>
            <a:stretch>
              <a:fillRect/>
            </a:stretch>
          </p:blipFill>
          <p:spPr>
            <a:xfrm>
              <a:off x="228601" y="1066800"/>
              <a:ext cx="4343399" cy="3886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28600" y="4429780"/>
              <a:ext cx="43434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800" b="1" dirty="0">
                  <a:ln w="11430"/>
                  <a:solidFill>
                    <a:srgbClr val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একাধিক প্রার্থী</a:t>
              </a:r>
              <a:endParaRPr lang="en-US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22819" y="491836"/>
            <a:ext cx="4911438" cy="5022271"/>
            <a:chOff x="4338995" y="543580"/>
            <a:chExt cx="4140200" cy="4515215"/>
          </a:xfrm>
        </p:grpSpPr>
        <p:pic>
          <p:nvPicPr>
            <p:cNvPr id="6" name="Picture 5" descr="02-07-13-Gazipur-Election-Campaign_Azmot-Ullah-Khan-5.jpg"/>
            <p:cNvPicPr>
              <a:picLocks noChangeAspect="1"/>
            </p:cNvPicPr>
            <p:nvPr/>
          </p:nvPicPr>
          <p:blipFill>
            <a:blip r:embed="rId3"/>
            <a:srcRect l="12000"/>
            <a:stretch>
              <a:fillRect/>
            </a:stretch>
          </p:blipFill>
          <p:spPr>
            <a:xfrm>
              <a:off x="4338995" y="543580"/>
              <a:ext cx="4140200" cy="3886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338995" y="4474020"/>
              <a:ext cx="41402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28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পছন্দের প্রতিনিধি </a:t>
              </a:r>
              <a:endPara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990600" y="76200"/>
            <a:ext cx="4835236" cy="9836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1410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 হল রাস্ট্রের শাসন কাজ সুষ্ঠুভাবে পরিচালনার জন্য একাধিক প্রার্থীর মধ্য থেকে নাগরিকগন তাদের পছন্দের প্রতিনিধি বেছে নেয়ার পদ্ধতি।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51864"/>
            <a:ext cx="12192000" cy="6858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 যদি গাছ হয় তাহলে নির্বাচন তার মূল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691" y="994064"/>
            <a:ext cx="11305307" cy="457200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-2" y="24228"/>
            <a:ext cx="12191999" cy="720544"/>
          </a:xfrm>
          <a:prstGeom prst="fram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 ও নির্বাচনের মধ্যে সম্পর্ক 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449291" y="1669472"/>
            <a:ext cx="2133600" cy="762000"/>
          </a:xfrm>
          <a:prstGeom prst="wedgeRoundRectCallout">
            <a:avLst>
              <a:gd name="adj1" fmla="val -106683"/>
              <a:gd name="adj2" fmla="val -2280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449291" y="4270736"/>
            <a:ext cx="2133600" cy="762000"/>
          </a:xfrm>
          <a:prstGeom prst="wedgeRoundRectCallout">
            <a:avLst>
              <a:gd name="adj1" fmla="val -108076"/>
              <a:gd name="adj2" fmla="val 165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92" y="994064"/>
            <a:ext cx="3383797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3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30134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4" r="-169"/>
          <a:stretch/>
        </p:blipFill>
        <p:spPr>
          <a:xfrm>
            <a:off x="0" y="0"/>
            <a:ext cx="12192000" cy="5999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" y="5417127"/>
            <a:ext cx="12192000" cy="18842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রাস্ট্রের শাসন কার্য পরিচালনার জন্য এই নির্বাচন হয়।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1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5" y="1080655"/>
            <a:ext cx="11130790" cy="577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87235" y="193964"/>
            <a:ext cx="9005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সংসদে অর্থ মন্ত্রী বাজেট পেশ করছেন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312</Words>
  <Application>Microsoft Office PowerPoint</Application>
  <PresentationFormat>Widescreen</PresentationFormat>
  <Paragraphs>71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HP-NPC</dc:creator>
  <cp:lastModifiedBy>User</cp:lastModifiedBy>
  <cp:revision>78</cp:revision>
  <dcterms:created xsi:type="dcterms:W3CDTF">2019-05-07T04:26:19Z</dcterms:created>
  <dcterms:modified xsi:type="dcterms:W3CDTF">2020-02-29T14:10:58Z</dcterms:modified>
</cp:coreProperties>
</file>