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2"/>
  </p:notesMasterIdLst>
  <p:sldIdLst>
    <p:sldId id="256" r:id="rId2"/>
    <p:sldId id="286" r:id="rId3"/>
    <p:sldId id="287" r:id="rId4"/>
    <p:sldId id="288" r:id="rId5"/>
    <p:sldId id="285" r:id="rId6"/>
    <p:sldId id="317" r:id="rId7"/>
    <p:sldId id="298" r:id="rId8"/>
    <p:sldId id="310" r:id="rId9"/>
    <p:sldId id="311" r:id="rId10"/>
    <p:sldId id="312" r:id="rId11"/>
    <p:sldId id="313" r:id="rId12"/>
    <p:sldId id="290" r:id="rId13"/>
    <p:sldId id="316" r:id="rId14"/>
    <p:sldId id="314" r:id="rId15"/>
    <p:sldId id="315" r:id="rId16"/>
    <p:sldId id="265" r:id="rId17"/>
    <p:sldId id="318" r:id="rId18"/>
    <p:sldId id="291" r:id="rId19"/>
    <p:sldId id="280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9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4660"/>
  </p:normalViewPr>
  <p:slideViewPr>
    <p:cSldViewPr>
      <p:cViewPr varScale="1">
        <p:scale>
          <a:sx n="70" d="100"/>
          <a:sy n="70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5E4C2-0322-4C81-9F5D-DE40475DB7B8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63F7E-1630-4B02-B55E-13347DF9E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58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63F7E-1630-4B02-B55E-13347DF9EA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4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8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8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7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7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0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5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2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8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9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8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9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73D90-7698-45DF-A61D-484F0D99F9F5}" type="datetimeFigureOut">
              <a:rPr lang="en-US" smtClean="0"/>
              <a:pPr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9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2133600"/>
            <a:ext cx="4495800" cy="2215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5800" cy="4352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0"/>
            <a:ext cx="4648200" cy="4352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391090"/>
            <a:ext cx="91440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/>
              <a:t>১৯৫২ সালের ২১এ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bn-BD" sz="2000" b="1" dirty="0" smtClean="0"/>
              <a:t> ঢাকা বিশ্ববিদ্যালয় থেকে </a:t>
            </a:r>
            <a:r>
              <a:rPr lang="bn-BD" sz="2000" b="1" dirty="0" smtClean="0">
                <a:solidFill>
                  <a:srgbClr val="002060"/>
                </a:solidFill>
              </a:rPr>
              <a:t>একটি মিছিল </a:t>
            </a:r>
            <a:r>
              <a:rPr lang="bn-BD" sz="2000" b="1" dirty="0" smtClean="0"/>
              <a:t>বের</a:t>
            </a:r>
            <a:r>
              <a:rPr lang="en-US" sz="2000" b="1" dirty="0" smtClean="0"/>
              <a:t> </a:t>
            </a:r>
            <a:r>
              <a:rPr lang="bn-BD" sz="2000" b="1" dirty="0" smtClean="0"/>
              <a:t>হয় ।</a:t>
            </a:r>
          </a:p>
        </p:txBody>
      </p:sp>
    </p:spTree>
    <p:extLst>
      <p:ext uri="{BB962C8B-B14F-4D97-AF65-F5344CB8AC3E}">
        <p14:creationId xmlns:p14="http://schemas.microsoft.com/office/powerpoint/2010/main" val="76699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800" cy="55150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674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/>
              <a:t>মিছিলে পুলিশ </a:t>
            </a:r>
            <a:r>
              <a:rPr lang="bn-BD" sz="4400" b="1" dirty="0" smtClean="0">
                <a:solidFill>
                  <a:srgbClr val="FF0000"/>
                </a:solidFill>
              </a:rPr>
              <a:t>গুলি</a:t>
            </a:r>
            <a:r>
              <a:rPr lang="bn-BD" sz="4400" b="1" dirty="0" smtClean="0"/>
              <a:t> চালায়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44839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4884003"/>
            <a:ext cx="2464418" cy="8309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ভাষা শহিদ  </a:t>
            </a:r>
            <a:endParaRPr lang="en-US" sz="4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55" y="457200"/>
            <a:ext cx="8458200" cy="440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4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867400"/>
            <a:ext cx="91440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/>
              <a:t>এমন </a:t>
            </a:r>
            <a:r>
              <a:rPr lang="bn-BD" sz="3200" b="1" dirty="0" smtClean="0">
                <a:solidFill>
                  <a:srgbClr val="C00000"/>
                </a:solidFill>
              </a:rPr>
              <a:t>আত্মদান</a:t>
            </a:r>
            <a:r>
              <a:rPr lang="bn-BD" sz="3200" b="1" dirty="0" smtClean="0"/>
              <a:t> পৃথিবীতে একটি </a:t>
            </a:r>
            <a:r>
              <a:rPr lang="bn-BD" sz="3200" b="1" dirty="0" smtClean="0">
                <a:solidFill>
                  <a:srgbClr val="7030A0"/>
                </a:solidFill>
              </a:rPr>
              <a:t>বিরল ঘটনা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55"/>
            <a:ext cx="4572000" cy="2473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62" y="2456597"/>
            <a:ext cx="5605638" cy="3076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1285"/>
            <a:ext cx="3538362" cy="3072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845"/>
            <a:ext cx="4572000" cy="245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4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90366"/>
            <a:ext cx="8382000" cy="5477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019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ভাষা শহিদদের স্মরণে </a:t>
            </a:r>
            <a:r>
              <a:rPr lang="bn-BD" sz="2400" dirty="0" smtClean="0">
                <a:solidFill>
                  <a:srgbClr val="C00000"/>
                </a:solidFill>
              </a:rPr>
              <a:t>ঢাকায়</a:t>
            </a:r>
            <a:r>
              <a:rPr lang="bn-BD" sz="2400" dirty="0" smtClean="0"/>
              <a:t> তৈরী হয়েছে </a:t>
            </a:r>
            <a:r>
              <a:rPr lang="bn-BD" sz="2400" dirty="0" smtClean="0">
                <a:solidFill>
                  <a:srgbClr val="C00000"/>
                </a:solidFill>
              </a:rPr>
              <a:t>কেন্দ্রীয় শহিদমিনার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5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219200"/>
            <a:ext cx="3008489" cy="3764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033" y="1219200"/>
            <a:ext cx="5986968" cy="3764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556260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/>
              <a:t>আমরা খালি পায়ে </a:t>
            </a:r>
            <a:r>
              <a:rPr lang="bn-BD" sz="3200" b="1" dirty="0" smtClean="0">
                <a:solidFill>
                  <a:srgbClr val="FF0000"/>
                </a:solidFill>
              </a:rPr>
              <a:t>ফুল</a:t>
            </a:r>
            <a:r>
              <a:rPr lang="bn-BD" sz="3200" b="1" dirty="0" smtClean="0">
                <a:solidFill>
                  <a:srgbClr val="FFC000"/>
                </a:solidFill>
              </a:rPr>
              <a:t> </a:t>
            </a:r>
            <a:r>
              <a:rPr lang="bn-BD" sz="3200" b="1" dirty="0" smtClean="0"/>
              <a:t>হাতে শহিদ মিনারে যাই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9154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321" y="3043415"/>
            <a:ext cx="4132191" cy="3372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21" y="273621"/>
            <a:ext cx="4464892" cy="2745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13" y="273620"/>
            <a:ext cx="4195599" cy="27697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3899" y="2593691"/>
            <a:ext cx="867661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/>
              <a:t>আমাদের শহিদ দিবস </a:t>
            </a:r>
            <a:r>
              <a:rPr lang="bn-BD" sz="2000" b="1" dirty="0" smtClean="0">
                <a:solidFill>
                  <a:srgbClr val="002060"/>
                </a:solidFill>
              </a:rPr>
              <a:t>আন্তর্জাতিক মাতৃভাষা দিবস </a:t>
            </a:r>
            <a:r>
              <a:rPr lang="bn-BD" sz="2000" b="1" dirty="0" smtClean="0"/>
              <a:t>হিসেবে স্বীকৃত।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0" y="3019530"/>
            <a:ext cx="4554881" cy="33495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511" y="5892530"/>
            <a:ext cx="541720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002060"/>
                </a:solidFill>
              </a:rPr>
              <a:t>সারা বিশ্বে </a:t>
            </a:r>
            <a:r>
              <a:rPr lang="bn-BD" sz="2400" b="1" dirty="0" smtClean="0"/>
              <a:t>এ দিবসটি পালিত হচ্ছে ।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662052"/>
            <a:ext cx="3662618" cy="51834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7620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চল আমরা পাঠ্যবইয়ের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৬২ নং </a:t>
            </a:r>
            <a:r>
              <a:rPr lang="en-US" sz="3200" b="1" dirty="0" smtClean="0">
                <a:solidFill>
                  <a:schemeClr val="bg1"/>
                </a:solidFill>
              </a:rPr>
              <a:t>পৃষ্ঠা খুলি</a:t>
            </a:r>
            <a:r>
              <a:rPr lang="bn-BD" sz="3200" b="1" dirty="0" smtClean="0">
                <a:solidFill>
                  <a:schemeClr val="bg1"/>
                </a:solidFill>
              </a:rPr>
              <a:t>.....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4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99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9266" y="1030069"/>
            <a:ext cx="8210267" cy="646331"/>
          </a:xfrm>
          <a:prstGeom prst="rect">
            <a:avLst/>
          </a:prstGeom>
          <a:gradFill>
            <a:gsLst>
              <a:gs pos="84000">
                <a:schemeClr val="tx1">
                  <a:lumMod val="75000"/>
                  <a:lumOff val="25000"/>
                </a:schemeClr>
              </a:gs>
              <a:gs pos="99000">
                <a:schemeClr val="accent6">
                  <a:lumMod val="45000"/>
                  <a:lumOff val="55000"/>
                </a:schemeClr>
              </a:gs>
              <a:gs pos="36000">
                <a:schemeClr val="accent6">
                  <a:lumMod val="45000"/>
                  <a:lumOff val="55000"/>
                </a:schemeClr>
              </a:gs>
              <a:gs pos="54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এসো বলি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9266" y="2630269"/>
            <a:ext cx="8219933" cy="830997"/>
          </a:xfrm>
          <a:prstGeom prst="rect">
            <a:avLst/>
          </a:prstGeom>
          <a:gradFill flip="none" rotWithShape="1">
            <a:gsLst>
              <a:gs pos="25000">
                <a:srgbClr val="C00000"/>
              </a:gs>
              <a:gs pos="94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</a:rPr>
              <a:t>১. ২১এ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bn-BD" sz="3600" dirty="0" smtClean="0">
                <a:solidFill>
                  <a:schemeClr val="bg1"/>
                </a:solidFill>
              </a:rPr>
              <a:t> </a:t>
            </a:r>
            <a:r>
              <a:rPr lang="bn-BD" sz="3600" dirty="0" smtClean="0">
                <a:solidFill>
                  <a:schemeClr val="bg1"/>
                </a:solidFill>
              </a:rPr>
              <a:t>কী দিবস 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911025"/>
            <a:ext cx="8229600" cy="584775"/>
          </a:xfrm>
          <a:prstGeom prst="rect">
            <a:avLst/>
          </a:prstGeom>
          <a:gradFill>
            <a:gsLst>
              <a:gs pos="0">
                <a:srgbClr val="C00000"/>
              </a:gs>
              <a:gs pos="80000">
                <a:schemeClr val="bg1">
                  <a:lumMod val="65000"/>
                </a:schemeClr>
              </a:gs>
              <a:gs pos="39000">
                <a:srgbClr val="C00000"/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</a:rPr>
              <a:t>২</a:t>
            </a:r>
            <a:r>
              <a:rPr lang="bn-BD" sz="3200" dirty="0" smtClean="0">
                <a:solidFill>
                  <a:schemeClr val="bg1"/>
                </a:solidFill>
              </a:rPr>
              <a:t>. এই দিবসটি কাদের স্মৃতিতে পালন করা হয় 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054025"/>
            <a:ext cx="8219933" cy="584775"/>
          </a:xfrm>
          <a:prstGeom prst="rect">
            <a:avLst/>
          </a:prstGeom>
          <a:gradFill>
            <a:gsLst>
              <a:gs pos="0">
                <a:srgbClr val="C00000"/>
              </a:gs>
              <a:gs pos="80000">
                <a:schemeClr val="bg1">
                  <a:lumMod val="65000"/>
                </a:schemeClr>
              </a:gs>
              <a:gs pos="14000">
                <a:srgbClr val="C00000"/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</a:rPr>
              <a:t>৩. বাংলাভাষার জন্য কখন আন্দোলন হয়েছিল?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752600"/>
            <a:ext cx="8382000" cy="2431435"/>
          </a:xfrm>
          <a:prstGeom prst="rect">
            <a:avLst/>
          </a:prstGeom>
          <a:gradFill>
            <a:gsLst>
              <a:gs pos="0">
                <a:srgbClr val="C00000"/>
              </a:gs>
              <a:gs pos="99000">
                <a:schemeClr val="accent6">
                  <a:lumMod val="45000"/>
                  <a:lumOff val="55000"/>
                </a:schemeClr>
              </a:gs>
              <a:gs pos="53000">
                <a:schemeClr val="accent6">
                  <a:lumMod val="45000"/>
                  <a:lumOff val="55000"/>
                </a:schemeClr>
              </a:gs>
              <a:gs pos="23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“আমার ভাইয়ের রক্তে রাঙানো একুশে ফেব্রুয়ারি” গানটি আগামিকাল লিখে আনবে ।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44250"/>
            <a:ext cx="6096000" cy="1446550"/>
          </a:xfrm>
          <a:prstGeom prst="rect">
            <a:avLst/>
          </a:prstGeom>
          <a:gradFill>
            <a:gsLst>
              <a:gs pos="0">
                <a:srgbClr val="C00000"/>
              </a:gs>
              <a:gs pos="20000">
                <a:schemeClr val="accent6">
                  <a:lumMod val="45000"/>
                  <a:lumOff val="55000"/>
                </a:schemeClr>
              </a:gs>
              <a:gs pos="85000">
                <a:schemeClr val="accent6">
                  <a:lumMod val="45000"/>
                  <a:lumOff val="55000"/>
                </a:schemeClr>
              </a:gs>
              <a:gs pos="34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90800"/>
            <a:ext cx="8753901" cy="3416320"/>
          </a:xfrm>
          <a:prstGeom prst="rect">
            <a:avLst/>
          </a:prstGeom>
          <a:gradFill>
            <a:gsLst>
              <a:gs pos="100000">
                <a:srgbClr val="269A52"/>
              </a:gs>
              <a:gs pos="37000">
                <a:schemeClr val="accent6">
                  <a:lumMod val="45000"/>
                  <a:lumOff val="55000"/>
                </a:schemeClr>
              </a:gs>
              <a:gs pos="89000">
                <a:schemeClr val="accent6">
                  <a:lumMod val="45000"/>
                  <a:lumOff val="55000"/>
                </a:schemeClr>
              </a:gs>
              <a:gs pos="42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নামঃ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রাহিম আহমদ</a:t>
            </a:r>
          </a:p>
          <a:p>
            <a:r>
              <a:rPr lang="bn-BD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পদবীঃ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সহকারী শিক্ষক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বিদ্যালয়/কর্মস্থলের নামঃ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মক্রমপুর সরকারি প্রাথমিক বিদ্যালয়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উপজেলাঃ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জগন্নাথপুর</a:t>
            </a:r>
          </a:p>
          <a:p>
            <a:r>
              <a:rPr lang="bn-BD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জেলাঃ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সুনামগঞ্জ </a:t>
            </a:r>
          </a:p>
          <a:p>
            <a:r>
              <a:rPr lang="bn-BD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বিভাগঃ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সিলেট ।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53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8236" y="2667000"/>
            <a:ext cx="3037764" cy="144655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810161"/>
            <a:ext cx="4313432" cy="1323439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8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075795"/>
            <a:ext cx="8446429" cy="4401205"/>
          </a:xfrm>
          <a:prstGeom prst="rect">
            <a:avLst/>
          </a:prstGeom>
          <a:gradFill>
            <a:gsLst>
              <a:gs pos="0">
                <a:srgbClr val="C00000"/>
              </a:gs>
              <a:gs pos="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বাংলাদেশ ও বিশ্বপরিচয়</a:t>
            </a:r>
          </a:p>
          <a:p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আমাদের ইতিহাস ও সংস্কৃতি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শহিদ দিবস ও আন্তর্জাতিক মাতৃভাষা দিবস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03/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/২০২০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       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৪০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08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99796"/>
            <a:ext cx="3222171" cy="13234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2766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১৫.৩.১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 ছুটির দিনগুলোর তারিখ এবং ঘটনা বলতে পারবে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495800"/>
            <a:ext cx="8245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১৫.৩.২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 ছুটির দিনগুলো সম্পর্কে সংক্ষেপে বলতে পারবে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83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mar_Bhaier_Rokte_Rangano_Ekushe_February_Bangla_Mother_Language__Day_Song(360p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02870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72200" y="2286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একটি</a:t>
            </a:r>
            <a:endParaRPr lang="en-US" sz="4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67400" y="1066799"/>
            <a:ext cx="3200400" cy="10213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0" y="1143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ভিডিও দেখি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33880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6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6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3716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ভিডিওতে তোমরা কী দেখতে পেলে 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82660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শহিদ দিবস সম্পর্কে তোমরা কি জান ?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566692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শহিদ দিবস ঘটনাটি কখন ঘটেছিল 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21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" y="1208314"/>
            <a:ext cx="8949690" cy="51924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0055" y="1208314"/>
            <a:ext cx="81534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শহিদ দিবস ও আন্তর্জাতিক মাতৃভাষা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দিবস</a:t>
            </a:r>
            <a:endParaRPr lang="en-US" sz="4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6455" y="377317"/>
            <a:ext cx="451294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4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77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588236"/>
            <a:ext cx="5943600" cy="3040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09600"/>
            <a:ext cx="5943600" cy="29786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3352800"/>
            <a:ext cx="5943600" cy="64633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২১এ ফেব্রুয়ারি আমাদের শহিদ দিবস। 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35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1" y="2438835"/>
            <a:ext cx="4499507" cy="4419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308" y="2438400"/>
            <a:ext cx="4474359" cy="4368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01" y="5486400"/>
            <a:ext cx="8973866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chemeClr val="bg1"/>
                </a:solidFill>
              </a:rPr>
              <a:t>এই দিন মাতৃভাষা বাংলার দাবিতে ছাত্রসহ সাধারণ মানুষ শহিদ হয়েছেন।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-0.00191 -0.34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0.00087 -0.344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1991</TotalTime>
  <Words>239</Words>
  <Application>Microsoft Office PowerPoint</Application>
  <PresentationFormat>On-screen Show (4:3)</PresentationFormat>
  <Paragraphs>45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pti-1</dc:creator>
  <cp:lastModifiedBy>Microsoft account</cp:lastModifiedBy>
  <cp:revision>381</cp:revision>
  <dcterms:created xsi:type="dcterms:W3CDTF">2016-01-05T04:35:56Z</dcterms:created>
  <dcterms:modified xsi:type="dcterms:W3CDTF">2020-02-03T04:10:27Z</dcterms:modified>
</cp:coreProperties>
</file>