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308" r:id="rId2"/>
    <p:sldId id="306" r:id="rId3"/>
    <p:sldId id="309" r:id="rId4"/>
    <p:sldId id="285" r:id="rId5"/>
    <p:sldId id="276" r:id="rId6"/>
    <p:sldId id="277" r:id="rId7"/>
    <p:sldId id="298" r:id="rId8"/>
    <p:sldId id="310" r:id="rId9"/>
    <p:sldId id="311" r:id="rId10"/>
    <p:sldId id="314" r:id="rId11"/>
    <p:sldId id="316" r:id="rId12"/>
    <p:sldId id="299" r:id="rId13"/>
    <p:sldId id="290" r:id="rId14"/>
    <p:sldId id="29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hnaf" initials="a" lastIdx="1" clrIdx="0">
    <p:extLst>
      <p:ext uri="{19B8F6BF-5375-455C-9EA6-DF929625EA0E}">
        <p15:presenceInfo xmlns:p15="http://schemas.microsoft.com/office/powerpoint/2012/main" userId="ahnaf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9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5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2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B60338-012D-4015-853A-BA5EC069E8C5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A67FD4-0B89-46E2-B9F7-F09080F62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232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1000"/>
            <a:ext cx="8458200" cy="54864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209800" y="838200"/>
            <a:ext cx="3581400" cy="1524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bn-IN" sz="9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bn-IN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14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1295400" y="2590800"/>
                <a:ext cx="51816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𝐶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𝐻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4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𝑂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→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𝐶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𝑂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𝐻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𝑂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</m:oMath>
                  </m:oMathPara>
                </a14:m>
                <a:endParaRPr lang="bn-IN" sz="2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2590800"/>
                <a:ext cx="5181600" cy="92333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295400" y="685800"/>
            <a:ext cx="508635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dirty="0" smtClean="0">
                <a:solidFill>
                  <a:schemeClr val="tx1"/>
                </a:solidFill>
              </a:rPr>
              <a:t> </a:t>
            </a:r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পরিবর্তন স্থায়ী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612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1114424" y="2019649"/>
                <a:ext cx="6124575" cy="1138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200" dirty="0">
                    <a:cs typeface="NikoshBAN" panose="02000000000000000000" pitchFamily="2" charset="0"/>
                  </a:rPr>
                  <a:t>ত</a:t>
                </a:r>
                <a:r>
                  <a:rPr lang="bn-IN" sz="3200" dirty="0" smtClean="0">
                    <a:cs typeface="NikoshBAN" panose="02000000000000000000" pitchFamily="2" charset="0"/>
                  </a:rPr>
                  <a:t>াপউৎপাদী বিক্রিয়াঃ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en-US" sz="3200" b="0" i="1" dirty="0" smtClean="0">
                  <a:latin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𝐶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𝑂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→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𝐶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𝑂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393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𝐾𝑗</m:t>
                      </m:r>
                    </m:oMath>
                  </m:oMathPara>
                </a14:m>
                <a:endPara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4424" y="2019649"/>
                <a:ext cx="6124575" cy="1138773"/>
              </a:xfrm>
              <a:prstGeom prst="rect">
                <a:avLst/>
              </a:prstGeom>
              <a:blipFill rotWithShape="0">
                <a:blip r:embed="rId2"/>
                <a:stretch>
                  <a:fillRect l="-2590" t="-6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114425" y="762000"/>
            <a:ext cx="508635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 শক্তির শোষণ বা উদগিরণ  ঘটে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600200" y="4572000"/>
                <a:ext cx="5486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𝑁𝑂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180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𝐾𝑗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4572000"/>
                <a:ext cx="5486400" cy="64633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1114424" y="3810000"/>
            <a:ext cx="26356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 smtClean="0">
                <a:cs typeface="NikoshBAN" panose="02000000000000000000" pitchFamily="2" charset="0"/>
              </a:rPr>
              <a:t>তাপহারী  </a:t>
            </a:r>
            <a:r>
              <a:rPr lang="bn-IN" sz="3200" dirty="0">
                <a:cs typeface="NikoshBAN" panose="02000000000000000000" pitchFamily="2" charset="0"/>
              </a:rPr>
              <a:t>বিক্রিয়াঃ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5588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382000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>
              <a:buClr>
                <a:srgbClr val="629DD1"/>
              </a:buClr>
            </a:pPr>
            <a:r>
              <a:rPr lang="bn-BD" sz="5400" cap="all" dirty="0">
                <a:ln w="9000" cmpd="sng">
                  <a:solidFill>
                    <a:srgbClr val="4A66AC">
                      <a:shade val="50000"/>
                      <a:satMod val="120000"/>
                    </a:srgb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জোড়ায় </a:t>
            </a:r>
            <a:r>
              <a:rPr lang="bn-BD" sz="5400" cap="all" dirty="0" smtClean="0">
                <a:ln w="9000" cmpd="sng">
                  <a:solidFill>
                    <a:srgbClr val="4A66AC">
                      <a:shade val="50000"/>
                      <a:satMod val="120000"/>
                    </a:srgb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জোড়ায়  কাজ</a:t>
            </a:r>
            <a:endParaRPr lang="en-US" sz="5400" cap="all" dirty="0">
              <a:ln w="9000" cmpd="sng">
                <a:solidFill>
                  <a:srgbClr val="4A66AC">
                    <a:shade val="50000"/>
                    <a:satMod val="120000"/>
                  </a:srgb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3000" y="2971800"/>
            <a:ext cx="2133600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chemeClr val="tx1"/>
                </a:solidFill>
              </a:rPr>
              <a:t>ক 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দল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57800" y="2971800"/>
            <a:ext cx="2133600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chemeClr val="tx1"/>
                </a:solidFill>
              </a:rPr>
              <a:t>ক 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দল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304800" y="3962400"/>
                <a:ext cx="4191000" cy="16764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bn-IN" sz="3200" b="0" dirty="0" smtClean="0">
                    <a:solidFill>
                      <a:schemeClr val="tx1"/>
                    </a:solidFill>
                    <a:cs typeface="NikoshBAN" panose="02000000000000000000" pitchFamily="2" charset="0"/>
                  </a:rPr>
                  <a:t>মোমের গলন কি ধরনের পরিবর্তন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bn-IN" sz="3200" b="0" i="0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আলোচনা কর। </m:t>
                    </m:r>
                  </m:oMath>
                </a14:m>
                <a:endPara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962400"/>
                <a:ext cx="4191000" cy="1676400"/>
              </a:xfrm>
              <a:prstGeom prst="rect">
                <a:avLst/>
              </a:prstGeom>
              <a:blipFill rotWithShape="0">
                <a:blip r:embed="rId2"/>
                <a:stretch>
                  <a:fillRect l="-3165"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4811972" y="3886200"/>
                <a:ext cx="3493827" cy="16764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bn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bn-IN" sz="2800" b="0" i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এসিড ও ক্ষার বিক্রিয়া করে লবণ ও পানি তৈরি করে।এটি কি ধরনের পরিবর্তন </m:t>
                      </m:r>
                      <m:r>
                        <m:rPr>
                          <m:nor/>
                        </m:rPr>
                        <a:rPr lang="bn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আলোচনা কর। 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1972" y="3886200"/>
                <a:ext cx="3493827" cy="167640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Down Arrow 7"/>
          <p:cNvSpPr/>
          <p:nvPr/>
        </p:nvSpPr>
        <p:spPr>
          <a:xfrm>
            <a:off x="2019300" y="1427582"/>
            <a:ext cx="533400" cy="1559004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6088036" y="1412796"/>
            <a:ext cx="533400" cy="1559004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85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3380" y="304800"/>
            <a:ext cx="3581400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8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3380" y="1905000"/>
            <a:ext cx="845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।ভৌত পরিবর্তন কী ? 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ভৌত ও রাসায়নিক পরিবর্তনের মধ্যে পার্থক্য লেখ।</a:t>
            </a:r>
            <a:endParaRPr lang="en-US" sz="32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0051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438400" y="990600"/>
            <a:ext cx="3810000" cy="12192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590800"/>
            <a:ext cx="6224588" cy="370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03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6561" y="1869196"/>
            <a:ext cx="4572001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114300" indent="0">
              <a:buNone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আজিজুল হক</a:t>
            </a:r>
          </a:p>
          <a:p>
            <a:pPr marL="114300" indent="0">
              <a:buNone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 এস-সি অনার্স(প্রথম শ্রেণী)</a:t>
            </a:r>
          </a:p>
          <a:p>
            <a:pPr marL="114300" indent="0">
              <a:buNone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এম এস-সি(প্রথম শ্রেণী)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3137" y="487680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রসায়ন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রাসায়নিক পরিবর্তন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একাদশ-দ্বাদশ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81200" y="533400"/>
            <a:ext cx="35473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6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 </a:t>
            </a:r>
            <a:endParaRPr lang="en-US" sz="6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773558"/>
            <a:ext cx="2438400" cy="281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05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1981200"/>
            <a:ext cx="5029200" cy="236988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bn-BD" sz="400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রাসায়নিক </a:t>
            </a: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পরিবর্তন (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Chemical </a:t>
            </a:r>
          </a:p>
          <a:p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Change)</a:t>
            </a:r>
            <a:endParaRPr lang="bn-BD" sz="1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362200" y="533400"/>
            <a:ext cx="5105400" cy="9906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আলোচ্য বিষয় 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133600"/>
            <a:ext cx="3217333" cy="370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72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1676400"/>
            <a:ext cx="7239000" cy="255454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bn-BD" sz="400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 ধরনের রাসায়নিক পরিবর্তনের </a:t>
            </a:r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ধারণা </a:t>
            </a:r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পাবে 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4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বিভিন্ন বিক্রিয়ার সাথে পরিচিত হবে। </a:t>
            </a:r>
            <a:endParaRPr lang="bn-BD" sz="4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819400" y="533400"/>
            <a:ext cx="3124200" cy="9906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 ফল 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976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1" y="-49467"/>
            <a:ext cx="7175889" cy="169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73458"/>
            <a:ext cx="7315199" cy="5003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09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922437"/>
            <a:ext cx="30588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রাসায়নিক পরিবর্তন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কী</a:t>
            </a:r>
            <a:r>
              <a:rPr lang="bn-IN" sz="2400" b="1" dirty="0" smtClean="0"/>
              <a:t>? </a:t>
            </a:r>
            <a:endParaRPr lang="en-US" sz="24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381000" y="1445657"/>
                <a:ext cx="7391400" cy="3170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bn-IN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# যে পরিবর্তনে ফলে এক বা একাধিক বস্তু প্রত্যেকে তার নিজস্ব সত্তা হারিয়ে সম্পুর্ণ নতুন ধর্ম বিশিষ্ঠ এক বা একাধিক নতুন বস্তুতে পরিণত হয় তাকে রাসায়নিক পরিবর্তন বলে।</a:t>
                </a:r>
              </a:p>
              <a:p>
                <a:pPr algn="just"/>
                <a:r>
                  <a:rPr lang="bn-IN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যেমনঃ লোহায় মরিচা পরা। </a:t>
                </a:r>
              </a:p>
              <a:p>
                <a:pPr algn="just"/>
                <a:endPara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just"/>
                <a:r>
                  <a:rPr lang="en-US" sz="2800" b="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𝐹𝑒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𝐻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𝑂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𝑂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→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𝐹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𝑒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𝑂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𝐻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𝑂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:r>
                  <a:rPr lang="bn-IN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মরিচা) </a:t>
                </a:r>
              </a:p>
              <a:p>
                <a:pPr algn="just"/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                           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445657"/>
                <a:ext cx="7391400" cy="3170099"/>
              </a:xfrm>
              <a:prstGeom prst="rect">
                <a:avLst/>
              </a:prstGeom>
              <a:blipFill rotWithShape="0">
                <a:blip r:embed="rId2"/>
                <a:stretch>
                  <a:fillRect l="-1733" t="-1731" r="-2888"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189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762000"/>
            <a:ext cx="62484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রাসায়নিক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পরিবর্তনে সম্পুর্ণ নতুন পদার্থের সৃষ্টি হয় এবং বস্তুর ভৌত ও রাসায়নিক ধর্মের পরিবর্তন ঘটে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838200" y="2362200"/>
                <a:ext cx="7848600" cy="2000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40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মোমের দহন </a:t>
                </a:r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বিক্রিয়াঃ </a:t>
                </a:r>
                <a:endParaRPr lang="bn-IN" sz="4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31</m:t>
                        </m:r>
                      </m:sub>
                    </m:sSub>
                    <m:sSub>
                      <m:sSub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𝐻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64</m:t>
                        </m:r>
                      </m:sub>
                    </m:sSub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b>
                      <m:sSub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47</m:t>
                        </m:r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𝑂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→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31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𝐶</m:t>
                    </m:r>
                    <m:sSub>
                      <m:sSub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𝑂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32</m:t>
                    </m:r>
                    <m:sSub>
                      <m:sSub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𝐻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𝑂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bn-IN" sz="40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bn-IN" sz="4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(কঠিন)		       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		</a:t>
                </a:r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(গ্যাসীয়)	   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(গ্যাসীয়)</a:t>
                </a:r>
                <a:endParaRPr lang="bn-IN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362200"/>
                <a:ext cx="7848600" cy="2000548"/>
              </a:xfrm>
              <a:prstGeom prst="rect">
                <a:avLst/>
              </a:prstGeom>
              <a:blipFill rotWithShape="0">
                <a:blip r:embed="rId2"/>
                <a:stretch>
                  <a:fillRect l="-2797" t="-5183" r="-3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086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381000" y="2700845"/>
                <a:ext cx="67818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𝑁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b>
                      </m:sSub>
                      <m:r>
                        <a:rPr lang="en-US" sz="4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𝐻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b>
                      </m:sSub>
                      <m:r>
                        <a:rPr lang="en-US" sz="4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→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𝑁</m:t>
                      </m:r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𝐻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4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700845"/>
                <a:ext cx="6781800" cy="76944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838200" y="762000"/>
            <a:ext cx="7848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পরিবর্তনে অনুর গঠনের পরিবর্তন হয়ে নতুন অনুর সৃষ্টি হয়।  </a:t>
            </a:r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0" y="3512641"/>
            <a:ext cx="12057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সরল রৈখিক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00600" y="3470286"/>
            <a:ext cx="1266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পিরামিডীয়</a:t>
            </a:r>
            <a:r>
              <a:rPr lang="bn-IN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59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5862" y="2667000"/>
                <a:ext cx="73152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𝐶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𝐻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b>
                      </m:sSub>
                      <m:r>
                        <a:rPr lang="en-US" sz="4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𝐻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b>
                      </m:sSub>
                      <m:r>
                        <a:rPr lang="en-US" sz="4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→</m:t>
                      </m:r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𝐶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𝐻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6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2" y="2667000"/>
                <a:ext cx="7315200" cy="76944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273419" y="762000"/>
            <a:ext cx="508635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রাসায়নিক সংযুক্তির পরিবর্তন ঘটে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3436441"/>
            <a:ext cx="10358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ইথাইন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05400" y="3352800"/>
            <a:ext cx="8563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ইথিন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19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1911</TotalTime>
  <Words>203</Words>
  <Application>Microsoft Office PowerPoint</Application>
  <PresentationFormat>On-screen Show (4:3)</PresentationFormat>
  <Paragraphs>50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Calibri</vt:lpstr>
      <vt:lpstr>Cambria Math</vt:lpstr>
      <vt:lpstr>NikoshBAN</vt:lpstr>
      <vt:lpstr>Times New Roman</vt:lpstr>
      <vt:lpstr>Verdana</vt:lpstr>
      <vt:lpstr>Vrinda</vt:lpstr>
      <vt:lpstr>Wingdings 2</vt:lpstr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ahnaf</cp:lastModifiedBy>
  <cp:revision>131</cp:revision>
  <dcterms:created xsi:type="dcterms:W3CDTF">2006-08-16T00:00:00Z</dcterms:created>
  <dcterms:modified xsi:type="dcterms:W3CDTF">2020-02-01T17:23:51Z</dcterms:modified>
</cp:coreProperties>
</file>