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4" r:id="rId13"/>
    <p:sldId id="267" r:id="rId14"/>
    <p:sldId id="268" r:id="rId15"/>
    <p:sldId id="269" r:id="rId16"/>
    <p:sldId id="270" r:id="rId17"/>
    <p:sldId id="275" r:id="rId18"/>
    <p:sldId id="271" r:id="rId19"/>
    <p:sldId id="273" r:id="rId20"/>
    <p:sldId id="272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869" autoAdjust="0"/>
  </p:normalViewPr>
  <p:slideViewPr>
    <p:cSldViewPr snapToGrid="0">
      <p:cViewPr>
        <p:scale>
          <a:sx n="46" d="100"/>
          <a:sy n="46" d="100"/>
        </p:scale>
        <p:origin x="142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0CD5E-DA21-406A-A09B-98E9AD4B06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034A8D-C379-48EB-BBCA-DD070099A2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A296E-EF8B-456A-9251-D0A33C0E2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2A81A-7DC1-4AAF-8BDA-9550B603C37A}" type="datetimeFigureOut">
              <a:rPr lang="en-SG" smtClean="0"/>
              <a:t>3/1/2020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6AF9AE-FDC5-4F20-98CD-005C140A1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7D3EE-9B86-4AD8-B352-BA437E04E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8AB8A-25C3-4C23-9DC4-CB7C8D1CC4A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23079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8DEE3-A486-4860-B2CC-5A9CDAA8A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A4FF7C-C5C1-4A63-BA69-9B0A329C2D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C107B-DF04-4B92-A16E-9481E9720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2A81A-7DC1-4AAF-8BDA-9550B603C37A}" type="datetimeFigureOut">
              <a:rPr lang="en-SG" smtClean="0"/>
              <a:t>3/1/2020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FD8115-A3F0-4B11-A20D-04DA53F1C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00B44-2E17-4546-B49E-35C8DBEE1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8AB8A-25C3-4C23-9DC4-CB7C8D1CC4A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4438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86E9E4-2122-4440-A6BA-1C3BF7E5E3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CC79B6-B797-4ACB-AA95-E891D73CE1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1B68C-1D4F-478D-8A61-9D5971778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2A81A-7DC1-4AAF-8BDA-9550B603C37A}" type="datetimeFigureOut">
              <a:rPr lang="en-SG" smtClean="0"/>
              <a:t>3/1/2020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758F6-0A36-4DBE-9509-3C27B1EDE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8EE351-00CB-40FB-A7EE-292367C8A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8AB8A-25C3-4C23-9DC4-CB7C8D1CC4A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84870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DF99F-C4CB-4ECA-A295-005980DB4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19630-00D3-4B82-99A6-CC1A22EAE3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6EDE6F-98A2-4556-ACBE-48066DBD6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2A81A-7DC1-4AAF-8BDA-9550B603C37A}" type="datetimeFigureOut">
              <a:rPr lang="en-SG" smtClean="0"/>
              <a:t>3/1/2020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5DCB5-F3E9-4A84-B8A8-C608066BC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45A76-4D6D-4AA4-A9F9-7F5A0F908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8AB8A-25C3-4C23-9DC4-CB7C8D1CC4A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57329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761BA-4A4E-4ED0-9521-D6154BF2C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A793E5-C809-4FCC-8F62-BD961F2A07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5E5D65-2ADA-45BD-9716-81157E27C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2A81A-7DC1-4AAF-8BDA-9550B603C37A}" type="datetimeFigureOut">
              <a:rPr lang="en-SG" smtClean="0"/>
              <a:t>3/1/2020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C5770-C6D6-448B-87AB-13282F85A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1393A-144F-4CD7-A3EE-6A54836CD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8AB8A-25C3-4C23-9DC4-CB7C8D1CC4A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40052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02F9A-5A0C-43D0-8C7C-7D01EEBBD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093FB-8724-40BC-A976-DC32D06450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EA43BD-50A4-4727-8E9B-93756CD0FD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ED3C12-92DC-417D-A0EC-30A173FE7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2A81A-7DC1-4AAF-8BDA-9550B603C37A}" type="datetimeFigureOut">
              <a:rPr lang="en-SG" smtClean="0"/>
              <a:t>3/1/2020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DCB773-C9A7-4442-ABFE-551970337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04548A-99AC-49F8-9E80-48FF8D113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8AB8A-25C3-4C23-9DC4-CB7C8D1CC4A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06918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E6A6D-AACD-47F2-B9CA-6F36CF38D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28C78B-3343-4719-8ACA-5F95CF914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DCC74E-19A1-4B12-823A-74D305885E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11E640-4A39-4F22-A59E-799E4962CA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492024-A3FF-455F-B0EB-18DBA40003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CA4A67-E87D-4B2F-AF33-E9EAED3D1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2A81A-7DC1-4AAF-8BDA-9550B603C37A}" type="datetimeFigureOut">
              <a:rPr lang="en-SG" smtClean="0"/>
              <a:t>3/1/2020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665B83-8CBE-42B7-A522-5F65ACCB8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082C5C-CBE7-43F4-A784-3C2D197A9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8AB8A-25C3-4C23-9DC4-CB7C8D1CC4A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7083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12ADC-9C97-4A21-A8D1-1C50BD03F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B9A667-0070-4931-8A0A-9200405CB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2A81A-7DC1-4AAF-8BDA-9550B603C37A}" type="datetimeFigureOut">
              <a:rPr lang="en-SG" smtClean="0"/>
              <a:t>3/1/2020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B5E75A-65F8-4FBE-A9AE-435997E2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8784CB-A627-4757-BCC1-D61C6902F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8AB8A-25C3-4C23-9DC4-CB7C8D1CC4A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26418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2DEE92-7103-4707-91A8-758EB455F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2A81A-7DC1-4AAF-8BDA-9550B603C37A}" type="datetimeFigureOut">
              <a:rPr lang="en-SG" smtClean="0"/>
              <a:t>3/1/2020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C64851-94DA-4E88-93AC-0A44F2689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888A86-108E-45B0-998C-7F04B7E48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8AB8A-25C3-4C23-9DC4-CB7C8D1CC4A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85448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01D15-6E69-43C5-B601-0447D0774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6CE94-4A3D-4893-BC3C-B014B1C8F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D580EE-3080-4F11-9DA4-A17FD96FAF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8B5F60-022B-4C93-BA7B-2880A948C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2A81A-7DC1-4AAF-8BDA-9550B603C37A}" type="datetimeFigureOut">
              <a:rPr lang="en-SG" smtClean="0"/>
              <a:t>3/1/2020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2CE7F1-CB50-4AFA-ADD5-6BDE72844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E542C3-7D72-46ED-AA9D-A4EB0BAB9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8AB8A-25C3-4C23-9DC4-CB7C8D1CC4A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7697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E6EFB-F2EC-494E-9E63-3BDF9972F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0A51F6-22C0-4C05-8E43-5862FC8EF0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264BEB-D27D-4BAA-B7F2-8B61723257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440ECC-D852-436A-9D89-1AD7FB135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2A81A-7DC1-4AAF-8BDA-9550B603C37A}" type="datetimeFigureOut">
              <a:rPr lang="en-SG" smtClean="0"/>
              <a:t>3/1/2020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5FE7D1-3F7F-4871-A727-1776EE3D0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85CC95-DF19-409C-B7CE-089A47321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8AB8A-25C3-4C23-9DC4-CB7C8D1CC4A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87605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92000">
              <a:schemeClr val="accent3">
                <a:lumMod val="60000"/>
                <a:lumOff val="40000"/>
              </a:schemeClr>
            </a:gs>
            <a:gs pos="96000">
              <a:schemeClr val="accent5">
                <a:lumMod val="20000"/>
                <a:lumOff val="80000"/>
              </a:schemeClr>
            </a:gs>
            <a:gs pos="100000">
              <a:schemeClr val="accent6">
                <a:lumMod val="45000"/>
                <a:lumOff val="5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BF4332-7C2A-4924-989A-32E27A974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FD9241-521C-48C7-80C7-BD31F8EE1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4C32B9-1C34-4DBE-8BCE-16BCEDCB0F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2A81A-7DC1-4AAF-8BDA-9550B603C37A}" type="datetimeFigureOut">
              <a:rPr lang="en-SG" smtClean="0"/>
              <a:t>3/1/2020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E4D6D-11ED-4D37-995A-588430B3F0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BF46F-7504-4BE8-B6DA-8C49AFCB5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8AB8A-25C3-4C23-9DC4-CB7C8D1CC4A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82266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3.jpg"/><Relationship Id="rId7" Type="http://schemas.openxmlformats.org/officeDocument/2006/relationships/image" Target="../media/image22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Relationship Id="rId9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40CA4CB0-EEC7-4D0B-A6EE-E791F9F85CFF}"/>
              </a:ext>
            </a:extLst>
          </p:cNvPr>
          <p:cNvGrpSpPr/>
          <p:nvPr/>
        </p:nvGrpSpPr>
        <p:grpSpPr>
          <a:xfrm>
            <a:off x="2785431" y="1217364"/>
            <a:ext cx="18813138" cy="4423272"/>
            <a:chOff x="1002534" y="1217364"/>
            <a:chExt cx="18813138" cy="4423272"/>
          </a:xfrm>
          <a:gradFill flip="none" rotWithShape="1">
            <a:gsLst>
              <a:gs pos="100000">
                <a:schemeClr val="tx1">
                  <a:lumMod val="76000"/>
                  <a:lumOff val="24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grpSpPr>
        <p:sp>
          <p:nvSpPr>
            <p:cNvPr id="8" name="Flowchart: Alternate Process 7">
              <a:extLst>
                <a:ext uri="{FF2B5EF4-FFF2-40B4-BE49-F238E27FC236}">
                  <a16:creationId xmlns:a16="http://schemas.microsoft.com/office/drawing/2014/main" id="{8C7DD6D7-BB65-471F-9B2F-309EA126E666}"/>
                </a:ext>
              </a:extLst>
            </p:cNvPr>
            <p:cNvSpPr/>
            <p:nvPr/>
          </p:nvSpPr>
          <p:spPr>
            <a:xfrm>
              <a:off x="1002534" y="1217364"/>
              <a:ext cx="6621138" cy="4423272"/>
            </a:xfrm>
            <a:prstGeom prst="flowChartAlternateProces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err="1">
                  <a:solidFill>
                    <a:schemeClr val="bg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মাল্টিমিডিয়া</a:t>
              </a:r>
              <a:r>
                <a:rPr lang="en-US" sz="4400" dirty="0">
                  <a:solidFill>
                    <a:schemeClr val="bg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solidFill>
                    <a:schemeClr val="bg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ক্লাসে</a:t>
              </a:r>
              <a:endParaRPr lang="en-US" sz="4400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6000" dirty="0">
                  <a:solidFill>
                    <a:schemeClr val="bg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3800" dirty="0" err="1">
                  <a:solidFill>
                    <a:schemeClr val="bg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সু-স্বাগত</a:t>
              </a:r>
              <a:r>
                <a:rPr lang="as-IN" sz="13800" dirty="0">
                  <a:solidFill>
                    <a:schemeClr val="bg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endParaRPr lang="en-SG" sz="6000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FB37D45-4F69-4527-9B95-A2C74C3E0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770" y="1597446"/>
              <a:ext cx="1366092" cy="1385356"/>
            </a:xfrm>
            <a:prstGeom prst="ellipse">
              <a:avLst/>
            </a:prstGeom>
            <a:grpFill/>
            <a:ln>
              <a:noFill/>
            </a:ln>
            <a:effectLst>
              <a:softEdge rad="112500"/>
            </a:effectLst>
          </p:spPr>
        </p:pic>
        <p:sp>
          <p:nvSpPr>
            <p:cNvPr id="11" name="Flowchart: Alternate Process 10">
              <a:extLst>
                <a:ext uri="{FF2B5EF4-FFF2-40B4-BE49-F238E27FC236}">
                  <a16:creationId xmlns:a16="http://schemas.microsoft.com/office/drawing/2014/main" id="{FD8023BD-464E-45DB-BC4E-7FF39DD46C7D}"/>
                </a:ext>
              </a:extLst>
            </p:cNvPr>
            <p:cNvSpPr/>
            <p:nvPr/>
          </p:nvSpPr>
          <p:spPr>
            <a:xfrm>
              <a:off x="7216048" y="1217364"/>
              <a:ext cx="6378766" cy="4423272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err="1">
                  <a:solidFill>
                    <a:schemeClr val="bg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মাল্টিমিডিয়া</a:t>
              </a:r>
              <a:r>
                <a:rPr lang="en-US" sz="4400" dirty="0">
                  <a:solidFill>
                    <a:schemeClr val="bg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solidFill>
                    <a:schemeClr val="bg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ক্লাসে</a:t>
              </a:r>
              <a:endParaRPr lang="en-US" sz="4400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6000" dirty="0">
                  <a:solidFill>
                    <a:schemeClr val="bg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3800" dirty="0" err="1">
                  <a:solidFill>
                    <a:schemeClr val="bg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সু-স্বাগত</a:t>
              </a:r>
              <a:r>
                <a:rPr lang="as-IN" sz="13800" dirty="0">
                  <a:solidFill>
                    <a:schemeClr val="bg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endParaRPr lang="en-SG" sz="6000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Flowchart: Alternate Process 11">
              <a:extLst>
                <a:ext uri="{FF2B5EF4-FFF2-40B4-BE49-F238E27FC236}">
                  <a16:creationId xmlns:a16="http://schemas.microsoft.com/office/drawing/2014/main" id="{BF853C30-3732-4598-B07D-738008F61AD2}"/>
                </a:ext>
              </a:extLst>
            </p:cNvPr>
            <p:cNvSpPr/>
            <p:nvPr/>
          </p:nvSpPr>
          <p:spPr>
            <a:xfrm>
              <a:off x="13194534" y="1217364"/>
              <a:ext cx="6621138" cy="4423272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err="1">
                  <a:solidFill>
                    <a:schemeClr val="bg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মাল্টিমিডিয়া</a:t>
              </a:r>
              <a:r>
                <a:rPr lang="en-US" sz="4400" dirty="0">
                  <a:solidFill>
                    <a:schemeClr val="bg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solidFill>
                    <a:schemeClr val="bg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ক্লাসে</a:t>
              </a:r>
              <a:endParaRPr lang="en-US" sz="4400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6000" dirty="0">
                  <a:solidFill>
                    <a:schemeClr val="bg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3800" dirty="0" err="1">
                  <a:solidFill>
                    <a:schemeClr val="bg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সু-স্বাগত</a:t>
              </a:r>
              <a:r>
                <a:rPr lang="as-IN" sz="13800" dirty="0">
                  <a:solidFill>
                    <a:schemeClr val="bg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endParaRPr lang="en-SG" sz="6000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3081BF9-1686-4645-8881-A09E645255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0284" y="1597446"/>
              <a:ext cx="1366092" cy="1385356"/>
            </a:xfrm>
            <a:prstGeom prst="ellipse">
              <a:avLst/>
            </a:prstGeom>
            <a:grpFill/>
            <a:ln>
              <a:noFill/>
            </a:ln>
            <a:effectLst>
              <a:softEdge rad="112500"/>
            </a:effec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5EF8C03-0DF6-492A-9FE9-8F2028086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73488" y="1795566"/>
              <a:ext cx="1366092" cy="1385356"/>
            </a:xfrm>
            <a:prstGeom prst="ellipse">
              <a:avLst/>
            </a:prstGeom>
            <a:grpFill/>
            <a:ln>
              <a:noFill/>
            </a:ln>
            <a:effectLst>
              <a:softEdge rad="112500"/>
            </a:effectLst>
          </p:spPr>
        </p:pic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502930F-B20B-4988-9CD3-E408E540048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3534578 w 12192000"/>
              <a:gd name="connsiteY0" fmla="*/ 1231135 h 6858000"/>
              <a:gd name="connsiteX1" fmla="*/ 2801956 w 12192000"/>
              <a:gd name="connsiteY1" fmla="*/ 1963757 h 6858000"/>
              <a:gd name="connsiteX2" fmla="*/ 2801956 w 12192000"/>
              <a:gd name="connsiteY2" fmla="*/ 4894243 h 6858000"/>
              <a:gd name="connsiteX3" fmla="*/ 3534578 w 12192000"/>
              <a:gd name="connsiteY3" fmla="*/ 5626865 h 6858000"/>
              <a:gd name="connsiteX4" fmla="*/ 8657421 w 12192000"/>
              <a:gd name="connsiteY4" fmla="*/ 5626865 h 6858000"/>
              <a:gd name="connsiteX5" fmla="*/ 9390043 w 12192000"/>
              <a:gd name="connsiteY5" fmla="*/ 4894243 h 6858000"/>
              <a:gd name="connsiteX6" fmla="*/ 9390043 w 12192000"/>
              <a:gd name="connsiteY6" fmla="*/ 1963757 h 6858000"/>
              <a:gd name="connsiteX7" fmla="*/ 8657421 w 12192000"/>
              <a:gd name="connsiteY7" fmla="*/ 1231135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3534578" y="1231135"/>
                </a:moveTo>
                <a:cubicBezTo>
                  <a:pt x="3129962" y="1231135"/>
                  <a:pt x="2801956" y="1559141"/>
                  <a:pt x="2801956" y="1963757"/>
                </a:cubicBezTo>
                <a:lnTo>
                  <a:pt x="2801956" y="4894243"/>
                </a:lnTo>
                <a:cubicBezTo>
                  <a:pt x="2801956" y="5298859"/>
                  <a:pt x="3129962" y="5626865"/>
                  <a:pt x="3534578" y="5626865"/>
                </a:cubicBezTo>
                <a:lnTo>
                  <a:pt x="8657421" y="5626865"/>
                </a:lnTo>
                <a:cubicBezTo>
                  <a:pt x="9062037" y="5626865"/>
                  <a:pt x="9390043" y="5298859"/>
                  <a:pt x="9390043" y="4894243"/>
                </a:cubicBezTo>
                <a:lnTo>
                  <a:pt x="9390043" y="1963757"/>
                </a:lnTo>
                <a:cubicBezTo>
                  <a:pt x="9390043" y="1559141"/>
                  <a:pt x="9062037" y="1231135"/>
                  <a:pt x="8657421" y="1231135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0409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2F185B7-2F72-4D72-B72E-C00092498678}"/>
                  </a:ext>
                </a:extLst>
              </p:cNvPr>
              <p:cNvSpPr txBox="1"/>
              <p:nvPr/>
            </p:nvSpPr>
            <p:spPr>
              <a:xfrm>
                <a:off x="347031" y="330507"/>
                <a:ext cx="12079996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ঘনীভবন </a:t>
                </a:r>
                <a:r>
                  <a:rPr lang="en-US" sz="4000" dirty="0" err="1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পলিমারঃ</a:t>
                </a:r>
                <a:r>
                  <a:rPr lang="en-US" sz="4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পলিমারকরণ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বিক্রিয়ায়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মনোমার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অণুসমূহ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 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াথে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যুক্ত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হবার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সময়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ক্ষুদ্র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ক্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ষ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ু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অ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ণ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ু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ন-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ি,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্বন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ডাই-অক্সাইড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ইত্যাদি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অপসারণ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পলিমারকরণ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বিক্রিয়াকে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ঘনী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ভ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ল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ণ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য়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 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ল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ঘনীভবন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বিক্রিয়ায়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নাইলন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>
                    <a:latin typeface="+mj-lt"/>
                    <a:cs typeface="NikoshBAN" panose="02000000000000000000" pitchFamily="2" charset="0"/>
                  </a:rPr>
                  <a:t>6:6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ল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 ত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ৈ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হ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য়। </a:t>
                </a:r>
              </a:p>
              <a:p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  <m:r>
                          <a:rPr lang="en-US" sz="2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𝐻𝑂𝑂𝐶</m:t>
                        </m:r>
                        <m:r>
                          <a:rPr lang="en-US" sz="2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−(</m:t>
                        </m:r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𝐶𝐻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  <m:r>
                      <a:rPr lang="en-US" sz="20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20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0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𝐶𝑂𝑂𝐻</m:t>
                    </m:r>
                    <m:r>
                      <a:rPr lang="en-US" sz="20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  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𝑛𝑁𝐻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−(</m:t>
                        </m:r>
                        <m:r>
                          <a:rPr lang="en-US" sz="2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𝐶𝐻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  <m:r>
                      <a:rPr lang="en-US" sz="20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  <m:r>
                      <a:rPr lang="en-US" sz="20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𝑁𝐻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SG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𝑂𝐶</m:t>
                        </m:r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𝐶𝐻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  <m:r>
                      <a:rPr lang="en-US" sz="20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20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0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𝐶𝑂𝑁𝐻</m:t>
                    </m:r>
                    <m:r>
                      <a:rPr lang="en-US" sz="20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</m:oMath>
                </a14:m>
                <a:r>
                  <a:rPr lang="en-US" sz="2000" dirty="0">
                    <a:solidFill>
                      <a:schemeClr val="accent6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𝐶𝐻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  <m:r>
                      <a:rPr lang="en-US" sz="20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  <m:r>
                      <a:rPr lang="en-US" sz="20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0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𝑁</m:t>
                    </m:r>
                    <m:r>
                      <a:rPr lang="en-US" sz="20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𝐻</m:t>
                    </m:r>
                    <m:r>
                      <a:rPr lang="en-US" sz="20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00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  <m:r>
                      <m:rPr>
                        <m:sty m:val="p"/>
                      </m:rPr>
                      <a:rPr lang="en-US" sz="200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n</m:t>
                    </m:r>
                  </m:oMath>
                </a14:m>
                <a:r>
                  <a:rPr lang="en-SG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2F185B7-2F72-4D72-B72E-C000924986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031" y="330507"/>
                <a:ext cx="12079996" cy="3785652"/>
              </a:xfrm>
              <a:prstGeom prst="rect">
                <a:avLst/>
              </a:prstGeom>
              <a:blipFill>
                <a:blip r:embed="rId2"/>
                <a:stretch>
                  <a:fillRect l="-1816" t="-2738" r="-146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দাতের ব্রাশ এর ছবির ফলাফল">
            <a:extLst>
              <a:ext uri="{FF2B5EF4-FFF2-40B4-BE49-F238E27FC236}">
                <a16:creationId xmlns:a16="http://schemas.microsoft.com/office/drawing/2014/main" id="{FD5BED50-FA8C-4BC5-8C6D-782CE199E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26" y="4426797"/>
            <a:ext cx="3185711" cy="23956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দড়ি এর ছবির ফলাফল">
            <a:extLst>
              <a:ext uri="{FF2B5EF4-FFF2-40B4-BE49-F238E27FC236}">
                <a16:creationId xmlns:a16="http://schemas.microsoft.com/office/drawing/2014/main" id="{935C7041-3D9E-4E9E-AC3B-553CEC18F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039" y="4442147"/>
            <a:ext cx="2884528" cy="23956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কাপড় এর ছবির ফলাফল">
            <a:extLst>
              <a:ext uri="{FF2B5EF4-FFF2-40B4-BE49-F238E27FC236}">
                <a16:creationId xmlns:a16="http://schemas.microsoft.com/office/drawing/2014/main" id="{2D1BBC74-2A16-4A39-A63D-5FC71C696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585" y="4426797"/>
            <a:ext cx="3277342" cy="23956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00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রাবার এর ছবির ফলাফল">
            <a:extLst>
              <a:ext uri="{FF2B5EF4-FFF2-40B4-BE49-F238E27FC236}">
                <a16:creationId xmlns:a16="http://schemas.microsoft.com/office/drawing/2014/main" id="{ECC684A4-D33D-4DBD-9538-188013CE7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866" y="0"/>
            <a:ext cx="4171794" cy="280149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আমিষ এর গঠন এর ছবির ফলাফল">
            <a:extLst>
              <a:ext uri="{FF2B5EF4-FFF2-40B4-BE49-F238E27FC236}">
                <a16:creationId xmlns:a16="http://schemas.microsoft.com/office/drawing/2014/main" id="{085FE1F1-698E-4222-AA28-22B3C6FA8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7436"/>
            <a:ext cx="3687107" cy="21372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47F22F-06E7-4B5D-A89F-3A64B777DA0D}"/>
              </a:ext>
            </a:extLst>
          </p:cNvPr>
          <p:cNvSpPr txBox="1"/>
          <p:nvPr/>
        </p:nvSpPr>
        <p:spPr>
          <a:xfrm>
            <a:off x="4333875" y="4255666"/>
            <a:ext cx="71719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প্রাক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endParaRPr lang="en-SG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2" descr="সেলুলোজ এর ছবির ফলাফল">
            <a:extLst>
              <a:ext uri="{FF2B5EF4-FFF2-40B4-BE49-F238E27FC236}">
                <a16:creationId xmlns:a16="http://schemas.microsoft.com/office/drawing/2014/main" id="{31B344A5-F844-4D31-AAF7-4AD7FA968F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1"/>
          <a:stretch/>
        </p:blipFill>
        <p:spPr bwMode="auto">
          <a:xfrm>
            <a:off x="489743" y="93589"/>
            <a:ext cx="3698235" cy="280149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স্টার্চ এর ছবির ফলাফল">
            <a:extLst>
              <a:ext uri="{FF2B5EF4-FFF2-40B4-BE49-F238E27FC236}">
                <a16:creationId xmlns:a16="http://schemas.microsoft.com/office/drawing/2014/main" id="{C1C02635-41C8-42CD-8635-0C96D3059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512" y="45620"/>
            <a:ext cx="3868226" cy="28974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67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80657CE-AEDD-467B-ADFD-21704294C8E8}"/>
              </a:ext>
            </a:extLst>
          </p:cNvPr>
          <p:cNvSpPr txBox="1"/>
          <p:nvPr/>
        </p:nvSpPr>
        <p:spPr>
          <a:xfrm>
            <a:off x="736270" y="653143"/>
            <a:ext cx="48570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CD40D9-A14B-4641-AD0D-42E27A1B7715}"/>
              </a:ext>
            </a:extLst>
          </p:cNvPr>
          <p:cNvSpPr txBox="1"/>
          <p:nvPr/>
        </p:nvSpPr>
        <p:spPr>
          <a:xfrm>
            <a:off x="1043049" y="2767280"/>
            <a:ext cx="107491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পলিমারকরণ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হ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াখ্যা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SG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79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846BE7C1-AF27-4BAB-A332-98ECA8F47ED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59915262"/>
                  </p:ext>
                </p:extLst>
              </p:nvPr>
            </p:nvGraphicFramePr>
            <p:xfrm>
              <a:off x="0" y="0"/>
              <a:ext cx="12192000" cy="6858000"/>
            </p:xfrm>
            <a:graphic>
              <a:graphicData uri="http://schemas.openxmlformats.org/drawingml/2006/table">
                <a:tbl>
                  <a:tblPr firstRow="1" bandRow="1">
                    <a:tableStyleId>{AF606853-7671-496A-8E4F-DF71F8EC918B}</a:tableStyleId>
                  </a:tblPr>
                  <a:tblGrid>
                    <a:gridCol w="6096000">
                      <a:extLst>
                        <a:ext uri="{9D8B030D-6E8A-4147-A177-3AD203B41FA5}">
                          <a16:colId xmlns:a16="http://schemas.microsoft.com/office/drawing/2014/main" val="737725682"/>
                        </a:ext>
                      </a:extLst>
                    </a:gridCol>
                    <a:gridCol w="6096000">
                      <a:extLst>
                        <a:ext uri="{9D8B030D-6E8A-4147-A177-3AD203B41FA5}">
                          <a16:colId xmlns:a16="http://schemas.microsoft.com/office/drawing/2014/main" val="523767187"/>
                        </a:ext>
                      </a:extLst>
                    </a:gridCol>
                  </a:tblGrid>
                  <a:tr h="1371600">
                    <a:tc>
                      <a:txBody>
                        <a:bodyPr/>
                        <a:lstStyle/>
                        <a:p>
                          <a:r>
                            <a:rPr lang="en-US" sz="54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প</a:t>
                          </a:r>
                          <a:r>
                            <a:rPr lang="as-IN" sz="54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ল</a:t>
                          </a:r>
                          <a:r>
                            <a:rPr lang="en-US" sz="54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ি</a:t>
                          </a:r>
                          <a:r>
                            <a:rPr lang="as-IN" sz="54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ম</a:t>
                          </a:r>
                          <a:r>
                            <a:rPr lang="en-US" sz="54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া</a:t>
                          </a:r>
                          <a:r>
                            <a:rPr lang="as-IN" sz="54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র</a:t>
                          </a:r>
                          <a:r>
                            <a:rPr lang="en-US" sz="54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ে</a:t>
                          </a:r>
                          <a:r>
                            <a:rPr lang="as-IN" sz="54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র</a:t>
                          </a:r>
                          <a:r>
                            <a:rPr lang="en-US" sz="54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as-IN" sz="54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ন</a:t>
                          </a:r>
                          <a:r>
                            <a:rPr lang="en-US" sz="54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া</a:t>
                          </a:r>
                          <a:r>
                            <a:rPr lang="as-IN" sz="54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ম</a:t>
                          </a:r>
                          <a:endParaRPr lang="en-SG" sz="54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54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ম</a:t>
                          </a:r>
                          <a:r>
                            <a:rPr lang="as-IN" sz="54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ন</a:t>
                          </a:r>
                          <a:r>
                            <a:rPr lang="en-US" sz="54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ো</a:t>
                          </a:r>
                          <a:r>
                            <a:rPr lang="as-IN" sz="54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ম</a:t>
                          </a:r>
                          <a:r>
                            <a:rPr lang="en-US" sz="54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া</a:t>
                          </a:r>
                          <a:r>
                            <a:rPr lang="as-IN" sz="54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র</a:t>
                          </a:r>
                          <a:r>
                            <a:rPr lang="en-US" sz="54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ে</a:t>
                          </a:r>
                          <a:r>
                            <a:rPr lang="as-IN" sz="54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র</a:t>
                          </a:r>
                          <a:r>
                            <a:rPr lang="en-US" sz="54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স</a:t>
                          </a:r>
                          <a:r>
                            <a:rPr lang="as-IN" sz="54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ং</a:t>
                          </a:r>
                          <a:r>
                            <a:rPr lang="en-US" sz="54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ক</a:t>
                          </a:r>
                          <a:r>
                            <a:rPr lang="as-IN" sz="54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ে</a:t>
                          </a:r>
                          <a:r>
                            <a:rPr lang="en-US" sz="54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ত </a:t>
                          </a:r>
                          <a:endParaRPr lang="en-SG" sz="54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8090569"/>
                      </a:ext>
                    </a:extLst>
                  </a:tr>
                  <a:tr h="1371600">
                    <a:tc>
                      <a:txBody>
                        <a:bodyPr/>
                        <a:lstStyle/>
                        <a:p>
                          <a:r>
                            <a:rPr lang="en-US" sz="6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প</a:t>
                          </a:r>
                          <a:r>
                            <a:rPr lang="as-IN" sz="6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ল</a:t>
                          </a:r>
                          <a:r>
                            <a:rPr lang="en-US" sz="60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িথিন</a:t>
                          </a:r>
                          <a:endParaRPr lang="en-SG" sz="6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600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6000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6000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600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600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6000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 </m:t>
                                    </m:r>
                                    <m:r>
                                      <a:rPr lang="en-US" sz="6000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6000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G" sz="28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7293022"/>
                      </a:ext>
                    </a:extLst>
                  </a:tr>
                  <a:tr h="1371600">
                    <a:tc>
                      <a:txBody>
                        <a:bodyPr/>
                        <a:lstStyle/>
                        <a:p>
                          <a:r>
                            <a:rPr lang="en-US" sz="6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প</a:t>
                          </a:r>
                          <a:r>
                            <a:rPr lang="as-IN" sz="6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ল</a:t>
                          </a:r>
                          <a:r>
                            <a:rPr lang="en-US" sz="6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ি</a:t>
                          </a:r>
                          <a:r>
                            <a:rPr lang="as-IN" sz="6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প</a:t>
                          </a:r>
                          <a:r>
                            <a:rPr lang="en-US" sz="6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্</a:t>
                          </a:r>
                          <a:r>
                            <a:rPr lang="as-IN" sz="6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র</a:t>
                          </a:r>
                          <a:r>
                            <a:rPr lang="en-US" sz="6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ো</a:t>
                          </a:r>
                          <a:r>
                            <a:rPr lang="as-IN" sz="6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প</a:t>
                          </a:r>
                          <a:r>
                            <a:rPr lang="en-US" sz="6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ি</a:t>
                          </a:r>
                          <a:r>
                            <a:rPr lang="as-IN" sz="6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ন</a:t>
                          </a:r>
                          <a:endParaRPr lang="en-SG" sz="6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540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54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𝐶𝐻</m:t>
                                  </m:r>
                                </m:e>
                                <m:sub>
                                  <m:r>
                                    <a:rPr lang="en-US" sz="54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540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540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54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 </m:t>
                                  </m:r>
                                  <m:r>
                                    <a:rPr lang="en-US" sz="54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𝐶𝐻</m:t>
                                  </m:r>
                                  <m:r>
                                    <a:rPr lang="en-US" sz="54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(</m:t>
                                  </m:r>
                                  <m:r>
                                    <a:rPr lang="en-US" sz="54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𝐶𝐻</m:t>
                                  </m:r>
                                </m:e>
                                <m:sub>
                                  <m:r>
                                    <a:rPr lang="en-US" sz="5400" b="0" i="1" smtClean="0">
                                      <a:solidFill>
                                        <a:schemeClr val="accent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5400" b="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)</m:t>
                              </m:r>
                              <m:r>
                                <a:rPr lang="en-US" sz="5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8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endParaRPr lang="en-SG" sz="28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0403587"/>
                      </a:ext>
                    </a:extLst>
                  </a:tr>
                  <a:tr h="1371600">
                    <a:tc>
                      <a:txBody>
                        <a:bodyPr/>
                        <a:lstStyle/>
                        <a:p>
                          <a:r>
                            <a:rPr lang="en-US" sz="6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প</a:t>
                          </a:r>
                          <a:r>
                            <a:rPr lang="as-IN" sz="6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ি</a:t>
                          </a:r>
                          <a:r>
                            <a:rPr lang="en-US" sz="60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ভিসি</a:t>
                          </a:r>
                          <a:endParaRPr lang="en-SG" sz="6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600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6000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6000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600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600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6000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 </m:t>
                                    </m:r>
                                    <m:r>
                                      <a:rPr lang="en-US" sz="6000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𝐶𝐻𝐶𝑙</m:t>
                                    </m:r>
                                  </m:e>
                                  <m:sub/>
                                </m:sSub>
                              </m:oMath>
                            </m:oMathPara>
                          </a14:m>
                          <a:endParaRPr lang="en-SG" sz="6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9304958"/>
                      </a:ext>
                    </a:extLst>
                  </a:tr>
                  <a:tr h="1371600">
                    <a:tc>
                      <a:txBody>
                        <a:bodyPr/>
                        <a:lstStyle/>
                        <a:p>
                          <a:r>
                            <a:rPr lang="en-US" sz="6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ন</a:t>
                          </a:r>
                          <a:r>
                            <a:rPr lang="as-IN" sz="6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া</a:t>
                          </a:r>
                          <a:r>
                            <a:rPr lang="en-US" sz="6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ই</a:t>
                          </a:r>
                          <a:r>
                            <a:rPr lang="as-IN" sz="6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ল</a:t>
                          </a:r>
                          <a:r>
                            <a:rPr lang="en-US" sz="6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ন ৬/</a:t>
                          </a:r>
                          <a:r>
                            <a:rPr lang="as-IN" sz="6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৬</a:t>
                          </a:r>
                          <a:endParaRPr lang="en-SG" sz="6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60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𝐻𝑂𝑂𝐶</m:t>
                                    </m:r>
                                    <m:r>
                                      <a:rPr lang="en-US" sz="3600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−(</m:t>
                                    </m:r>
                                    <m:r>
                                      <a:rPr lang="en-US" sz="3600" i="1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3600" i="1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36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)4−</m:t>
                                </m:r>
                                <m:r>
                                  <a:rPr lang="en-US" sz="36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𝐶𝑂𝑂𝐻</m:t>
                                </m:r>
                              </m:oMath>
                            </m:oMathPara>
                          </a14:m>
                          <a:endParaRPr lang="en-SG" sz="28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𝑁𝐻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4000" i="1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−(</m:t>
                                    </m:r>
                                    <m:r>
                                      <a:rPr lang="en-US" sz="4000" b="0" i="1" smtClean="0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𝐶𝐻</m:t>
                                    </m:r>
                                  </m:e>
                                  <m:sub>
                                    <m:r>
                                      <a:rPr lang="en-US" sz="4000" i="1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)6−</m:t>
                                </m:r>
                                <m:sSub>
                                  <m:sSubPr>
                                    <m:ctrlPr>
                                      <a:rPr lang="en-US" sz="4000" i="1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𝑁𝐻</m:t>
                                    </m:r>
                                  </m:e>
                                  <m:sub>
                                    <m:r>
                                      <a:rPr lang="en-US" sz="4000" i="1">
                                        <a:solidFill>
                                          <a:schemeClr val="bg2">
                                            <a:lumMod val="1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G" sz="28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334782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846BE7C1-AF27-4BAB-A332-98ECA8F47ED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59915262"/>
                  </p:ext>
                </p:extLst>
              </p:nvPr>
            </p:nvGraphicFramePr>
            <p:xfrm>
              <a:off x="0" y="0"/>
              <a:ext cx="12192000" cy="6858000"/>
            </p:xfrm>
            <a:graphic>
              <a:graphicData uri="http://schemas.openxmlformats.org/drawingml/2006/table">
                <a:tbl>
                  <a:tblPr firstRow="1" bandRow="1">
                    <a:tableStyleId>{AF606853-7671-496A-8E4F-DF71F8EC918B}</a:tableStyleId>
                  </a:tblPr>
                  <a:tblGrid>
                    <a:gridCol w="6096000">
                      <a:extLst>
                        <a:ext uri="{9D8B030D-6E8A-4147-A177-3AD203B41FA5}">
                          <a16:colId xmlns:a16="http://schemas.microsoft.com/office/drawing/2014/main" val="737725682"/>
                        </a:ext>
                      </a:extLst>
                    </a:gridCol>
                    <a:gridCol w="6096000">
                      <a:extLst>
                        <a:ext uri="{9D8B030D-6E8A-4147-A177-3AD203B41FA5}">
                          <a16:colId xmlns:a16="http://schemas.microsoft.com/office/drawing/2014/main" val="523767187"/>
                        </a:ext>
                      </a:extLst>
                    </a:gridCol>
                  </a:tblGrid>
                  <a:tr h="1371600">
                    <a:tc>
                      <a:txBody>
                        <a:bodyPr/>
                        <a:lstStyle/>
                        <a:p>
                          <a:r>
                            <a:rPr lang="en-US" sz="54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প</a:t>
                          </a:r>
                          <a:r>
                            <a:rPr lang="as-IN" sz="54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ল</a:t>
                          </a:r>
                          <a:r>
                            <a:rPr lang="en-US" sz="54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ি</a:t>
                          </a:r>
                          <a:r>
                            <a:rPr lang="as-IN" sz="54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ম</a:t>
                          </a:r>
                          <a:r>
                            <a:rPr lang="en-US" sz="54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া</a:t>
                          </a:r>
                          <a:r>
                            <a:rPr lang="as-IN" sz="54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র</a:t>
                          </a:r>
                          <a:r>
                            <a:rPr lang="en-US" sz="54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ে</a:t>
                          </a:r>
                          <a:r>
                            <a:rPr lang="as-IN" sz="54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র</a:t>
                          </a:r>
                          <a:r>
                            <a:rPr lang="en-US" sz="54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as-IN" sz="54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ন</a:t>
                          </a:r>
                          <a:r>
                            <a:rPr lang="en-US" sz="54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া</a:t>
                          </a:r>
                          <a:r>
                            <a:rPr lang="as-IN" sz="54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ম</a:t>
                          </a:r>
                          <a:endParaRPr lang="en-SG" sz="54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54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ম</a:t>
                          </a:r>
                          <a:r>
                            <a:rPr lang="as-IN" sz="54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ন</a:t>
                          </a:r>
                          <a:r>
                            <a:rPr lang="en-US" sz="54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ো</a:t>
                          </a:r>
                          <a:r>
                            <a:rPr lang="as-IN" sz="54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ম</a:t>
                          </a:r>
                          <a:r>
                            <a:rPr lang="en-US" sz="54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া</a:t>
                          </a:r>
                          <a:r>
                            <a:rPr lang="as-IN" sz="54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র</a:t>
                          </a:r>
                          <a:r>
                            <a:rPr lang="en-US" sz="54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ে</a:t>
                          </a:r>
                          <a:r>
                            <a:rPr lang="as-IN" sz="54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র</a:t>
                          </a:r>
                          <a:r>
                            <a:rPr lang="en-US" sz="54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স</a:t>
                          </a:r>
                          <a:r>
                            <a:rPr lang="as-IN" sz="54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ং</a:t>
                          </a:r>
                          <a:r>
                            <a:rPr lang="en-US" sz="54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ক</a:t>
                          </a:r>
                          <a:r>
                            <a:rPr lang="as-IN" sz="54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ে</a:t>
                          </a:r>
                          <a:r>
                            <a:rPr lang="en-US" sz="54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ত </a:t>
                          </a:r>
                          <a:endParaRPr lang="en-SG" sz="54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8090569"/>
                      </a:ext>
                    </a:extLst>
                  </a:tr>
                  <a:tr h="1371600">
                    <a:tc>
                      <a:txBody>
                        <a:bodyPr/>
                        <a:lstStyle/>
                        <a:p>
                          <a:r>
                            <a:rPr lang="en-US" sz="6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প</a:t>
                          </a:r>
                          <a:r>
                            <a:rPr lang="as-IN" sz="6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ল</a:t>
                          </a:r>
                          <a:r>
                            <a:rPr lang="en-US" sz="60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িথিন</a:t>
                          </a:r>
                          <a:endParaRPr lang="en-SG" sz="6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112444" r="-300" b="-303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7293022"/>
                      </a:ext>
                    </a:extLst>
                  </a:tr>
                  <a:tr h="1371600">
                    <a:tc>
                      <a:txBody>
                        <a:bodyPr/>
                        <a:lstStyle/>
                        <a:p>
                          <a:r>
                            <a:rPr lang="en-US" sz="6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প</a:t>
                          </a:r>
                          <a:r>
                            <a:rPr lang="as-IN" sz="6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ল</a:t>
                          </a:r>
                          <a:r>
                            <a:rPr lang="en-US" sz="6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ি</a:t>
                          </a:r>
                          <a:r>
                            <a:rPr lang="as-IN" sz="6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প</a:t>
                          </a:r>
                          <a:r>
                            <a:rPr lang="en-US" sz="6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্</a:t>
                          </a:r>
                          <a:r>
                            <a:rPr lang="as-IN" sz="6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র</a:t>
                          </a:r>
                          <a:r>
                            <a:rPr lang="en-US" sz="6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ো</a:t>
                          </a:r>
                          <a:r>
                            <a:rPr lang="as-IN" sz="6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প</a:t>
                          </a:r>
                          <a:r>
                            <a:rPr lang="en-US" sz="6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ি</a:t>
                          </a:r>
                          <a:r>
                            <a:rPr lang="as-IN" sz="6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ন</a:t>
                          </a:r>
                          <a:endParaRPr lang="en-SG" sz="6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212444" r="-300" b="-203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0403587"/>
                      </a:ext>
                    </a:extLst>
                  </a:tr>
                  <a:tr h="1371600">
                    <a:tc>
                      <a:txBody>
                        <a:bodyPr/>
                        <a:lstStyle/>
                        <a:p>
                          <a:r>
                            <a:rPr lang="en-US" sz="6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প</a:t>
                          </a:r>
                          <a:r>
                            <a:rPr lang="as-IN" sz="6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ি</a:t>
                          </a:r>
                          <a:r>
                            <a:rPr lang="en-US" sz="6000" dirty="0" err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ভিসি</a:t>
                          </a:r>
                          <a:endParaRPr lang="en-SG" sz="6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312444" r="-300" b="-103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9304958"/>
                      </a:ext>
                    </a:extLst>
                  </a:tr>
                  <a:tr h="1371600">
                    <a:tc>
                      <a:txBody>
                        <a:bodyPr/>
                        <a:lstStyle/>
                        <a:p>
                          <a:r>
                            <a:rPr lang="en-US" sz="6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ন</a:t>
                          </a:r>
                          <a:r>
                            <a:rPr lang="as-IN" sz="6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া</a:t>
                          </a:r>
                          <a:r>
                            <a:rPr lang="en-US" sz="6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ই</a:t>
                          </a:r>
                          <a:r>
                            <a:rPr lang="as-IN" sz="6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ল</a:t>
                          </a:r>
                          <a:r>
                            <a:rPr lang="en-US" sz="6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ন ৬/</a:t>
                          </a:r>
                          <a:r>
                            <a:rPr lang="as-IN" sz="6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৬</a:t>
                          </a:r>
                          <a:endParaRPr lang="en-SG" sz="6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412444" r="-300" b="-3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3347827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043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lastic Table এর ছবির ফলাফল">
            <a:extLst>
              <a:ext uri="{FF2B5EF4-FFF2-40B4-BE49-F238E27FC236}">
                <a16:creationId xmlns:a16="http://schemas.microsoft.com/office/drawing/2014/main" id="{37293C8F-E396-4F0A-B4CF-79CFC3A18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588"/>
            <a:ext cx="2636322" cy="248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5DC60B-9194-460C-9689-A7ED2D03CD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810" y="122588"/>
            <a:ext cx="2790825" cy="2487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13FB8F-D414-4034-A3FE-349EAD6FDC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7" y="2707461"/>
            <a:ext cx="2619375" cy="1743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15F98C-9146-4DF1-8E17-69904F72C6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019" y="2707461"/>
            <a:ext cx="2619375" cy="1743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219A2E-B494-4FBE-8946-72E309712D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066" y="122587"/>
            <a:ext cx="2487958" cy="2487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A258097-7975-4C7A-B504-CB0DBA5D48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22587"/>
            <a:ext cx="2790825" cy="23848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7186E1E-E1F9-4F94-AA95-837E9D12EF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635" y="2743943"/>
            <a:ext cx="2424469" cy="170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water tank এর ছবির ফলাফল">
            <a:extLst>
              <a:ext uri="{FF2B5EF4-FFF2-40B4-BE49-F238E27FC236}">
                <a16:creationId xmlns:a16="http://schemas.microsoft.com/office/drawing/2014/main" id="{8B9B8F6D-B53D-4081-B8B9-96AC1B297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792" y="2707460"/>
            <a:ext cx="2619375" cy="17430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57FEE21-B6A6-474A-8550-B88254D1E12C}"/>
              </a:ext>
            </a:extLst>
          </p:cNvPr>
          <p:cNvSpPr txBox="1"/>
          <p:nvPr/>
        </p:nvSpPr>
        <p:spPr>
          <a:xfrm>
            <a:off x="320633" y="5118265"/>
            <a:ext cx="108495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ৈরি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দ্রব্যাদি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ৈরি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প্লাস্টিক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SG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2" descr="plastic Table এর ছবির ফলাফল">
            <a:extLst>
              <a:ext uri="{FF2B5EF4-FFF2-40B4-BE49-F238E27FC236}">
                <a16:creationId xmlns:a16="http://schemas.microsoft.com/office/drawing/2014/main" id="{D0413B87-031C-4EB2-B40A-FA720B668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2" y="171046"/>
            <a:ext cx="2636322" cy="248795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0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70DDD9-2BCC-4BFE-A27F-A34F62E74790}"/>
              </a:ext>
            </a:extLst>
          </p:cNvPr>
          <p:cNvSpPr txBox="1"/>
          <p:nvPr/>
        </p:nvSpPr>
        <p:spPr>
          <a:xfrm>
            <a:off x="510639" y="380010"/>
            <a:ext cx="1128155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ৈরি</a:t>
            </a:r>
            <a:r>
              <a:rPr lang="en-US" sz="40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দ্রব্যাদি</a:t>
            </a:r>
            <a:r>
              <a:rPr lang="en-US" sz="40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</a:t>
            </a:r>
            <a:r>
              <a:rPr lang="en-US" sz="40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40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</a:t>
            </a:r>
            <a:r>
              <a:rPr lang="as-IN" sz="40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0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en-US" sz="40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তেমনি</a:t>
            </a:r>
            <a:r>
              <a:rPr lang="en-US" sz="40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ধাও</a:t>
            </a:r>
            <a:r>
              <a:rPr lang="en-US" sz="40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0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4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4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অসুবিধা</a:t>
            </a:r>
            <a:r>
              <a:rPr lang="en-US" sz="4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4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</a:t>
            </a:r>
            <a:r>
              <a:rPr lang="as-IN" sz="4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4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</a:t>
            </a:r>
            <a:r>
              <a:rPr lang="as-IN" sz="4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িকর</a:t>
            </a:r>
            <a:r>
              <a:rPr lang="en-US" sz="4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যেসব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জিনিস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মাটিতে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ফেলি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বেশির</a:t>
            </a:r>
            <a:r>
              <a:rPr lang="as-IN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িভিন্ন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</a:t>
            </a:r>
            <a:r>
              <a:rPr lang="as-IN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াথে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ক্ষয়প্রাপ্ত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as-IN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শের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ভারসাম্য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</a:t>
            </a:r>
            <a:r>
              <a:rPr lang="as-IN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প্লাস্টিকের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জিনিসগুলো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ক্ষয়প্রাপ্ত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</a:t>
            </a:r>
            <a:r>
              <a:rPr lang="as-IN" sz="4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4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া। </a:t>
            </a:r>
            <a:r>
              <a:rPr lang="as-IN" sz="4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শের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মাটি,পানি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</a:t>
            </a:r>
            <a:r>
              <a:rPr lang="as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</a:t>
            </a:r>
            <a:r>
              <a:rPr lang="as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ভারসাম্য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নষ্ট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SG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85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lastic pollution এর ছবির ফলাফল">
            <a:extLst>
              <a:ext uri="{FF2B5EF4-FFF2-40B4-BE49-F238E27FC236}">
                <a16:creationId xmlns:a16="http://schemas.microsoft.com/office/drawing/2014/main" id="{CE561466-7F24-4505-BB4B-6C2B2BA15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98335" cy="19773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lastic pollution এর ছবির ফলাফল">
            <a:extLst>
              <a:ext uri="{FF2B5EF4-FFF2-40B4-BE49-F238E27FC236}">
                <a16:creationId xmlns:a16="http://schemas.microsoft.com/office/drawing/2014/main" id="{105B58A1-8D17-4505-BA06-748908D3F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381" y="0"/>
            <a:ext cx="3229232" cy="214112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lastic pollution এর ছবির ফলাফল">
            <a:extLst>
              <a:ext uri="{FF2B5EF4-FFF2-40B4-BE49-F238E27FC236}">
                <a16:creationId xmlns:a16="http://schemas.microsoft.com/office/drawing/2014/main" id="{1EA813C4-F6F9-4FF2-A87E-BF6A1C836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518" y="0"/>
            <a:ext cx="3217532" cy="214112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lastic pollution এর ছবির ফলাফল">
            <a:extLst>
              <a:ext uri="{FF2B5EF4-FFF2-40B4-BE49-F238E27FC236}">
                <a16:creationId xmlns:a16="http://schemas.microsoft.com/office/drawing/2014/main" id="{8CBCE3BA-86BC-40A8-AC26-A8FE996FC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130" y="-1"/>
            <a:ext cx="3217532" cy="214112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plastic pollution এর ছবির ফলাফল">
            <a:extLst>
              <a:ext uri="{FF2B5EF4-FFF2-40B4-BE49-F238E27FC236}">
                <a16:creationId xmlns:a16="http://schemas.microsoft.com/office/drawing/2014/main" id="{4A71BDBB-D394-4B65-B696-FCAC05E86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" y="1994682"/>
            <a:ext cx="3393034" cy="226982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plastic pollution এর ছবির ফলাফল">
            <a:extLst>
              <a:ext uri="{FF2B5EF4-FFF2-40B4-BE49-F238E27FC236}">
                <a16:creationId xmlns:a16="http://schemas.microsoft.com/office/drawing/2014/main" id="{2AEA90F6-F7F2-42C2-B0DA-7F9AF464D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381" y="1994683"/>
            <a:ext cx="3229232" cy="226982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plastic pollution এর ছবির ফলাফল">
            <a:extLst>
              <a:ext uri="{FF2B5EF4-FFF2-40B4-BE49-F238E27FC236}">
                <a16:creationId xmlns:a16="http://schemas.microsoft.com/office/drawing/2014/main" id="{39C98D1F-3994-4673-A2EB-91E0123D4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625" y="2034761"/>
            <a:ext cx="3266535" cy="22205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plastic pollution এর ছবির ফলাফল">
            <a:extLst>
              <a:ext uri="{FF2B5EF4-FFF2-40B4-BE49-F238E27FC236}">
                <a16:creationId xmlns:a16="http://schemas.microsoft.com/office/drawing/2014/main" id="{D696D64B-5772-49E3-9E37-CD493CB2D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468" y="1994682"/>
            <a:ext cx="3217532" cy="214112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C700F5-FBD9-4F64-BF7C-E33D86DBB535}"/>
              </a:ext>
            </a:extLst>
          </p:cNvPr>
          <p:cNvSpPr txBox="1"/>
          <p:nvPr/>
        </p:nvSpPr>
        <p:spPr>
          <a:xfrm>
            <a:off x="1992951" y="4333961"/>
            <a:ext cx="3529075" cy="1015663"/>
          </a:xfrm>
          <a:prstGeom prst="rect">
            <a:avLst/>
          </a:prstGeom>
          <a:gradFill>
            <a:gsLst>
              <a:gs pos="4000">
                <a:schemeClr val="accent1">
                  <a:lumMod val="0"/>
                  <a:lumOff val="100000"/>
                  <a:alpha val="6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প্লা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ূষণ</a:t>
            </a:r>
            <a:endParaRPr lang="en-SG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1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2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CF509F-E99C-486F-9008-4DBD39381459}"/>
              </a:ext>
            </a:extLst>
          </p:cNvPr>
          <p:cNvSpPr txBox="1"/>
          <p:nvPr/>
        </p:nvSpPr>
        <p:spPr>
          <a:xfrm>
            <a:off x="639288" y="2410691"/>
            <a:ext cx="109134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প্লাস্টিকের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দ্রব্যাদি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অতিরিক্ত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হয়-বিশ্লেষণ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SG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1E2024-DD1D-4487-8FE6-DCE00D2AE988}"/>
              </a:ext>
            </a:extLst>
          </p:cNvPr>
          <p:cNvSpPr txBox="1"/>
          <p:nvPr/>
        </p:nvSpPr>
        <p:spPr>
          <a:xfrm>
            <a:off x="783772" y="795647"/>
            <a:ext cx="4156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ীয়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87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E75E1D-61DD-471B-83D5-9B366FD35F0D}"/>
              </a:ext>
            </a:extLst>
          </p:cNvPr>
          <p:cNvSpPr txBox="1"/>
          <p:nvPr/>
        </p:nvSpPr>
        <p:spPr>
          <a:xfrm>
            <a:off x="566954" y="1536174"/>
            <a:ext cx="1105809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4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স্টি</a:t>
            </a:r>
            <a:r>
              <a:rPr lang="as-IN" sz="44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িনিস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4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েখানে-সেখানে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44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</a:t>
            </a:r>
            <a:r>
              <a:rPr lang="as-IN" sz="44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বস্থা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প্রক্রিয়াজাত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পুনঃব্যবহা</a:t>
            </a:r>
            <a:r>
              <a:rPr lang="as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</a:t>
            </a:r>
            <a:r>
              <a:rPr lang="en-US" sz="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িনিসের</a:t>
            </a:r>
            <a:r>
              <a:rPr lang="en-US" sz="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বাড়ানো</a:t>
            </a:r>
            <a:r>
              <a:rPr lang="en-US" sz="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en-US" sz="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পচনশী</a:t>
            </a:r>
            <a:r>
              <a:rPr lang="as-IN" sz="44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4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নোযোগী</a:t>
            </a:r>
            <a:r>
              <a:rPr lang="en-US" sz="44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44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</a:t>
            </a:r>
            <a:r>
              <a:rPr lang="as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্থানে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পুতে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রাখার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</a:t>
            </a:r>
            <a:r>
              <a:rPr lang="as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ত। </a:t>
            </a:r>
            <a:endParaRPr lang="en-SG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4A07DC-76A0-4E8A-B9E3-27F6BDE7A028}"/>
              </a:ext>
            </a:extLst>
          </p:cNvPr>
          <p:cNvSpPr txBox="1"/>
          <p:nvPr/>
        </p:nvSpPr>
        <p:spPr>
          <a:xfrm>
            <a:off x="1151906" y="510639"/>
            <a:ext cx="4738255" cy="830997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SG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64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E18CAB64-DF4D-4687-BF6C-97F32EB0B46F}"/>
              </a:ext>
            </a:extLst>
          </p:cNvPr>
          <p:cNvSpPr/>
          <p:nvPr/>
        </p:nvSpPr>
        <p:spPr>
          <a:xfrm>
            <a:off x="914401" y="391886"/>
            <a:ext cx="3028208" cy="55814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SG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29E1CD-ABE9-4B63-87DB-E05BE52BC043}"/>
              </a:ext>
            </a:extLst>
          </p:cNvPr>
          <p:cNvSpPr txBox="1"/>
          <p:nvPr/>
        </p:nvSpPr>
        <p:spPr>
          <a:xfrm>
            <a:off x="1068779" y="1721922"/>
            <a:ext cx="1062841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arenR"/>
            </a:pP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>
              <a:buAutoNum type="arabicParenR"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পলিথিনের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পলিমারের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>
              <a:buAutoNum type="arabicParenR"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পলিমার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ী?</a:t>
            </a:r>
          </a:p>
          <a:p>
            <a:pPr marL="742950" indent="-742950">
              <a:buAutoNum type="arabicParenR"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পিভিসি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>
              <a:buAutoNum type="arabicParenR"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প্রাক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>
              <a:buAutoNum type="arabicParenR"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পলিমারকরণ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SG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86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46C011-EC44-4076-B826-E363656CE41F}"/>
              </a:ext>
            </a:extLst>
          </p:cNvPr>
          <p:cNvSpPr txBox="1"/>
          <p:nvPr/>
        </p:nvSpPr>
        <p:spPr>
          <a:xfrm>
            <a:off x="4962418" y="165766"/>
            <a:ext cx="26610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ln w="0"/>
                <a:solidFill>
                  <a:srgbClr val="92D05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5400" dirty="0">
                <a:ln w="0"/>
                <a:solidFill>
                  <a:srgbClr val="92D05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ln w="0"/>
                <a:solidFill>
                  <a:srgbClr val="92D05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dirty="0">
                <a:ln w="0"/>
                <a:solidFill>
                  <a:srgbClr val="92D05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5400" dirty="0">
                <a:ln w="0"/>
                <a:solidFill>
                  <a:srgbClr val="92D05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dirty="0">
                <a:ln w="0"/>
                <a:solidFill>
                  <a:srgbClr val="92D05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dirty="0">
                <a:ln w="0"/>
                <a:solidFill>
                  <a:srgbClr val="92D05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endParaRPr lang="en-SG" sz="5400" dirty="0">
              <a:ln w="0"/>
              <a:solidFill>
                <a:srgbClr val="92D05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4C3B4C-C5FA-4E0D-B30F-4FA0E3633062}"/>
              </a:ext>
            </a:extLst>
          </p:cNvPr>
          <p:cNvSpPr txBox="1"/>
          <p:nvPr/>
        </p:nvSpPr>
        <p:spPr>
          <a:xfrm>
            <a:off x="306511" y="2444917"/>
            <a:ext cx="560112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নামঃফেরদৌস</a:t>
            </a:r>
            <a:r>
              <a:rPr lang="en-US" sz="4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ওয়াহিদ</a:t>
            </a:r>
            <a:r>
              <a:rPr lang="en-US" sz="4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ক(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িজ্ঞান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মাধবপুর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পাইলট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মাধবপুর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মোবাইলঃ০১৭১০১৯৬৪০২ </a:t>
            </a:r>
          </a:p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ইমেইলঃferdauswahid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NikoshBAN" panose="02000000000000000000" pitchFamily="2" charset="0"/>
              </a:rPr>
              <a:t>402@gmail.com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BFE08A02-4B45-4F1A-81CC-70A9C0C2AD48}"/>
              </a:ext>
            </a:extLst>
          </p:cNvPr>
          <p:cNvSpPr txBox="1"/>
          <p:nvPr/>
        </p:nvSpPr>
        <p:spPr>
          <a:xfrm>
            <a:off x="7364860" y="2444917"/>
            <a:ext cx="45206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as-IN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থী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as-IN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as-IN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</a:p>
          <a:p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6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</a:t>
            </a:r>
            <a:r>
              <a:rPr lang="as-IN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সম্পদ;জীবা</a:t>
            </a:r>
            <a:r>
              <a:rPr lang="as-IN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36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SG" sz="36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ylinder 4">
            <a:extLst>
              <a:ext uri="{FF2B5EF4-FFF2-40B4-BE49-F238E27FC236}">
                <a16:creationId xmlns:a16="http://schemas.microsoft.com/office/drawing/2014/main" id="{125746B6-248E-4DDF-AB2C-CEE8939BE53A}"/>
              </a:ext>
            </a:extLst>
          </p:cNvPr>
          <p:cNvSpPr/>
          <p:nvPr/>
        </p:nvSpPr>
        <p:spPr>
          <a:xfrm>
            <a:off x="5690171" y="1973766"/>
            <a:ext cx="811658" cy="4358621"/>
          </a:xfrm>
          <a:prstGeom prst="can">
            <a:avLst>
              <a:gd name="adj" fmla="val 26850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SG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1BF198-104D-4F6E-80C4-F5843A6F6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35" y="320970"/>
            <a:ext cx="2150238" cy="21805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4618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3A0246-60CA-4A3B-9228-FAD648AB0965}"/>
              </a:ext>
            </a:extLst>
          </p:cNvPr>
          <p:cNvSpPr txBox="1"/>
          <p:nvPr/>
        </p:nvSpPr>
        <p:spPr>
          <a:xfrm>
            <a:off x="562996" y="380011"/>
            <a:ext cx="42583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়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SG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1BB7B1-BB2B-47DA-9C5B-6C18FFAE0B16}"/>
              </a:ext>
            </a:extLst>
          </p:cNvPr>
          <p:cNvSpPr txBox="1"/>
          <p:nvPr/>
        </p:nvSpPr>
        <p:spPr>
          <a:xfrm>
            <a:off x="562996" y="1720840"/>
            <a:ext cx="114291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Blip>
                <a:blip r:embed="rId2"/>
              </a:buBlip>
            </a:pPr>
            <a:r>
              <a:rPr lang="en-US" sz="54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54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54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প্লাস্টিক</a:t>
            </a:r>
            <a:r>
              <a:rPr lang="en-US" sz="54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r>
              <a:rPr lang="en-US" sz="54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54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54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54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54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54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as-IN" sz="54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54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54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54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54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54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54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54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54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54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54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54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</a:t>
            </a:r>
            <a:r>
              <a:rPr lang="as-IN" sz="54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54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54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ভারসাম্য</a:t>
            </a:r>
            <a:r>
              <a:rPr lang="en-US" sz="54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রক্ষায়</a:t>
            </a:r>
            <a:r>
              <a:rPr lang="en-US" sz="54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54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54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54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54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54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54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মতামত</a:t>
            </a:r>
            <a:r>
              <a:rPr lang="en-US" sz="54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54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SG" sz="5400" dirty="0">
              <a:ln w="0"/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44BA283-88B4-4C66-A257-301E7ECFB0C7}"/>
              </a:ext>
            </a:extLst>
          </p:cNvPr>
          <p:cNvGrpSpPr/>
          <p:nvPr/>
        </p:nvGrpSpPr>
        <p:grpSpPr>
          <a:xfrm>
            <a:off x="8621486" y="95003"/>
            <a:ext cx="1496290" cy="1452715"/>
            <a:chOff x="9274629" y="0"/>
            <a:chExt cx="1496290" cy="145271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4CF405A-DA27-4585-870B-F07596FDB65A}"/>
                </a:ext>
              </a:extLst>
            </p:cNvPr>
            <p:cNvSpPr/>
            <p:nvPr/>
          </p:nvSpPr>
          <p:spPr>
            <a:xfrm>
              <a:off x="9274629" y="529385"/>
              <a:ext cx="1496290" cy="9233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908DEE95-A7A6-412E-BFC8-DF99FC5ED465}"/>
                </a:ext>
              </a:extLst>
            </p:cNvPr>
            <p:cNvSpPr/>
            <p:nvPr/>
          </p:nvSpPr>
          <p:spPr>
            <a:xfrm>
              <a:off x="9274629" y="0"/>
              <a:ext cx="1496290" cy="522514"/>
            </a:xfrm>
            <a:prstGeom prst="triangl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C094475-DF25-449B-83CC-162CC8DC4D56}"/>
                </a:ext>
              </a:extLst>
            </p:cNvPr>
            <p:cNvSpPr/>
            <p:nvPr/>
          </p:nvSpPr>
          <p:spPr>
            <a:xfrm>
              <a:off x="9975273" y="819397"/>
              <a:ext cx="261257" cy="52251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670E30B-ADAA-4E4D-8FD6-DA662A8A1FFB}"/>
                </a:ext>
              </a:extLst>
            </p:cNvPr>
            <p:cNvSpPr/>
            <p:nvPr/>
          </p:nvSpPr>
          <p:spPr>
            <a:xfrm>
              <a:off x="10461171" y="841676"/>
              <a:ext cx="155369" cy="298355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</p:spTree>
    <p:extLst>
      <p:ext uri="{BB962C8B-B14F-4D97-AF65-F5344CB8AC3E}">
        <p14:creationId xmlns:p14="http://schemas.microsoft.com/office/powerpoint/2010/main" val="83205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86F2D4-9FD8-4D30-A8A0-0AB69114673A}"/>
              </a:ext>
            </a:extLst>
          </p:cNvPr>
          <p:cNvSpPr/>
          <p:nvPr/>
        </p:nvSpPr>
        <p:spPr>
          <a:xfrm>
            <a:off x="-1" y="0"/>
            <a:ext cx="12164291" cy="6858000"/>
          </a:xfrm>
          <a:custGeom>
            <a:avLst/>
            <a:gdLst>
              <a:gd name="connsiteX0" fmla="*/ 6096000 w 12089081"/>
              <a:gd name="connsiteY0" fmla="*/ 973777 h 6858000"/>
              <a:gd name="connsiteX1" fmla="*/ 3103418 w 12089081"/>
              <a:gd name="connsiteY1" fmla="*/ 3164774 h 6858000"/>
              <a:gd name="connsiteX2" fmla="*/ 6096000 w 12089081"/>
              <a:gd name="connsiteY2" fmla="*/ 5355771 h 6858000"/>
              <a:gd name="connsiteX3" fmla="*/ 9088582 w 12089081"/>
              <a:gd name="connsiteY3" fmla="*/ 3164774 h 6858000"/>
              <a:gd name="connsiteX4" fmla="*/ 6096000 w 12089081"/>
              <a:gd name="connsiteY4" fmla="*/ 973777 h 6858000"/>
              <a:gd name="connsiteX5" fmla="*/ 0 w 12089081"/>
              <a:gd name="connsiteY5" fmla="*/ 0 h 6858000"/>
              <a:gd name="connsiteX6" fmla="*/ 12089081 w 12089081"/>
              <a:gd name="connsiteY6" fmla="*/ 0 h 6858000"/>
              <a:gd name="connsiteX7" fmla="*/ 12089081 w 12089081"/>
              <a:gd name="connsiteY7" fmla="*/ 6858000 h 6858000"/>
              <a:gd name="connsiteX8" fmla="*/ 0 w 12089081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89081" h="6858000">
                <a:moveTo>
                  <a:pt x="6096000" y="973777"/>
                </a:moveTo>
                <a:cubicBezTo>
                  <a:pt x="4443243" y="973777"/>
                  <a:pt x="3103418" y="1954720"/>
                  <a:pt x="3103418" y="3164774"/>
                </a:cubicBezTo>
                <a:cubicBezTo>
                  <a:pt x="3103418" y="4374828"/>
                  <a:pt x="4443243" y="5355771"/>
                  <a:pt x="6096000" y="5355771"/>
                </a:cubicBezTo>
                <a:cubicBezTo>
                  <a:pt x="7748757" y="5355771"/>
                  <a:pt x="9088582" y="4374828"/>
                  <a:pt x="9088582" y="3164774"/>
                </a:cubicBezTo>
                <a:cubicBezTo>
                  <a:pt x="9088582" y="1954720"/>
                  <a:pt x="7748757" y="973777"/>
                  <a:pt x="6096000" y="973777"/>
                </a:cubicBezTo>
                <a:close/>
                <a:moveTo>
                  <a:pt x="0" y="0"/>
                </a:moveTo>
                <a:lnTo>
                  <a:pt x="12089081" y="0"/>
                </a:lnTo>
                <a:lnTo>
                  <a:pt x="12089081" y="6858000"/>
                </a:lnTo>
                <a:lnTo>
                  <a:pt x="0" y="685800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2A5E5AF-EA78-476E-8208-942EF1410A06}"/>
              </a:ext>
            </a:extLst>
          </p:cNvPr>
          <p:cNvSpPr/>
          <p:nvPr/>
        </p:nvSpPr>
        <p:spPr>
          <a:xfrm>
            <a:off x="3144980" y="966851"/>
            <a:ext cx="5985164" cy="4381994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9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SG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D6AD7D8-B1AB-45CF-A9E1-19E9D302FED6}"/>
              </a:ext>
            </a:extLst>
          </p:cNvPr>
          <p:cNvSpPr/>
          <p:nvPr/>
        </p:nvSpPr>
        <p:spPr>
          <a:xfrm>
            <a:off x="3158834" y="984167"/>
            <a:ext cx="5985164" cy="4381994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9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SG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64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41B18E-36E9-42E3-8043-47AACFBA6C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33" y="200024"/>
            <a:ext cx="2143125" cy="2143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E5C0F4-682C-4764-9DCD-91F165A87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862" y="200024"/>
            <a:ext cx="2143125" cy="2143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14F54F-21A3-49EE-B353-8511543AEA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527" y="200024"/>
            <a:ext cx="2828925" cy="2143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F3573C-6A13-47C9-BE17-8382E90FEE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992" y="200024"/>
            <a:ext cx="2619375" cy="2143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54E04ECE-1E71-4793-8DF8-AA39179976C3}"/>
              </a:ext>
            </a:extLst>
          </p:cNvPr>
          <p:cNvSpPr/>
          <p:nvPr/>
        </p:nvSpPr>
        <p:spPr>
          <a:xfrm>
            <a:off x="1177289" y="2903222"/>
            <a:ext cx="3429000" cy="13258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ী? </a:t>
            </a:r>
            <a:endParaRPr lang="en-SG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0906AE1-E1C8-4A46-B444-EDA3F5EAE6F9}"/>
              </a:ext>
            </a:extLst>
          </p:cNvPr>
          <p:cNvSpPr/>
          <p:nvPr/>
        </p:nvSpPr>
        <p:spPr>
          <a:xfrm>
            <a:off x="5871211" y="3188972"/>
            <a:ext cx="3429000" cy="13258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পলিথিন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SG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2E1BAF2-CD10-45D0-8481-BFCB7D80D456}"/>
              </a:ext>
            </a:extLst>
          </p:cNvPr>
          <p:cNvSpPr/>
          <p:nvPr/>
        </p:nvSpPr>
        <p:spPr>
          <a:xfrm>
            <a:off x="488633" y="4697735"/>
            <a:ext cx="6544628" cy="13258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পলিথিন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ৌগ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SG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F7ADC1E-3FB5-4468-80CE-2450CB8BFA10}"/>
              </a:ext>
            </a:extLst>
          </p:cNvPr>
          <p:cNvSpPr/>
          <p:nvPr/>
        </p:nvSpPr>
        <p:spPr>
          <a:xfrm>
            <a:off x="7459981" y="5158742"/>
            <a:ext cx="4117656" cy="132588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পলিমার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SG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75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8D088C56-62E2-47AD-A731-937C414536E1}"/>
              </a:ext>
            </a:extLst>
          </p:cNvPr>
          <p:cNvSpPr>
            <a:spLocks/>
          </p:cNvSpPr>
          <p:nvPr/>
        </p:nvSpPr>
        <p:spPr>
          <a:xfrm>
            <a:off x="3360419" y="2640330"/>
            <a:ext cx="5507353" cy="157734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spc="50" dirty="0" err="1">
                <a:ln w="0"/>
                <a:solidFill>
                  <a:schemeClr val="tx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পলিমার</a:t>
            </a:r>
            <a:r>
              <a:rPr lang="en-US" sz="11500" b="1" spc="50" dirty="0">
                <a:ln w="0"/>
                <a:solidFill>
                  <a:schemeClr val="tx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SG" sz="11500" b="1" spc="50" dirty="0">
              <a:ln w="0"/>
              <a:solidFill>
                <a:schemeClr val="tx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CCDBC7D-6449-4C26-845B-A05F383988D0}"/>
              </a:ext>
            </a:extLst>
          </p:cNvPr>
          <p:cNvSpPr/>
          <p:nvPr/>
        </p:nvSpPr>
        <p:spPr>
          <a:xfrm>
            <a:off x="777239" y="228602"/>
            <a:ext cx="6663692" cy="62864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SG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7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4F0537F-707F-4B1D-BC7C-826F541CECDF}"/>
              </a:ext>
            </a:extLst>
          </p:cNvPr>
          <p:cNvSpPr/>
          <p:nvPr/>
        </p:nvSpPr>
        <p:spPr>
          <a:xfrm>
            <a:off x="171449" y="274320"/>
            <a:ext cx="2617471" cy="64008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as-IN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SG" sz="4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5439DC-4627-4803-BD81-02B93E18BC3E}"/>
              </a:ext>
            </a:extLst>
          </p:cNvPr>
          <p:cNvSpPr txBox="1"/>
          <p:nvPr/>
        </p:nvSpPr>
        <p:spPr>
          <a:xfrm>
            <a:off x="582930" y="1817370"/>
            <a:ext cx="1054989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র্ণনা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র,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নীভবন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লিমার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প্রাক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ক      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াখ্যা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িভিন্ন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পলিমারের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SG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34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A5E24C4-F325-41C5-9FAB-F15742F045C2}"/>
                  </a:ext>
                </a:extLst>
              </p:cNvPr>
              <p:cNvSpPr/>
              <p:nvPr/>
            </p:nvSpPr>
            <p:spPr>
              <a:xfrm>
                <a:off x="693818" y="612844"/>
                <a:ext cx="10804364" cy="62478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>
                  <a:buFont typeface="Wingdings" panose="05000000000000000000" pitchFamily="2" charset="2"/>
                  <a:buChar char="Ø"/>
                </a:pPr>
                <a:r>
                  <a:rPr lang="en-US" sz="4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 </a:t>
                </a:r>
                <a:r>
                  <a:rPr lang="en-US" sz="4000" dirty="0" err="1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বিক্রিয়ায়</a:t>
                </a:r>
                <a:r>
                  <a:rPr lang="en-US" sz="4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কোনো</a:t>
                </a:r>
                <a:r>
                  <a:rPr lang="en-US" sz="4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পদার্</a:t>
                </a:r>
                <a:r>
                  <a:rPr lang="as-IN" sz="4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</a:t>
                </a:r>
                <a:r>
                  <a:rPr lang="en-US" sz="4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as-IN" sz="4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4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</a:t>
                </a:r>
                <a:r>
                  <a:rPr lang="en-US" sz="4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as-IN" sz="4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en-US" sz="4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as-IN" sz="4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</a:t>
                </a:r>
                <a:r>
                  <a:rPr lang="en-US" sz="4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ু</a:t>
                </a:r>
                <a:r>
                  <a:rPr lang="as-IN" sz="4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</a:t>
                </a:r>
                <a:r>
                  <a:rPr lang="en-US" sz="4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ো </a:t>
                </a:r>
                <a:r>
                  <a:rPr lang="as-IN" sz="4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4000" dirty="0" err="1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্ষুদ্র</a:t>
                </a:r>
                <a:r>
                  <a:rPr lang="en-US" sz="4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ক্ষুদ্র</a:t>
                </a:r>
                <a:r>
                  <a:rPr lang="en-US" sz="4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অ</a:t>
                </a:r>
                <a:r>
                  <a:rPr lang="as-IN" sz="4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ণ</a:t>
                </a:r>
                <a:r>
                  <a:rPr lang="en-US" sz="4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ু </a:t>
                </a:r>
                <a:r>
                  <a:rPr lang="as-IN" sz="4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4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as-IN" sz="4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4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4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4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as-IN" sz="4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en-US" sz="4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 </a:t>
                </a:r>
                <a:r>
                  <a:rPr lang="as-IN" sz="4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4000" dirty="0" err="1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াথে</a:t>
                </a:r>
                <a:r>
                  <a:rPr lang="en-US" sz="4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যুক্ত</a:t>
                </a:r>
                <a:r>
                  <a:rPr lang="en-US" sz="4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হয়ে</a:t>
                </a:r>
                <a:r>
                  <a:rPr lang="en-US" sz="4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ব</a:t>
                </a:r>
                <a:r>
                  <a:rPr lang="as-IN" sz="4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ৃ</a:t>
                </a:r>
                <a:r>
                  <a:rPr lang="en-US" sz="4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হৎ </a:t>
                </a:r>
                <a:r>
                  <a:rPr lang="en-US" sz="4000" dirty="0" err="1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অণু</a:t>
                </a:r>
                <a:r>
                  <a:rPr lang="en-US" sz="4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গঠন</a:t>
                </a:r>
                <a:r>
                  <a:rPr lang="en-US" sz="4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ক</a:t>
                </a:r>
                <a:r>
                  <a:rPr lang="as-IN" sz="4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4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 </a:t>
                </a:r>
                <a:r>
                  <a:rPr lang="as-IN" sz="4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4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as-IN" sz="4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ই</a:t>
                </a:r>
                <a:r>
                  <a:rPr lang="en-US" sz="4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4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4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4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4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4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4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য়</a:t>
                </a:r>
                <a:r>
                  <a:rPr lang="en-US" sz="4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4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4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 </a:t>
                </a:r>
                <a:r>
                  <a:rPr lang="as-IN" sz="4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4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</a:t>
                </a:r>
                <a:r>
                  <a:rPr lang="as-IN" sz="4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en-US" sz="4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as-IN" sz="4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4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as-IN" sz="4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4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as-IN" sz="4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ণ</a:t>
                </a:r>
                <a:r>
                  <a:rPr lang="en-US" sz="4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4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4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4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4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4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4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য়</a:t>
                </a:r>
                <a:r>
                  <a:rPr lang="en-US" sz="4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 </a:t>
                </a:r>
                <a:r>
                  <a:rPr lang="en-US" sz="4000" dirty="0" err="1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বলে</a:t>
                </a:r>
                <a:r>
                  <a:rPr lang="en-US" sz="4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pPr marL="571500" indent="-571500">
                  <a:buFont typeface="Wingdings" panose="05000000000000000000" pitchFamily="2" charset="2"/>
                  <a:buChar char="Ø"/>
                </a:pPr>
                <a:r>
                  <a:rPr lang="en-US" sz="4000" dirty="0" err="1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বিক্রিয়ায়</a:t>
                </a:r>
                <a:r>
                  <a:rPr lang="en-US" sz="4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অংগ্রহণকারী</a:t>
                </a:r>
                <a:r>
                  <a:rPr lang="en-US" sz="4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অণুকে</a:t>
                </a:r>
                <a:r>
                  <a:rPr lang="en-US" sz="4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মনোমার</a:t>
                </a:r>
                <a:r>
                  <a:rPr lang="en-US" sz="4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</a:t>
                </a:r>
                <a:r>
                  <a:rPr lang="as-IN" sz="4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ং</a:t>
                </a:r>
                <a:r>
                  <a:rPr lang="en-US" sz="4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</a:t>
                </a:r>
                <a:r>
                  <a:rPr lang="en-US" sz="4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ৎ</a:t>
                </a:r>
                <a:r>
                  <a:rPr lang="en-US" sz="4000" dirty="0" err="1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পাদিত</a:t>
                </a:r>
                <a:r>
                  <a:rPr lang="en-US" sz="4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অণুকে</a:t>
                </a:r>
                <a:r>
                  <a:rPr lang="en-US" sz="4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পলিমার</a:t>
                </a:r>
                <a:r>
                  <a:rPr lang="en-US" sz="4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বলে</a:t>
                </a:r>
                <a:r>
                  <a:rPr lang="en-US" sz="4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  <a:p>
                <a:pPr marL="571500" indent="-5715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𝑛𝐶𝐻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r>
                      <a:rPr lang="en-US" sz="400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b>
                      <m:sSubPr>
                        <m:ctrlPr>
                          <a:rPr lang="en-US" sz="40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4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𝐶𝐻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SG" sz="4000" dirty="0">
                    <a:solidFill>
                      <a:schemeClr val="accent6"/>
                    </a:solidFill>
                  </a:rPr>
                  <a:t> = (-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𝐶𝐻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SG" sz="4000" dirty="0">
                    <a:solidFill>
                      <a:schemeClr val="accent6"/>
                    </a:solidFill>
                  </a:rPr>
                  <a:t>-</a:t>
                </a:r>
                <a:r>
                  <a:rPr lang="en-US" sz="4000" dirty="0">
                    <a:solidFill>
                      <a:schemeClr val="accent6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𝐶𝐻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SG" sz="4000" dirty="0">
                    <a:solidFill>
                      <a:schemeClr val="accent6"/>
                    </a:solidFill>
                  </a:rPr>
                  <a:t>-</a:t>
                </a:r>
                <a:r>
                  <a:rPr lang="en-US" sz="4000" dirty="0">
                    <a:solidFill>
                      <a:schemeClr val="accent6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𝐶𝐻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SG" sz="4000" dirty="0">
                    <a:solidFill>
                      <a:schemeClr val="accent6"/>
                    </a:solidFill>
                  </a:rPr>
                  <a:t>-</a:t>
                </a:r>
                <a:r>
                  <a:rPr lang="en-US" sz="4000" dirty="0">
                    <a:solidFill>
                      <a:schemeClr val="accent6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𝐶𝐻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SG" sz="4000" dirty="0">
                    <a:solidFill>
                      <a:schemeClr val="accent6"/>
                    </a:solidFill>
                  </a:rPr>
                  <a:t>-</a:t>
                </a:r>
                <a:r>
                  <a:rPr lang="en-US" sz="4000" dirty="0">
                    <a:solidFill>
                      <a:schemeClr val="accent6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𝐶𝐻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SG" sz="4000" dirty="0">
                    <a:solidFill>
                      <a:schemeClr val="accent6"/>
                    </a:solidFill>
                  </a:rPr>
                  <a:t>-)n</a:t>
                </a:r>
              </a:p>
              <a:p>
                <a:pPr marL="571500" indent="-571500">
                  <a:buFont typeface="Wingdings" panose="05000000000000000000" pitchFamily="2" charset="2"/>
                  <a:buChar char="Ø"/>
                </a:pPr>
                <a:r>
                  <a:rPr lang="en-SG" sz="4000" dirty="0" err="1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</a:t>
                </a:r>
                <a:r>
                  <a:rPr lang="en-SG" sz="4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𝐶𝐻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r>
                      <a:rPr lang="en-US" sz="400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b>
                      <m:sSubPr>
                        <m:ctrlPr>
                          <a:rPr lang="en-US" sz="40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4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𝐶𝐻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SG" sz="4000" dirty="0">
                    <a:solidFill>
                      <a:schemeClr val="accent6"/>
                    </a:solidFill>
                  </a:rPr>
                  <a:t> </a:t>
                </a:r>
                <a:r>
                  <a:rPr lang="en-SG" sz="4000" dirty="0" err="1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হলো</a:t>
                </a:r>
                <a:r>
                  <a:rPr lang="en-SG" sz="4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4000" dirty="0" err="1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মনোমার</a:t>
                </a:r>
                <a:r>
                  <a:rPr lang="en-SG" sz="4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4000" dirty="0" err="1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endParaRPr lang="en-SG" sz="4000" dirty="0">
                  <a:solidFill>
                    <a:schemeClr val="accent6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571500" indent="-571500">
                  <a:buFont typeface="Wingdings" panose="05000000000000000000" pitchFamily="2" charset="2"/>
                  <a:buChar char="Ø"/>
                </a:pPr>
                <a:r>
                  <a:rPr lang="en-SG" sz="4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4000" dirty="0">
                    <a:solidFill>
                      <a:schemeClr val="accent6"/>
                    </a:solidFill>
                  </a:rPr>
                  <a:t>(-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𝐶𝐻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SG" sz="4000" dirty="0">
                    <a:solidFill>
                      <a:schemeClr val="accent6"/>
                    </a:solidFill>
                  </a:rPr>
                  <a:t>-</a:t>
                </a:r>
                <a:r>
                  <a:rPr lang="en-US" sz="4000" dirty="0">
                    <a:solidFill>
                      <a:schemeClr val="accent6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𝐶𝐻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SG" sz="4000" dirty="0">
                    <a:solidFill>
                      <a:schemeClr val="accent6"/>
                    </a:solidFill>
                  </a:rPr>
                  <a:t>-</a:t>
                </a:r>
                <a:r>
                  <a:rPr lang="en-US" sz="4000" dirty="0">
                    <a:solidFill>
                      <a:schemeClr val="accent6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𝐶𝐻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SG" sz="4000" dirty="0">
                    <a:solidFill>
                      <a:schemeClr val="accent6"/>
                    </a:solidFill>
                  </a:rPr>
                  <a:t>-</a:t>
                </a:r>
                <a:r>
                  <a:rPr lang="en-US" sz="4000" dirty="0">
                    <a:solidFill>
                      <a:schemeClr val="accent6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𝐶𝐻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SG" sz="4000" dirty="0">
                    <a:solidFill>
                      <a:schemeClr val="accent6"/>
                    </a:solidFill>
                  </a:rPr>
                  <a:t>-</a:t>
                </a:r>
                <a:r>
                  <a:rPr lang="en-US" sz="4000" dirty="0">
                    <a:solidFill>
                      <a:schemeClr val="accent6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𝐶𝐻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SG" sz="4000" dirty="0">
                    <a:solidFill>
                      <a:schemeClr val="accent6"/>
                    </a:solidFill>
                  </a:rPr>
                  <a:t>-)n </a:t>
                </a:r>
                <a:r>
                  <a:rPr lang="en-SG" sz="4000" dirty="0" err="1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হলো</a:t>
                </a:r>
                <a:r>
                  <a:rPr lang="en-SG" sz="4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4000" dirty="0" err="1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পলিমার</a:t>
                </a:r>
                <a:r>
                  <a:rPr lang="en-SG" sz="4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 marL="571500" indent="-571500">
                  <a:buFont typeface="Wingdings" panose="05000000000000000000" pitchFamily="2" charset="2"/>
                  <a:buChar char="Ø"/>
                </a:pPr>
                <a:r>
                  <a:rPr lang="en-SG" sz="4000" dirty="0" err="1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পলিমার</a:t>
                </a:r>
                <a:r>
                  <a:rPr lang="en-SG" sz="4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4000" dirty="0" err="1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দুই</a:t>
                </a:r>
                <a:r>
                  <a:rPr lang="en-SG" sz="4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4000" dirty="0" err="1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প্রকার</a:t>
                </a:r>
                <a:r>
                  <a:rPr lang="en-SG" sz="4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4000" dirty="0" err="1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যুত</a:t>
                </a:r>
                <a:r>
                  <a:rPr lang="en-SG" sz="4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SG" sz="4000" dirty="0" err="1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ঘনীভবন</a:t>
                </a:r>
                <a:r>
                  <a:rPr lang="en-SG" sz="4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4000" dirty="0" err="1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পলিমার</a:t>
                </a:r>
                <a:r>
                  <a:rPr lang="en-SG" sz="4000" dirty="0">
                    <a:solidFill>
                      <a:schemeClr val="accent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endParaRPr lang="en-SG" sz="4000" dirty="0">
                  <a:solidFill>
                    <a:schemeClr val="accent6"/>
                  </a:solidFill>
                </a:endParaRPr>
              </a:p>
              <a:p>
                <a:endParaRPr lang="en-SG" sz="4000" dirty="0">
                  <a:solidFill>
                    <a:schemeClr val="accent6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A5E24C4-F325-41C5-9FAB-F15742F045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818" y="612844"/>
                <a:ext cx="10804364" cy="6247864"/>
              </a:xfrm>
              <a:prstGeom prst="rect">
                <a:avLst/>
              </a:prstGeom>
              <a:blipFill>
                <a:blip r:embed="rId2"/>
                <a:stretch>
                  <a:fillRect l="-1806" t="-1758" r="-118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489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C272C02-3812-43C5-8752-FA4F600E33F8}"/>
                  </a:ext>
                </a:extLst>
              </p:cNvPr>
              <p:cNvSpPr txBox="1"/>
              <p:nvPr/>
            </p:nvSpPr>
            <p:spPr>
              <a:xfrm>
                <a:off x="594360" y="560070"/>
                <a:ext cx="11269980" cy="5232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85800" indent="-685800">
                  <a:buFont typeface="Wingdings" panose="05000000000000000000" pitchFamily="2" charset="2"/>
                  <a:buChar char="Ø"/>
                </a:pPr>
                <a:r>
                  <a:rPr lang="en-US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as-IN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ু</a:t>
                </a:r>
                <a:r>
                  <a:rPr lang="en-US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 </a:t>
                </a:r>
                <a:r>
                  <a:rPr lang="as-IN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ল</a:t>
                </a:r>
                <a:r>
                  <a:rPr lang="as-IN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en-US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as-IN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5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রঃ</a:t>
                </a:r>
                <a:r>
                  <a:rPr lang="en-US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পলিমারকরণ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বিক্রিয়ায়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মনোমার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অণুগুলো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সরাসরি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অপরের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সাথে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যুক্ত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দীর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ঘ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শিকল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িশিষ্ট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প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ল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গ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ঠন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তাকে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সংযোজন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পলিমারকরণ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বিক্রিয়া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বলে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  <a:p>
                <a:pPr marL="571500" indent="-571500">
                  <a:buFont typeface="Wingdings" panose="05000000000000000000" pitchFamily="2" charset="2"/>
                  <a:buChar char="Ø"/>
                </a:pP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সামান্য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পরিমাণ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অক্সি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জ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উ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্থিতিতে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১০০০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বায়ুমন্ডল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চাপে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ও ২০০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</m:t>
                    </m:r>
                  </m:oMath>
                </a14:m>
                <a:r>
                  <a:rPr lang="en-SG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তাপমাত্রায়</a:t>
                </a:r>
                <a:r>
                  <a:rPr lang="en-SG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ইথিনকে</a:t>
                </a:r>
                <a:r>
                  <a:rPr lang="en-SG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উত্তপ্ত</a:t>
                </a:r>
                <a:r>
                  <a:rPr lang="en-SG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করলে</a:t>
                </a:r>
                <a:r>
                  <a:rPr lang="en-SG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পলিথিন</a:t>
                </a:r>
                <a:r>
                  <a:rPr lang="en-SG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উৎপন্ন</a:t>
                </a:r>
                <a:r>
                  <a:rPr lang="en-SG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SG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pPr marL="571500" indent="-571500">
                  <a:buFont typeface="Wingdings" panose="05000000000000000000" pitchFamily="2" charset="2"/>
                  <a:buChar char="Ø"/>
                </a:pPr>
                <a:r>
                  <a:rPr lang="en-SG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𝑛𝐶𝐻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r>
                      <a:rPr lang="en-US" sz="400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b>
                      <m:sSubPr>
                        <m:ctrlPr>
                          <a:rPr lang="en-US" sz="40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4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𝐶𝐻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SG" sz="4000" dirty="0">
                    <a:solidFill>
                      <a:schemeClr val="accent6"/>
                    </a:solidFill>
                  </a:rPr>
                  <a:t> = (-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𝐶𝐻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SG" sz="4000" dirty="0">
                    <a:solidFill>
                      <a:schemeClr val="accent6"/>
                    </a:solidFill>
                  </a:rPr>
                  <a:t>-</a:t>
                </a:r>
                <a:r>
                  <a:rPr lang="en-US" sz="4000" dirty="0">
                    <a:solidFill>
                      <a:schemeClr val="accent6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𝐶𝐻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SG" sz="4000" dirty="0">
                    <a:solidFill>
                      <a:schemeClr val="accent6"/>
                    </a:solidFill>
                  </a:rPr>
                  <a:t>-</a:t>
                </a:r>
                <a:r>
                  <a:rPr lang="en-US" sz="4000" dirty="0">
                    <a:solidFill>
                      <a:schemeClr val="accent6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𝐶𝐻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SG" sz="4000" dirty="0">
                    <a:solidFill>
                      <a:schemeClr val="accent6"/>
                    </a:solidFill>
                  </a:rPr>
                  <a:t>-</a:t>
                </a:r>
                <a:r>
                  <a:rPr lang="en-US" sz="4000" dirty="0">
                    <a:solidFill>
                      <a:schemeClr val="accent6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𝐶𝐻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SG" sz="4000" dirty="0">
                    <a:solidFill>
                      <a:schemeClr val="accent6"/>
                    </a:solidFill>
                  </a:rPr>
                  <a:t>-</a:t>
                </a:r>
                <a:r>
                  <a:rPr lang="en-US" sz="4000" dirty="0">
                    <a:solidFill>
                      <a:schemeClr val="accent6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𝐶𝐻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SG" sz="4000" dirty="0">
                    <a:solidFill>
                      <a:schemeClr val="accent6"/>
                    </a:solidFill>
                  </a:rPr>
                  <a:t>-)n</a:t>
                </a:r>
              </a:p>
              <a:p>
                <a:r>
                  <a:rPr lang="en-SG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ই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থিন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মনোমার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ল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থিন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পলিমার</a:t>
                </a:r>
                <a:endParaRPr lang="en-SG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C272C02-3812-43C5-8752-FA4F600E33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" y="560070"/>
                <a:ext cx="11269980" cy="5232202"/>
              </a:xfrm>
              <a:prstGeom prst="rect">
                <a:avLst/>
              </a:prstGeom>
              <a:blipFill>
                <a:blip r:embed="rId2"/>
                <a:stretch>
                  <a:fillRect l="-2652" t="-3263" b="-4196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704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4D18AF8-D4A0-49FD-AE5D-662ACE140294}"/>
                  </a:ext>
                </a:extLst>
              </p:cNvPr>
              <p:cNvSpPr txBox="1"/>
              <p:nvPr/>
            </p:nvSpPr>
            <p:spPr>
              <a:xfrm>
                <a:off x="461010" y="0"/>
                <a:ext cx="11269980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Wingdings" panose="05000000000000000000" pitchFamily="2" charset="2"/>
                  <a:buChar char="Ø"/>
                </a:pPr>
                <a:r>
                  <a:rPr lang="en-US" sz="4800" dirty="0">
                    <a:solidFill>
                      <a:schemeClr val="accent5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পলিপ্রোপিনঃ </a:t>
                </a:r>
              </a:p>
              <a:p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প্রোপিনকে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টাইটেনিয়াম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ক্লোরাইডের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উপস্থিতিতে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১৪০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বায়ুমন্ডল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চাপে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১২০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°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তাপমাত্রায়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উত্তপ্ত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করলে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পলিপ্রোপিন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উৎপন্ন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𝑛𝐶𝐻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r>
                      <a:rPr lang="en-US" sz="320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b>
                      <m:sSubPr>
                        <m:ctrlPr>
                          <a:rPr lang="en-US" sz="32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32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𝐶𝐻</m:t>
                        </m:r>
                        <m:r>
                          <a:rPr lang="en-US" sz="32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𝐶𝐻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=</a:t>
                </a:r>
                <a:r>
                  <a:rPr lang="en-US" sz="3200" dirty="0">
                    <a:solidFill>
                      <a:schemeClr val="accent6"/>
                    </a:solidFill>
                    <a:cs typeface="NikoshBAN" panose="02000000000000000000" pitchFamily="2" charset="0"/>
                  </a:rPr>
                  <a:t> 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𝐶𝐻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sSub>
                      <m:sSubPr>
                        <m:ctrlPr>
                          <a:rPr lang="en-US" sz="32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32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𝐶𝐻</m:t>
                        </m:r>
                        <m:r>
                          <a:rPr lang="en-US" sz="32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𝐶𝐻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)−</m:t>
                    </m:r>
                  </m:oMath>
                </a14:m>
                <a:r>
                  <a:rPr lang="en-US" sz="3200" dirty="0">
                    <a:solidFill>
                      <a:schemeClr val="accent6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𝐶𝐻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sSub>
                      <m:sSubPr>
                        <m:ctrlPr>
                          <a:rPr lang="en-US" sz="32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32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𝐶𝐻</m:t>
                        </m:r>
                        <m:r>
                          <a:rPr lang="en-US" sz="32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𝐶𝐻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)−]</m:t>
                    </m:r>
                    <m:r>
                      <a:rPr lang="en-US" sz="32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𝑛</m:t>
                    </m:r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পলিপ্রোপিন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পলিথিনের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চেয়ে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শক্ত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হালকা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4D18AF8-D4A0-49FD-AE5D-662ACE1402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010" y="0"/>
                <a:ext cx="11269980" cy="3046988"/>
              </a:xfrm>
              <a:prstGeom prst="rect">
                <a:avLst/>
              </a:prstGeom>
              <a:blipFill>
                <a:blip r:embed="rId2"/>
                <a:stretch>
                  <a:fillRect l="-2219" t="-4600" b="-660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0E2B4FC-A0B9-4A86-AC53-2538CF739E1F}"/>
                  </a:ext>
                </a:extLst>
              </p:cNvPr>
              <p:cNvSpPr txBox="1"/>
              <p:nvPr/>
            </p:nvSpPr>
            <p:spPr>
              <a:xfrm>
                <a:off x="461010" y="3429000"/>
                <a:ext cx="11269980" cy="2616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85800" indent="-685800">
                  <a:buFont typeface="Wingdings" panose="05000000000000000000" pitchFamily="2" charset="2"/>
                  <a:buChar char="Ø"/>
                </a:pP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as-IN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ল</a:t>
                </a:r>
                <a:r>
                  <a:rPr lang="en-US" sz="4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িভিনাই</a:t>
                </a:r>
                <a:r>
                  <a:rPr lang="as-IN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ল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ল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ো</a:t>
                </a:r>
                <a:r>
                  <a:rPr lang="as-IN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ই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ড </a:t>
                </a:r>
                <a:r>
                  <a:rPr lang="as-IN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 </a:t>
                </a:r>
                <a:r>
                  <a:rPr lang="as-IN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4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িভিসিঃ</a:t>
                </a:r>
                <a:endParaRPr lang="en-US" sz="4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ভিনাইল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ক্লোরাইডকে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জ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ৈ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 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ই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ড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উ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্থিতিতে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উচ্চ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চাপে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উচ্চ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তাপমাত্রায়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উত্তপ্ত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করলে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পলি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ভ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িনাইল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ক্লোরাইড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পিভিসি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উ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ৎ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হ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য়। </a:t>
                </a:r>
              </a:p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𝑛𝐶𝐻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r>
                      <a:rPr lang="en-US" sz="360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b>
                      <m:sSubPr>
                        <m:ctrlPr>
                          <a:rPr lang="en-US" sz="36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3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𝐶𝐻𝐶𝑙</m:t>
                        </m:r>
                      </m:e>
                      <m:sub/>
                    </m:sSub>
                  </m:oMath>
                </a14:m>
                <a:r>
                  <a:rPr lang="en-SG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(−</m:t>
                        </m:r>
                        <m:r>
                          <a:rPr lang="en-US" sz="3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𝐶𝐻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6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𝐶𝐻𝐶𝑙</m:t>
                    </m:r>
                    <m:r>
                      <a:rPr lang="en-US" sz="36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</m:oMath>
                </a14:m>
                <a:r>
                  <a:rPr lang="en-US" sz="3600" dirty="0">
                    <a:solidFill>
                      <a:schemeClr val="accent6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𝐶𝐻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6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𝐶𝐻𝐶𝑙</m:t>
                    </m:r>
                    <m:r>
                      <a:rPr lang="en-US" sz="36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600" b="0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n</m:t>
                    </m:r>
                  </m:oMath>
                </a14:m>
                <a:endParaRPr lang="en-SG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0E2B4FC-A0B9-4A86-AC53-2538CF739E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010" y="3429000"/>
                <a:ext cx="11269980" cy="2616101"/>
              </a:xfrm>
              <a:prstGeom prst="rect">
                <a:avLst/>
              </a:prstGeom>
              <a:blipFill>
                <a:blip r:embed="rId3"/>
                <a:stretch>
                  <a:fillRect l="-2219" t="-5361" b="-815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078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দড়ি এর ছবির ফলাফল">
            <a:extLst>
              <a:ext uri="{FF2B5EF4-FFF2-40B4-BE49-F238E27FC236}">
                <a16:creationId xmlns:a16="http://schemas.microsoft.com/office/drawing/2014/main" id="{E89D7D8B-5109-403B-958A-E236EA81D6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6" t="16308" b="17101"/>
          <a:stretch/>
        </p:blipFill>
        <p:spPr bwMode="auto">
          <a:xfrm>
            <a:off x="48951" y="132202"/>
            <a:ext cx="4060342" cy="29727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দড়ি এর ছবির ফলাফল">
            <a:extLst>
              <a:ext uri="{FF2B5EF4-FFF2-40B4-BE49-F238E27FC236}">
                <a16:creationId xmlns:a16="http://schemas.microsoft.com/office/drawing/2014/main" id="{F5869156-2D94-438B-8B13-736962F09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915" y="132202"/>
            <a:ext cx="3176449" cy="29727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পাইপ এর ছবির ফলাফল">
            <a:extLst>
              <a:ext uri="{FF2B5EF4-FFF2-40B4-BE49-F238E27FC236}">
                <a16:creationId xmlns:a16="http://schemas.microsoft.com/office/drawing/2014/main" id="{2850D9F5-F1D4-46C4-8A27-AE534BEE29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2"/>
          <a:stretch/>
        </p:blipFill>
        <p:spPr bwMode="auto">
          <a:xfrm>
            <a:off x="8285545" y="127114"/>
            <a:ext cx="3293182" cy="29727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পাইপ এর ছবির ফলাফল">
            <a:extLst>
              <a:ext uri="{FF2B5EF4-FFF2-40B4-BE49-F238E27FC236}">
                <a16:creationId xmlns:a16="http://schemas.microsoft.com/office/drawing/2014/main" id="{B677B219-4609-4449-9826-5EC47FC83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3" y="3341209"/>
            <a:ext cx="4041776" cy="28717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কার্পেট এর ছবির ফলাফল">
            <a:extLst>
              <a:ext uri="{FF2B5EF4-FFF2-40B4-BE49-F238E27FC236}">
                <a16:creationId xmlns:a16="http://schemas.microsoft.com/office/drawing/2014/main" id="{7499E973-59C3-4C7C-82FE-8381F7F1A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534" y="3341209"/>
            <a:ext cx="2871788" cy="28717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কার্পেট এর ছবির ফলাফল">
            <a:extLst>
              <a:ext uri="{FF2B5EF4-FFF2-40B4-BE49-F238E27FC236}">
                <a16:creationId xmlns:a16="http://schemas.microsoft.com/office/drawing/2014/main" id="{F061493F-F109-4C58-B07E-5C18EC8C4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398" y="3341208"/>
            <a:ext cx="3833984" cy="28717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502D678A-A070-4854-BF65-63119752C58F}"/>
              </a:ext>
            </a:extLst>
          </p:cNvPr>
          <p:cNvSpPr/>
          <p:nvPr/>
        </p:nvSpPr>
        <p:spPr>
          <a:xfrm>
            <a:off x="1351772" y="2618301"/>
            <a:ext cx="8747393" cy="1134737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ি,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প,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্পেট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পলিপ্রোপিন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ভিনাইল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ক্লোরাইড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21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1259</Words>
  <Application>Microsoft Office PowerPoint</Application>
  <PresentationFormat>Widescreen</PresentationFormat>
  <Paragraphs>91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34</cp:revision>
  <dcterms:created xsi:type="dcterms:W3CDTF">2020-01-03T04:29:59Z</dcterms:created>
  <dcterms:modified xsi:type="dcterms:W3CDTF">2020-01-03T14:08:16Z</dcterms:modified>
</cp:coreProperties>
</file>