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01" r:id="rId3"/>
    <p:sldMasterId id="2147483719" r:id="rId4"/>
    <p:sldMasterId id="2147483737" r:id="rId5"/>
    <p:sldMasterId id="2147483755" r:id="rId6"/>
    <p:sldMasterId id="2147483773" r:id="rId7"/>
    <p:sldMasterId id="2147483791" r:id="rId8"/>
  </p:sldMasterIdLst>
  <p:sldIdLst>
    <p:sldId id="256" r:id="rId9"/>
    <p:sldId id="258" r:id="rId10"/>
    <p:sldId id="257" r:id="rId11"/>
    <p:sldId id="259" r:id="rId12"/>
    <p:sldId id="273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71" r:id="rId21"/>
    <p:sldId id="267" r:id="rId22"/>
    <p:sldId id="268" r:id="rId23"/>
    <p:sldId id="269" r:id="rId24"/>
    <p:sldId id="27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7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730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259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717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276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588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178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156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34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684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503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2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72125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844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66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132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2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515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352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787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04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800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9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745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624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173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477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6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6892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22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60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53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81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4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80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01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86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84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13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86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5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77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7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127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3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547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875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21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356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725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3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515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49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6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09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46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0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67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39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940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82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7960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61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27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298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41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4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032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02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79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128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340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61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62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09817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848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64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3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78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5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830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6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251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1045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107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2794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0057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281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032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261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266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5329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0060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483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8249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8995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167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3565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95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24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48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3766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6453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2574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9230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660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8485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76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79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66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630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8053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288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0834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2000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2130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491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1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874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933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4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7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671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2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7CC2-EF51-4422-A6EA-FC27401F84F4}" type="datetimeFigureOut">
              <a:rPr lang="en-US" smtClean="0"/>
              <a:t>04-Feb-20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C4C8F-D3A3-4465-9888-E9BA1DA9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0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08490" y="174175"/>
            <a:ext cx="5936343" cy="297542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86" y="667658"/>
            <a:ext cx="4165600" cy="173990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15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r>
              <a:rPr lang="en-US" sz="115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15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72" y="3381829"/>
            <a:ext cx="5724980" cy="3254757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843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4459"/>
            <a:ext cx="10515600" cy="1966454"/>
          </a:xfrm>
        </p:spPr>
        <p:txBody>
          <a:bodyPr>
            <a:noAutofit/>
          </a:bodyPr>
          <a:lstStyle/>
          <a:p>
            <a:pPr algn="l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বাংলাদেশে প্রায় ১২ মিলিয়ন মানুষ মাছ থেকে বিভিন্নভাবে জীবিকা নির্বাহ করে। যেমনঃ মাছ চাষ ,মাছ ধরা, মাছ  বিক্রি ইত্যাদি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43905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বৈদেশিক মুদ্রা আয়ঃ</a:t>
            </a: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মাছ বিদেশ রপ্তানি করে বাংলাদেশ প্রচুর বৈদেশিক মুদ্রা আয় করছে। শতকরা ৮৬ ভাগই আসে চিংড়ি থেকে।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আর্থ-সামাজিক উন্নয়নঃ</a:t>
            </a: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মাছ চাষ করে গ্রামের গরিব ও স্বল্প আয়ের লোকেরা আর্থিক অবস্থার উন্নতি করতে পারে।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9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58" y="2533879"/>
            <a:ext cx="5257799" cy="2857045"/>
          </a:xfrm>
        </p:spPr>
        <p:txBody>
          <a:bodyPr>
            <a:normAutofit/>
          </a:bodyPr>
          <a:lstStyle/>
          <a:p>
            <a:pPr algn="l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 জাগায় মাছ চাষ 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গরিব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লাভবান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এবং উপজেলাম</a:t>
            </a:r>
            <a:r>
              <a:rPr lang="bn-IN" sz="3200" dirty="0" smtClean="0">
                <a:latin typeface="ArhialkhanMJ" panose="00000400000000000000" pitchFamily="2" charset="0"/>
                <a:cs typeface="NikoshBAN" panose="02000000000000000000" pitchFamily="2" charset="0"/>
              </a:rPr>
              <a:t>rস অফিসে যোগাযোগ করে তাদের পরামর্শ নিতে পারেন।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9" y="2162630"/>
            <a:ext cx="5073649" cy="3599544"/>
          </a:xfrm>
        </p:spPr>
      </p:pic>
    </p:spTree>
    <p:extLst>
      <p:ext uri="{BB962C8B-B14F-4D97-AF65-F5344CB8AC3E}">
        <p14:creationId xmlns:p14="http://schemas.microsoft.com/office/powerpoint/2010/main" val="406469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15" y="991962"/>
            <a:ext cx="4263569" cy="720723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জেলেরা সমুদ্রে মাছ ধরার দৃশ্য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58" y="2699658"/>
            <a:ext cx="4847772" cy="34582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5" y="2699658"/>
            <a:ext cx="5791200" cy="34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8914" cy="73796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বিলে মাছ ধরার দৃশ্য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0" y="951820"/>
            <a:ext cx="9053558" cy="53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8341" y="866018"/>
            <a:ext cx="6571341" cy="977297"/>
          </a:xfrm>
        </p:spPr>
        <p:txBody>
          <a:bodyPr>
            <a:norm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 ভিবিন্ন অংশের  বৈজ্ঞানিক নাম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5" y="2459264"/>
            <a:ext cx="8008252" cy="4004127"/>
          </a:xfr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39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323771" y="696686"/>
            <a:ext cx="5675086" cy="1680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770" y="452212"/>
            <a:ext cx="10076543" cy="1924956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770" y="2621642"/>
            <a:ext cx="4633686" cy="3604987"/>
          </a:xfr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বি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ভিটামিন এবি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ভিটামিন 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25028" y="2621642"/>
            <a:ext cx="4368801" cy="3009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প্রাপ্তবয়স্ক লোকের কত গ্রাম আমিষের প্রয়োজন?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৩৩-৪৪ গ্রাম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৩৩-৫৫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(গ) ৩৩-৬৬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(ঘ) ৩৩-৭৭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456" y="408668"/>
            <a:ext cx="2746828" cy="73796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684" y="3947886"/>
            <a:ext cx="8697687" cy="175940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 উন্নয়নে মাছ চাষের গুরুত্ব ব্যাখা কর?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-Down Arrow 3"/>
          <p:cNvSpPr/>
          <p:nvPr/>
        </p:nvSpPr>
        <p:spPr>
          <a:xfrm>
            <a:off x="4572000" y="1451428"/>
            <a:ext cx="1349829" cy="2191658"/>
          </a:xfrm>
          <a:prstGeom prst="upDownArrow">
            <a:avLst>
              <a:gd name="adj1" fmla="val 33043"/>
              <a:gd name="adj2" fmla="val 54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327" y="317341"/>
            <a:ext cx="5156200" cy="1146629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sz="quarter" idx="13"/>
          </p:nvPr>
        </p:nvSpPr>
        <p:spPr>
          <a:xfrm>
            <a:off x="687614" y="4064000"/>
            <a:ext cx="10294257" cy="2249715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মাছের প্রয়োজনীয়তা আলোচনা কর?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934856" y="1689928"/>
            <a:ext cx="1161143" cy="2148114"/>
          </a:xfrm>
          <a:prstGeom prst="downArrow">
            <a:avLst>
              <a:gd name="adj1" fmla="val 37500"/>
              <a:gd name="adj2" fmla="val 8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543" y="0"/>
            <a:ext cx="2523671" cy="2216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" y="0"/>
            <a:ext cx="2523671" cy="2216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14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544" y="1620002"/>
            <a:ext cx="8302798" cy="4272798"/>
          </a:xfr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115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115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246743" y="406937"/>
            <a:ext cx="2902010" cy="1335314"/>
          </a:xfrm>
          <a:prstGeom prst="rightArrow">
            <a:avLst>
              <a:gd name="adj1" fmla="val 6521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108" y="720651"/>
            <a:ext cx="2547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213159" y="218566"/>
            <a:ext cx="4435870" cy="368921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মাওলানা মোঃ আব্দুর রব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 এম.এম,এম.এ,বি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এ, বি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এড,এম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 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প্রভাষক (আরবী)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বুরাইয়া কামিল (এম,এ) মাদরাসা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ছাতক,সুনামগঞ্জ।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মোবাইলঃ </a:t>
            </a:r>
            <a:r>
              <a:rPr lang="bn-IN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০১৭১৫-২৭৮৫৫৬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email:abdurrob1985@gmail.com </a:t>
            </a:r>
            <a:endParaRPr lang="bn-IN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7997371" y="4121577"/>
            <a:ext cx="3799114" cy="2324318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বিষয়ঃ কৃষি শিক্ষা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শ্রেণিঃ দাখিল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৫ম অধ্যায়ঃ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চাষ।</a:t>
            </a:r>
          </a:p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18573" y="4960419"/>
            <a:ext cx="2841770" cy="1233714"/>
            <a:chOff x="3212703" y="4836331"/>
            <a:chExt cx="2994419" cy="1233714"/>
          </a:xfrm>
        </p:grpSpPr>
        <p:sp>
          <p:nvSpPr>
            <p:cNvPr id="10" name="Notched Right Arrow 9"/>
            <p:cNvSpPr/>
            <p:nvPr/>
          </p:nvSpPr>
          <p:spPr>
            <a:xfrm>
              <a:off x="3212703" y="4836331"/>
              <a:ext cx="2994419" cy="1233714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Placeholder 4"/>
            <p:cNvSpPr txBox="1">
              <a:spLocks/>
            </p:cNvSpPr>
            <p:nvPr/>
          </p:nvSpPr>
          <p:spPr>
            <a:xfrm>
              <a:off x="3541512" y="5203190"/>
              <a:ext cx="2336801" cy="58815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bn-I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42634" y="2883002"/>
            <a:ext cx="4548046" cy="3034728"/>
          </a:xfrm>
          <a:prstGeom prst="rect">
            <a:avLst/>
          </a:prstGeom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3213159" y="175023"/>
            <a:ext cx="4435870" cy="368921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মাওলানা মোঃ আব্দুর রব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 এম.এম,এম.এ,বি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এ, বি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এড,এম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 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প্রভাষক (আরবী)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বুরাইয়া কামিল (এম,এ) মাদরাসা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ছাতক,সুনামগঞ্জ।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মোবাইলঃ </a:t>
            </a:r>
            <a:r>
              <a:rPr lang="bn-IN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০১৭১৫-২৭৮৫৫৬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email:abdurrob1985@gmail.com </a:t>
            </a:r>
            <a:endParaRPr lang="bn-IN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18573" y="4916876"/>
            <a:ext cx="2841770" cy="1233714"/>
            <a:chOff x="3212703" y="4836331"/>
            <a:chExt cx="2994419" cy="1233714"/>
          </a:xfrm>
          <a:solidFill>
            <a:srgbClr val="00B0F0"/>
          </a:solidFill>
        </p:grpSpPr>
        <p:sp>
          <p:nvSpPr>
            <p:cNvPr id="15" name="Notched Right Arrow 14"/>
            <p:cNvSpPr/>
            <p:nvPr/>
          </p:nvSpPr>
          <p:spPr>
            <a:xfrm>
              <a:off x="3212703" y="4836331"/>
              <a:ext cx="2994419" cy="1233714"/>
            </a:xfrm>
            <a:prstGeom prst="notch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 Placeholder 4"/>
            <p:cNvSpPr txBox="1">
              <a:spLocks/>
            </p:cNvSpPr>
            <p:nvPr/>
          </p:nvSpPr>
          <p:spPr>
            <a:xfrm>
              <a:off x="3541512" y="5203190"/>
              <a:ext cx="2336801" cy="588153"/>
            </a:xfrm>
            <a:prstGeom prst="rect">
              <a:avLst/>
            </a:prstGeom>
            <a:grpFill/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bn-I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4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/>
          <p:cNvSpPr/>
          <p:nvPr/>
        </p:nvSpPr>
        <p:spPr>
          <a:xfrm>
            <a:off x="6975649" y="371817"/>
            <a:ext cx="3068238" cy="1346423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53" y="3258456"/>
            <a:ext cx="4397829" cy="2648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9" y="689427"/>
            <a:ext cx="4380593" cy="25690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94171" y="754743"/>
            <a:ext cx="2090058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 মাছ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698172" y="3737428"/>
            <a:ext cx="2743200" cy="1429658"/>
          </a:xfrm>
          <a:prstGeom prst="rightArrow">
            <a:avLst/>
          </a:prstGeom>
          <a:solidFill>
            <a:schemeClr val="tx2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রুই মাছ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2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7663542" y="217805"/>
            <a:ext cx="2757715" cy="1929438"/>
          </a:xfrm>
          <a:prstGeom prst="downArrow">
            <a:avLst>
              <a:gd name="adj1" fmla="val 50000"/>
              <a:gd name="adj2" fmla="val 62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825185" y="217805"/>
            <a:ext cx="2964530" cy="1843314"/>
          </a:xfrm>
          <a:prstGeom prst="downArrow">
            <a:avLst>
              <a:gd name="adj1" fmla="val 50000"/>
              <a:gd name="adj2" fmla="val 476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10" y="2421588"/>
            <a:ext cx="5190590" cy="3785136"/>
          </a:xfrm>
          <a:solidFill>
            <a:srgbClr val="FFFF0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2656114"/>
            <a:ext cx="5341257" cy="3550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9163" y="1017560"/>
            <a:ext cx="214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মাছ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9455" y="754742"/>
            <a:ext cx="174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টেং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মাছ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65125"/>
            <a:ext cx="8587281" cy="1260475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গভীর নদীতে ইলিশ পাওয়া যায়, চাঁদপুরের ইলিশ বিখ্যাত।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1865879"/>
            <a:ext cx="7905110" cy="4808877"/>
          </a:xfrm>
        </p:spPr>
      </p:pic>
    </p:spTree>
    <p:extLst>
      <p:ext uri="{BB962C8B-B14F-4D97-AF65-F5344CB8AC3E}">
        <p14:creationId xmlns:p14="http://schemas.microsoft.com/office/powerpoint/2010/main" val="30394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26848" y="796846"/>
            <a:ext cx="6458237" cy="806263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86" y="4339770"/>
            <a:ext cx="8509000" cy="1103087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চাষযোগ্য মাছের পরিচিতি।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71173" y="2318296"/>
            <a:ext cx="8752113" cy="1306286"/>
            <a:chOff x="1683658" y="2093325"/>
            <a:chExt cx="8752113" cy="1306286"/>
          </a:xfrm>
        </p:grpSpPr>
        <p:grpSp>
          <p:nvGrpSpPr>
            <p:cNvPr id="2" name="Group 1"/>
            <p:cNvGrpSpPr/>
            <p:nvPr/>
          </p:nvGrpSpPr>
          <p:grpSpPr>
            <a:xfrm>
              <a:off x="1683658" y="2093325"/>
              <a:ext cx="6516914" cy="1306286"/>
              <a:chOff x="1814286" y="2206171"/>
              <a:chExt cx="6516914" cy="1306286"/>
            </a:xfrm>
          </p:grpSpPr>
          <p:sp>
            <p:nvSpPr>
              <p:cNvPr id="5" name="6-Point Star 4"/>
              <p:cNvSpPr/>
              <p:nvPr/>
            </p:nvSpPr>
            <p:spPr>
              <a:xfrm>
                <a:off x="1814286" y="2206171"/>
                <a:ext cx="1640114" cy="1306286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6-Point Star 5"/>
              <p:cNvSpPr/>
              <p:nvPr/>
            </p:nvSpPr>
            <p:spPr>
              <a:xfrm>
                <a:off x="4252686" y="2206171"/>
                <a:ext cx="1640114" cy="1306286"/>
              </a:xfrm>
              <a:prstGeom prst="star6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6-Point Star 6"/>
              <p:cNvSpPr/>
              <p:nvPr/>
            </p:nvSpPr>
            <p:spPr>
              <a:xfrm>
                <a:off x="6691086" y="2206171"/>
                <a:ext cx="1640114" cy="1306286"/>
              </a:xfrm>
              <a:prstGeom prst="star6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6-Point Star 7"/>
            <p:cNvSpPr/>
            <p:nvPr/>
          </p:nvSpPr>
          <p:spPr>
            <a:xfrm>
              <a:off x="8795657" y="2093325"/>
              <a:ext cx="1640114" cy="1306286"/>
            </a:xfrm>
            <a:prstGeom prst="star6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99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cision 6"/>
          <p:cNvSpPr/>
          <p:nvPr/>
        </p:nvSpPr>
        <p:spPr>
          <a:xfrm>
            <a:off x="8142514" y="261257"/>
            <a:ext cx="3439886" cy="1640114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358279" y="1796745"/>
            <a:ext cx="7655092" cy="10147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তোমরা যা যা শিখবে... 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66629" y="544285"/>
            <a:ext cx="2488130" cy="1074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358279" y="3207657"/>
            <a:ext cx="7655092" cy="2946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 পরিচয় জানতে পারবে । </a:t>
            </a:r>
          </a:p>
          <a:p>
            <a:pPr marL="742950" indent="-742950">
              <a:buFont typeface="+mj-lt"/>
              <a:buAutoNum type="arabicPeriod"/>
            </a:pPr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চাষযোগ্য 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 </a:t>
            </a:r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জানতে 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  <a:endParaRPr lang="bn-IN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দেশি মাছের নাম জানতে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চাষে অর্থনৈতিক গুরুত্ব। 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742" y="1465943"/>
            <a:ext cx="8026401" cy="361405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লাভবান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জলাশয়ে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3" y="2743200"/>
            <a:ext cx="10515600" cy="3316513"/>
          </a:xfrm>
        </p:spPr>
        <p:txBody>
          <a:bodyPr>
            <a:noAutofit/>
          </a:bodyPr>
          <a:lstStyle/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মাছ একটি পুষ্টিকর ও সুস্বাদু খাবার। আমাদের দৈহিক বৃদ্ধি ও রোগ প্রতিরোধের জন্য আমিষ দরকার । একজন পূর্ণ বয়ষ্ক লোকের জন্য দৈনিক ৩৩-৬৬ গ্রাম আমিষ জাতীয় খাবার প্রয়োজন হয়। আর মাছ থেকে সেই আমিষ পাওয়া যায়।ছোট মাছ যেমনঃ-মলা,ঢেলা,কাচকি মাছ থেকে ভিটামিন এ পাওয়া যায়।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20685" y="865868"/>
            <a:ext cx="8146143" cy="138384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মাছের প্রয়োজন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Orga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6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7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362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ArhialkhanMJ</vt:lpstr>
      <vt:lpstr>Arial</vt:lpstr>
      <vt:lpstr>Calibri</vt:lpstr>
      <vt:lpstr>Calibri Light</vt:lpstr>
      <vt:lpstr>Century Gothic</vt:lpstr>
      <vt:lpstr>Garamond</vt:lpstr>
      <vt:lpstr>Gill Sans MT</vt:lpstr>
      <vt:lpstr>NikoshBAN</vt:lpstr>
      <vt:lpstr>Times New Roman</vt:lpstr>
      <vt:lpstr>Tw Cen MT</vt:lpstr>
      <vt:lpstr>Wingdings</vt:lpstr>
      <vt:lpstr>Wingdings 2</vt:lpstr>
      <vt:lpstr>Wingdings 3</vt:lpstr>
      <vt:lpstr>Wisp</vt:lpstr>
      <vt:lpstr>Dividend</vt:lpstr>
      <vt:lpstr>Organic</vt:lpstr>
      <vt:lpstr>Droplet</vt:lpstr>
      <vt:lpstr>1_Organic</vt:lpstr>
      <vt:lpstr>2_Organic</vt:lpstr>
      <vt:lpstr>Ion Boardroom</vt:lpstr>
      <vt:lpstr>Office Theme</vt:lpstr>
      <vt:lpstr>স্বাগতম</vt:lpstr>
      <vt:lpstr>PowerPoint Presentation</vt:lpstr>
      <vt:lpstr>PowerPoint Presentation</vt:lpstr>
      <vt:lpstr>PowerPoint Presentation</vt:lpstr>
      <vt:lpstr>ইলিশ হচ্ছে আমাদের জাতীয় মাছ। ইলিশ বিদেশে রপ্তানি করে প্রচুর বৈদেশিক মুদ্রা অর্জন হচ্ছে। যাকে রুপালি ইলিশও বলা হয়। গভীর নদীতে ইলিশ পাওয়া যায়, চাঁদপুরের ইলিশ বিখ্যাত। </vt:lpstr>
      <vt:lpstr>পাঠ ঘোষণা </vt:lpstr>
      <vt:lpstr>PowerPoint Presentation</vt:lpstr>
      <vt:lpstr>মাছ চাষ করে আমরা আর্থিক ভাবে লাভবান হতে পারি। মাছ সকলের নিকট খুবই প্রিয় খাদ্য। মাছের উৎপাদন আমাদের চাহিদার তুলনায় অনেক কম । তাই নিজেদের পুকুরে জলাশয়ে চাষ করে চাহিদা পূরণ করতে পারি এবং অতিরিক্ত উৎপাদনে বাজারে বিক্রি করে নগদ অর্থ উপার্জন করতে পারি। </vt:lpstr>
      <vt:lpstr>১। পুষ্টির চাহিদা পূরণঃ     মাছ একটি পুষ্টিকর ও সুস্বাদু খাবার। আমাদের দৈহিক বৃদ্ধি ও রোগ প্রতিরোধের জন্য আমিষ দরকার । একজন পূর্ণ বয়ষ্ক লোকের জন্য দৈনিক ৩৩-৬৬ গ্রাম আমিষ জাতীয় খাবার প্রয়োজন হয়। আর মাছ থেকে সেই আমিষ পাওয়া যায়।ছোট মাছ যেমনঃ-মলা,ঢেলা,কাচকি মাছ থেকে ভিটামিন এ পাওয়া যায়।  </vt:lpstr>
      <vt:lpstr>২। জীবিকার উৎসঃ    বাংলাদেশে প্রায় ১২ মিলিয়ন মানুষ মাছ থেকে বিভিন্নভাবে জীবিকা নির্বাহ করে। যেমনঃ মাছ চাষ ,মাছ ধরা, মাছ  বিক্রি ইত্যাদি ।</vt:lpstr>
      <vt:lpstr>স্বল্প জাগায় মাছ চাষ করে গরিব ও স্বল্প ভূমির মালিকরা আর্থিক ভাবে লাভবান হতে পারেন। এবং উপজেলামrস অফিসে যোগাযোগ করে তাদের পরামর্শ নিতে পারেন।  </vt:lpstr>
      <vt:lpstr>জেলেরা সমুদ্রে মাছ ধরার দৃশ্য</vt:lpstr>
      <vt:lpstr> বিলে মাছ ধরার দৃশ্য</vt:lpstr>
      <vt:lpstr>মাছের ভিবিন্ন অংশের  বৈজ্ঞানিক নাম </vt:lpstr>
      <vt:lpstr>মুল্যায়ন </vt:lpstr>
      <vt:lpstr>একক কাজ </vt:lpstr>
      <vt:lpstr>বাড়ীর কাজ </vt:lpstr>
      <vt:lpstr>ধন্যবাদ সবাইকে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Abdur Rob</dc:creator>
  <cp:lastModifiedBy>Abdur Rob</cp:lastModifiedBy>
  <cp:revision>113</cp:revision>
  <dcterms:created xsi:type="dcterms:W3CDTF">2020-01-29T14:35:54Z</dcterms:created>
  <dcterms:modified xsi:type="dcterms:W3CDTF">2020-02-04T13:30:55Z</dcterms:modified>
</cp:coreProperties>
</file>