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5" r:id="rId15"/>
    <p:sldId id="274" r:id="rId16"/>
    <p:sldId id="269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24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0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7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3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4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8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80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4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edulhossain6&#2543;@gmqil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8006497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146" y="687050"/>
            <a:ext cx="7978254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87650" y="1952625"/>
          <a:ext cx="334486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1952625"/>
                        <a:ext cx="334486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0" y="36576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নিশ্চায়ক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543800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নিশ্চায়কের অবস্থাভেদে এ ধরনের </a:t>
            </a:r>
          </a:p>
          <a:p>
            <a:pPr algn="ctr"/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সমীকরণের মূলদ্বয়ের ধরন ও প্রকৃতি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168807"/>
            <a:ext cx="693420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০১) নিশ্চায়ক ধনাত্মক ও পূর্ণবর্গ হলে মূলদ্বয় বাস্তব, অসমান ও মূলদ হবে। 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০২) নিশ্চায়ক ধনাত্মক, কিন্তু পূর্ণবর্গ না হলে মূলদ্বয় বাস্তব, অসমান ও অমূলদ হবে।   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০৩) নিশ্চায়ক শূন্য হলে মূলদ্বয় বাস্তব ও পরস্পর সমান হবে।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০৪) নিশ্চায়ক ঋণাত্মক হলে মূলদ্বয় অবাস্তব হবে।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66692"/>
            <a:ext cx="2929008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249269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নিচের সমীকরণগুলোর ক্ষেত্রে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ও নিশ্চায়কের মান বের করো-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14872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 মিনিট</a:t>
            </a:r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605986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z-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bn-BD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m+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466692"/>
            <a:ext cx="6413936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সমীকরণের সমাধান অনুশীলন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1730514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h-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838271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আমরা জানি, একটি চলক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বিশিষ্ট দ্বিঘাত সমীকরণের আদর্শ রূপ হলো-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4168914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+bh+c=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5144869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যেখানে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b, c </a:t>
            </a:r>
            <a:r>
              <a:rPr lang="el-GR" sz="3600" b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ϵ</a:t>
            </a:r>
            <a:r>
              <a:rPr lang="en-US" sz="3600" b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 ℝ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এবং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≠ </a:t>
            </a:r>
            <a:r>
              <a:rPr lang="en-US" sz="3600" b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1430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প্রদত্ত সমীকরণকে আদর্শ রূপ সমীকরণের সাথে তুলনা করে পাই,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2111514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b=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, c=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bn-BD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31242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এক্ষেত্রে নিশ্চায়কের মান হবে,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47800" y="3886200"/>
          <a:ext cx="6327775" cy="593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2438280" imgH="228600" progId="Equation.DSMT4">
                  <p:embed/>
                </p:oleObj>
              </mc:Choice>
              <mc:Fallback>
                <p:oleObj name="Equation" r:id="rId3" imgW="2438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86200"/>
                        <a:ext cx="6327775" cy="593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48768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 ধনাত্মক, কিন্তু পূর্ণবর্গ নয় মূলদ্বয়। সুতরাং প্রদত্ত সমীকরণের মূলদ্বয় বাস্তব, অসমান ও অমূলদ হবে।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66800" y="1676400"/>
          <a:ext cx="7426326" cy="2174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3035160" imgH="888840" progId="Equation.DSMT4">
                  <p:embed/>
                </p:oleObj>
              </mc:Choice>
              <mc:Fallback>
                <p:oleObj name="Equation" r:id="rId3" imgW="3035160" imgH="888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7426326" cy="2174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152775" y="4430713"/>
          <a:ext cx="33305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1320480" imgH="431640" progId="Equation.DSMT4">
                  <p:embed/>
                </p:oleObj>
              </mc:Choice>
              <mc:Fallback>
                <p:oleObj name="Equation" r:id="rId5" imgW="13204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4430713"/>
                        <a:ext cx="33305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70941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নির্ণেয় সমাধান,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334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অর্থাৎ সূত্রানুসারে,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66692"/>
            <a:ext cx="2476960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249269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k+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দ্বিঘাত সমীকরণটি আদর্শ রূপ দ্বিঘাত সমীকরণের সাথে তুলনা করে মূল বের করার সূত্রের সাহায্যে সমাধান করো, যখন-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1487269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262259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 g=0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66692"/>
            <a:ext cx="1829348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09800"/>
            <a:ext cx="76962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০১) এক চলক বিশিষ্ট দ্বিঘাত সমীকরণের আদর্শ রূপ কী?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০২) নিচের কোনটি নিশ্চায়কের প্রচলিত প্রতিরূপ?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581400" y="3581400"/>
          <a:ext cx="1744663" cy="64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81400"/>
                        <a:ext cx="1744663" cy="649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81400" y="4227623"/>
          <a:ext cx="1744663" cy="64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227623"/>
                        <a:ext cx="1744663" cy="649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406775" y="4800600"/>
          <a:ext cx="21097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7" imgW="660240" imgH="253800" progId="Equation.DSMT4">
                  <p:embed/>
                </p:oleObj>
              </mc:Choice>
              <mc:Fallback>
                <p:oleObj name="Equation" r:id="rId7" imgW="6602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4800600"/>
                        <a:ext cx="2109788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429000" y="5513388"/>
          <a:ext cx="21097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9" imgW="660240" imgH="253800" progId="Equation.DSMT4">
                  <p:embed/>
                </p:oleObj>
              </mc:Choice>
              <mc:Fallback>
                <p:oleObj name="Equation" r:id="rId9" imgW="6602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13388"/>
                        <a:ext cx="2109788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38800" y="4292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Cambria"/>
                <a:cs typeface="Times New Roman" pitchFamily="18" charset="0"/>
              </a:rPr>
              <a:t>√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8820" y="3657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49778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5791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457200"/>
            <a:ext cx="2632452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user\Desktop\5421842-The-funny-boy-doing-his-homework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2070360" cy="219593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2819400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b="1" dirty="0" smtClean="0">
                <a:latin typeface="Times New Roman" pitchFamily="18" charset="0"/>
                <a:cs typeface="NikoshBAN" pitchFamily="2" charset="0"/>
              </a:rPr>
              <a:t>উপর্যুক্ত দ্বিঘাত সমীকরণটির সমাধান করো। যেখানে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q=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3200" b="1" dirty="0" smtClean="0">
                <a:latin typeface="Times New Roman" pitchFamily="18" charset="0"/>
                <a:cs typeface="NikoshBAN" pitchFamily="2" charset="0"/>
              </a:rPr>
              <a:t> 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r=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bn-BD" sz="3200" b="1" dirty="0" smtClean="0">
                <a:latin typeface="Times New Roman" pitchFamily="18" charset="0"/>
                <a:cs typeface="NikoshBAN" pitchFamily="2" charset="0"/>
              </a:rPr>
              <a:t>যথাক্রমে নিম্নে প্রদত্ত ত্রিভুজের তিনটি বাহু।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6600" y="18288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+qs+r=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2895600" y="4191000"/>
            <a:ext cx="5105400" cy="1828800"/>
          </a:xfrm>
          <a:prstGeom prst="triangle">
            <a:avLst>
              <a:gd name="adj" fmla="val 56593"/>
            </a:avLst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38600" y="4343400"/>
            <a:ext cx="38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6858000" y="4343400"/>
            <a:ext cx="38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5410200" y="5334000"/>
            <a:ext cx="38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590800"/>
            <a:ext cx="6000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8000" b="1" dirty="0">
              <a:ln>
                <a:solidFill>
                  <a:schemeClr val="bg2">
                    <a:lumMod val="20000"/>
                    <a:lumOff val="80000"/>
                  </a:schemeClr>
                </a:solidFill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762000"/>
            <a:ext cx="1523485" cy="190347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9390" y="3012583"/>
            <a:ext cx="4402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জাহিদুল হোসেন</a:t>
            </a:r>
          </a:p>
          <a:p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সহকারি শিক্ষক(গণিত)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আশেক আলি খান উচ্চ বিদ্যালয় ও কলেজ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গুলবাহার, কচুয়া,চাঁদপুর।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০১৯২০৫৫৪৬১৮</a:t>
            </a:r>
          </a:p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jahedulhossain6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৯@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gmqil.com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5790" y="3012583"/>
            <a:ext cx="333581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Calibri" panose="020F0502020204030204" pitchFamily="34" charset="0"/>
              <a:buNone/>
            </a:pPr>
            <a:r>
              <a:rPr lang="bn-BD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৯ম-</a:t>
            </a:r>
            <a:r>
              <a:rPr lang="bn-BD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2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</a:t>
            </a: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b="1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b="1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উচ্চতর গণিত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পঞ্চম</a:t>
            </a: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bn-BD" b="1" dirty="0">
                <a:latin typeface="NikoshBAN" pitchFamily="2" charset="0"/>
                <a:cs typeface="NikoshBAN" pitchFamily="2" charset="0"/>
              </a:rPr>
              <a:t>অধ্যায়ের নাম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(5.1)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সমীকরণ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b="1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fld id="{85F41E8F-1215-49D7-9C62-E3CF9B7C2DB2}" type="datetime1">
              <a:rPr lang="en-US" smtClean="0"/>
              <a:pPr algn="ctr"/>
              <a:t>2/4/2020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2526">
            <a:off x="7209097" y="317067"/>
            <a:ext cx="1100134" cy="18457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553980" y="1005590"/>
            <a:ext cx="6553200" cy="381000"/>
          </a:xfrm>
          <a:prstGeom prst="snip2Same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 flipV="1">
            <a:off x="4572000" y="1401580"/>
            <a:ext cx="533400" cy="762000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Bevel 4"/>
          <p:cNvSpPr/>
          <p:nvPr/>
        </p:nvSpPr>
        <p:spPr>
          <a:xfrm>
            <a:off x="2057400" y="442210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6477000" y="442210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Same Side Corner Rectangle 7"/>
          <p:cNvSpPr/>
          <p:nvPr/>
        </p:nvSpPr>
        <p:spPr>
          <a:xfrm rot="20919451">
            <a:off x="1550528" y="3064502"/>
            <a:ext cx="6553200" cy="381000"/>
          </a:xfrm>
          <a:prstGeom prst="snip2Same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0800000" flipV="1">
            <a:off x="4568548" y="3460492"/>
            <a:ext cx="533400" cy="762000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/>
          <p:cNvSpPr/>
          <p:nvPr/>
        </p:nvSpPr>
        <p:spPr>
          <a:xfrm rot="20940035">
            <a:off x="2026244" y="2953862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vel 10"/>
          <p:cNvSpPr/>
          <p:nvPr/>
        </p:nvSpPr>
        <p:spPr>
          <a:xfrm rot="20969737">
            <a:off x="6287445" y="2106583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vel 11"/>
          <p:cNvSpPr/>
          <p:nvPr/>
        </p:nvSpPr>
        <p:spPr>
          <a:xfrm rot="20922955">
            <a:off x="1917075" y="2422652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Same Side Corner Rectangle 12"/>
          <p:cNvSpPr/>
          <p:nvPr/>
        </p:nvSpPr>
        <p:spPr>
          <a:xfrm>
            <a:off x="1477780" y="5577589"/>
            <a:ext cx="6553200" cy="381000"/>
          </a:xfrm>
          <a:prstGeom prst="snip2Same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 flipV="1">
            <a:off x="4495800" y="5973579"/>
            <a:ext cx="533400" cy="762000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vel 14"/>
          <p:cNvSpPr/>
          <p:nvPr/>
        </p:nvSpPr>
        <p:spPr>
          <a:xfrm>
            <a:off x="1981200" y="5014209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vel 15"/>
          <p:cNvSpPr/>
          <p:nvPr/>
        </p:nvSpPr>
        <p:spPr>
          <a:xfrm>
            <a:off x="6400800" y="5014209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vel 16"/>
          <p:cNvSpPr/>
          <p:nvPr/>
        </p:nvSpPr>
        <p:spPr>
          <a:xfrm>
            <a:off x="1981200" y="4480810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evel 17"/>
          <p:cNvSpPr/>
          <p:nvPr/>
        </p:nvSpPr>
        <p:spPr>
          <a:xfrm>
            <a:off x="6400800" y="4480810"/>
            <a:ext cx="1143000" cy="53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33800" y="2743200"/>
            <a:ext cx="2021707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সমতা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505200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bn-BD" sz="6000" b="1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803737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bn-BD" sz="6000" b="1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1219200"/>
            <a:ext cx="1143000" cy="8637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76400" y="685800"/>
            <a:ext cx="91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bn-BD" sz="6000" b="1" dirty="0" smtClean="0">
              <a:latin typeface="Times New Roman" pitchFamily="18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14600" y="2895600"/>
            <a:ext cx="1143000" cy="8637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6400" y="2362200"/>
            <a:ext cx="91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bn-BD" sz="6000" b="1" dirty="0" smtClean="0"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4623137"/>
            <a:ext cx="91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bn-BD" sz="6000" b="1" dirty="0" smtClean="0">
              <a:latin typeface="Times New Roman" pitchFamily="18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>
            <a:stCxn id="14" idx="3"/>
          </p:cNvCxnSpPr>
          <p:nvPr/>
        </p:nvCxnSpPr>
        <p:spPr>
          <a:xfrm flipV="1">
            <a:off x="2590800" y="4267200"/>
            <a:ext cx="914400" cy="8637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466692"/>
            <a:ext cx="3038011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826603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এক চলক বিশিষ্ট দ্বিঘাত সমীকরণ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3962400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5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+bx+c=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bn-BD" sz="6000" b="1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66692"/>
            <a:ext cx="2129109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168807"/>
            <a:ext cx="6934200" cy="291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এ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০১) এক চলক বিশিষ্ট দ্বিঘাত সমীকরণ চিনতে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;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০২) এ ধরনের সমীকরণের মূলসমূহের ধরন ও প্রকৃতি বলতে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;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০৩) উক্ত ধরনের সমীকরণের সমাধান করতে পারবে।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66692"/>
            <a:ext cx="7202614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 চলক বিশিষ্ট দ্বিঘাত সমীকরণ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514600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5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+bx+c=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bn-BD" sz="6000" b="1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293495" y="2292358"/>
            <a:ext cx="4681785" cy="1799957"/>
          </a:xfrm>
          <a:custGeom>
            <a:avLst/>
            <a:gdLst>
              <a:gd name="connsiteX0" fmla="*/ 0 w 4681785"/>
              <a:gd name="connsiteY0" fmla="*/ 495812 h 1799957"/>
              <a:gd name="connsiteX1" fmla="*/ 29980 w 4681785"/>
              <a:gd name="connsiteY1" fmla="*/ 315931 h 1799957"/>
              <a:gd name="connsiteX2" fmla="*/ 59961 w 4681785"/>
              <a:gd name="connsiteY2" fmla="*/ 285950 h 1799957"/>
              <a:gd name="connsiteX3" fmla="*/ 149902 w 4681785"/>
              <a:gd name="connsiteY3" fmla="*/ 181019 h 1799957"/>
              <a:gd name="connsiteX4" fmla="*/ 194872 w 4681785"/>
              <a:gd name="connsiteY4" fmla="*/ 166029 h 1799957"/>
              <a:gd name="connsiteX5" fmla="*/ 254833 w 4681785"/>
              <a:gd name="connsiteY5" fmla="*/ 136049 h 1799957"/>
              <a:gd name="connsiteX6" fmla="*/ 299803 w 4681785"/>
              <a:gd name="connsiteY6" fmla="*/ 121058 h 1799957"/>
              <a:gd name="connsiteX7" fmla="*/ 389744 w 4681785"/>
              <a:gd name="connsiteY7" fmla="*/ 76088 h 1799957"/>
              <a:gd name="connsiteX8" fmla="*/ 494675 w 4681785"/>
              <a:gd name="connsiteY8" fmla="*/ 61098 h 1799957"/>
              <a:gd name="connsiteX9" fmla="*/ 584616 w 4681785"/>
              <a:gd name="connsiteY9" fmla="*/ 46108 h 1799957"/>
              <a:gd name="connsiteX10" fmla="*/ 899410 w 4681785"/>
              <a:gd name="connsiteY10" fmla="*/ 1137 h 1799957"/>
              <a:gd name="connsiteX11" fmla="*/ 2938072 w 4681785"/>
              <a:gd name="connsiteY11" fmla="*/ 31117 h 1799957"/>
              <a:gd name="connsiteX12" fmla="*/ 3087974 w 4681785"/>
              <a:gd name="connsiteY12" fmla="*/ 46108 h 1799957"/>
              <a:gd name="connsiteX13" fmla="*/ 3207895 w 4681785"/>
              <a:gd name="connsiteY13" fmla="*/ 76088 h 1799957"/>
              <a:gd name="connsiteX14" fmla="*/ 3627620 w 4681785"/>
              <a:gd name="connsiteY14" fmla="*/ 106068 h 1799957"/>
              <a:gd name="connsiteX15" fmla="*/ 3912433 w 4681785"/>
              <a:gd name="connsiteY15" fmla="*/ 151039 h 1799957"/>
              <a:gd name="connsiteX16" fmla="*/ 4002374 w 4681785"/>
              <a:gd name="connsiteY16" fmla="*/ 166029 h 1799957"/>
              <a:gd name="connsiteX17" fmla="*/ 4062335 w 4681785"/>
              <a:gd name="connsiteY17" fmla="*/ 196009 h 1799957"/>
              <a:gd name="connsiteX18" fmla="*/ 4107305 w 4681785"/>
              <a:gd name="connsiteY18" fmla="*/ 210999 h 1799957"/>
              <a:gd name="connsiteX19" fmla="*/ 4137285 w 4681785"/>
              <a:gd name="connsiteY19" fmla="*/ 240980 h 1799957"/>
              <a:gd name="connsiteX20" fmla="*/ 4317167 w 4681785"/>
              <a:gd name="connsiteY20" fmla="*/ 300940 h 1799957"/>
              <a:gd name="connsiteX21" fmla="*/ 4407108 w 4681785"/>
              <a:gd name="connsiteY21" fmla="*/ 345911 h 1799957"/>
              <a:gd name="connsiteX22" fmla="*/ 4512039 w 4681785"/>
              <a:gd name="connsiteY22" fmla="*/ 450842 h 1799957"/>
              <a:gd name="connsiteX23" fmla="*/ 4542020 w 4681785"/>
              <a:gd name="connsiteY23" fmla="*/ 480822 h 1799957"/>
              <a:gd name="connsiteX24" fmla="*/ 4572000 w 4681785"/>
              <a:gd name="connsiteY24" fmla="*/ 510803 h 1799957"/>
              <a:gd name="connsiteX25" fmla="*/ 4631961 w 4681785"/>
              <a:gd name="connsiteY25" fmla="*/ 645714 h 1799957"/>
              <a:gd name="connsiteX26" fmla="*/ 4646951 w 4681785"/>
              <a:gd name="connsiteY26" fmla="*/ 1140390 h 1799957"/>
              <a:gd name="connsiteX27" fmla="*/ 4616971 w 4681785"/>
              <a:gd name="connsiteY27" fmla="*/ 1200350 h 1799957"/>
              <a:gd name="connsiteX28" fmla="*/ 4586990 w 4681785"/>
              <a:gd name="connsiteY28" fmla="*/ 1290291 h 1799957"/>
              <a:gd name="connsiteX29" fmla="*/ 4467069 w 4681785"/>
              <a:gd name="connsiteY29" fmla="*/ 1440193 h 1799957"/>
              <a:gd name="connsiteX30" fmla="*/ 4377128 w 4681785"/>
              <a:gd name="connsiteY30" fmla="*/ 1500153 h 1799957"/>
              <a:gd name="connsiteX31" fmla="*/ 4302177 w 4681785"/>
              <a:gd name="connsiteY31" fmla="*/ 1560114 h 1799957"/>
              <a:gd name="connsiteX32" fmla="*/ 4242216 w 4681785"/>
              <a:gd name="connsiteY32" fmla="*/ 1605085 h 1799957"/>
              <a:gd name="connsiteX33" fmla="*/ 4107305 w 4681785"/>
              <a:gd name="connsiteY33" fmla="*/ 1650055 h 1799957"/>
              <a:gd name="connsiteX34" fmla="*/ 4062335 w 4681785"/>
              <a:gd name="connsiteY34" fmla="*/ 1680035 h 1799957"/>
              <a:gd name="connsiteX35" fmla="*/ 3912433 w 4681785"/>
              <a:gd name="connsiteY35" fmla="*/ 1710016 h 1799957"/>
              <a:gd name="connsiteX36" fmla="*/ 3822492 w 4681785"/>
              <a:gd name="connsiteY36" fmla="*/ 1725006 h 1799957"/>
              <a:gd name="connsiteX37" fmla="*/ 3717561 w 4681785"/>
              <a:gd name="connsiteY37" fmla="*/ 1739996 h 1799957"/>
              <a:gd name="connsiteX38" fmla="*/ 3642610 w 4681785"/>
              <a:gd name="connsiteY38" fmla="*/ 1754986 h 1799957"/>
              <a:gd name="connsiteX39" fmla="*/ 3402767 w 4681785"/>
              <a:gd name="connsiteY39" fmla="*/ 1769976 h 1799957"/>
              <a:gd name="connsiteX40" fmla="*/ 2968053 w 4681785"/>
              <a:gd name="connsiteY40" fmla="*/ 1799957 h 1799957"/>
              <a:gd name="connsiteX41" fmla="*/ 1768839 w 4681785"/>
              <a:gd name="connsiteY41" fmla="*/ 1784967 h 1799957"/>
              <a:gd name="connsiteX42" fmla="*/ 1678898 w 4681785"/>
              <a:gd name="connsiteY42" fmla="*/ 1769976 h 1799957"/>
              <a:gd name="connsiteX43" fmla="*/ 1618938 w 4681785"/>
              <a:gd name="connsiteY43" fmla="*/ 1754986 h 1799957"/>
              <a:gd name="connsiteX44" fmla="*/ 1514007 w 4681785"/>
              <a:gd name="connsiteY44" fmla="*/ 1739996 h 1799957"/>
              <a:gd name="connsiteX45" fmla="*/ 1424066 w 4681785"/>
              <a:gd name="connsiteY45" fmla="*/ 1710016 h 1799957"/>
              <a:gd name="connsiteX46" fmla="*/ 1394085 w 4681785"/>
              <a:gd name="connsiteY46" fmla="*/ 1680035 h 1799957"/>
              <a:gd name="connsiteX47" fmla="*/ 1274164 w 4681785"/>
              <a:gd name="connsiteY47" fmla="*/ 1650055 h 1799957"/>
              <a:gd name="connsiteX48" fmla="*/ 1109272 w 4681785"/>
              <a:gd name="connsiteY48" fmla="*/ 1575104 h 1799957"/>
              <a:gd name="connsiteX49" fmla="*/ 974361 w 4681785"/>
              <a:gd name="connsiteY49" fmla="*/ 1545124 h 1799957"/>
              <a:gd name="connsiteX50" fmla="*/ 899410 w 4681785"/>
              <a:gd name="connsiteY50" fmla="*/ 1515144 h 1799957"/>
              <a:gd name="connsiteX51" fmla="*/ 809469 w 4681785"/>
              <a:gd name="connsiteY51" fmla="*/ 1485163 h 1799957"/>
              <a:gd name="connsiteX52" fmla="*/ 689548 w 4681785"/>
              <a:gd name="connsiteY52" fmla="*/ 1425203 h 1799957"/>
              <a:gd name="connsiteX53" fmla="*/ 659567 w 4681785"/>
              <a:gd name="connsiteY53" fmla="*/ 1395222 h 1799957"/>
              <a:gd name="connsiteX54" fmla="*/ 509666 w 4681785"/>
              <a:gd name="connsiteY54" fmla="*/ 1320272 h 1799957"/>
              <a:gd name="connsiteX55" fmla="*/ 449705 w 4681785"/>
              <a:gd name="connsiteY55" fmla="*/ 1275301 h 1799957"/>
              <a:gd name="connsiteX56" fmla="*/ 344774 w 4681785"/>
              <a:gd name="connsiteY56" fmla="*/ 1260311 h 1799957"/>
              <a:gd name="connsiteX57" fmla="*/ 299803 w 4681785"/>
              <a:gd name="connsiteY57" fmla="*/ 1230331 h 1799957"/>
              <a:gd name="connsiteX58" fmla="*/ 254833 w 4681785"/>
              <a:gd name="connsiteY58" fmla="*/ 1215340 h 1799957"/>
              <a:gd name="connsiteX59" fmla="*/ 239843 w 4681785"/>
              <a:gd name="connsiteY59" fmla="*/ 1170370 h 1799957"/>
              <a:gd name="connsiteX60" fmla="*/ 179882 w 4681785"/>
              <a:gd name="connsiteY60" fmla="*/ 1050449 h 1799957"/>
              <a:gd name="connsiteX61" fmla="*/ 164892 w 4681785"/>
              <a:gd name="connsiteY61" fmla="*/ 1005478 h 1799957"/>
              <a:gd name="connsiteX62" fmla="*/ 134912 w 4681785"/>
              <a:gd name="connsiteY62" fmla="*/ 960508 h 1799957"/>
              <a:gd name="connsiteX63" fmla="*/ 104931 w 4681785"/>
              <a:gd name="connsiteY63" fmla="*/ 870567 h 1799957"/>
              <a:gd name="connsiteX64" fmla="*/ 89941 w 4681785"/>
              <a:gd name="connsiteY64" fmla="*/ 825596 h 1799957"/>
              <a:gd name="connsiteX65" fmla="*/ 74951 w 4681785"/>
              <a:gd name="connsiteY65" fmla="*/ 780626 h 1799957"/>
              <a:gd name="connsiteX66" fmla="*/ 59961 w 4681785"/>
              <a:gd name="connsiteY66" fmla="*/ 720665 h 1799957"/>
              <a:gd name="connsiteX67" fmla="*/ 14990 w 4681785"/>
              <a:gd name="connsiteY67" fmla="*/ 570763 h 1799957"/>
              <a:gd name="connsiteX68" fmla="*/ 14990 w 4681785"/>
              <a:gd name="connsiteY68" fmla="*/ 435852 h 1799957"/>
              <a:gd name="connsiteX69" fmla="*/ 59961 w 4681785"/>
              <a:gd name="connsiteY69" fmla="*/ 390881 h 179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681785" h="1799957">
                <a:moveTo>
                  <a:pt x="0" y="495812"/>
                </a:moveTo>
                <a:cubicBezTo>
                  <a:pt x="9993" y="435852"/>
                  <a:pt x="13280" y="374380"/>
                  <a:pt x="29980" y="315931"/>
                </a:cubicBezTo>
                <a:cubicBezTo>
                  <a:pt x="33863" y="302342"/>
                  <a:pt x="50913" y="296807"/>
                  <a:pt x="59961" y="285950"/>
                </a:cubicBezTo>
                <a:cubicBezTo>
                  <a:pt x="85938" y="254777"/>
                  <a:pt x="114175" y="204837"/>
                  <a:pt x="149902" y="181019"/>
                </a:cubicBezTo>
                <a:cubicBezTo>
                  <a:pt x="163049" y="172254"/>
                  <a:pt x="180349" y="172253"/>
                  <a:pt x="194872" y="166029"/>
                </a:cubicBezTo>
                <a:cubicBezTo>
                  <a:pt x="215411" y="157227"/>
                  <a:pt x="234294" y="144852"/>
                  <a:pt x="254833" y="136049"/>
                </a:cubicBezTo>
                <a:cubicBezTo>
                  <a:pt x="269356" y="129825"/>
                  <a:pt x="285364" y="127475"/>
                  <a:pt x="299803" y="121058"/>
                </a:cubicBezTo>
                <a:cubicBezTo>
                  <a:pt x="330433" y="107445"/>
                  <a:pt x="357707" y="85945"/>
                  <a:pt x="389744" y="76088"/>
                </a:cubicBezTo>
                <a:cubicBezTo>
                  <a:pt x="423514" y="65697"/>
                  <a:pt x="459754" y="66470"/>
                  <a:pt x="494675" y="61098"/>
                </a:cubicBezTo>
                <a:cubicBezTo>
                  <a:pt x="524715" y="56476"/>
                  <a:pt x="554812" y="52069"/>
                  <a:pt x="584616" y="46108"/>
                </a:cubicBezTo>
                <a:cubicBezTo>
                  <a:pt x="815152" y="0"/>
                  <a:pt x="625440" y="23968"/>
                  <a:pt x="899410" y="1137"/>
                </a:cubicBezTo>
                <a:lnTo>
                  <a:pt x="2938072" y="31117"/>
                </a:lnTo>
                <a:cubicBezTo>
                  <a:pt x="2988151" y="34827"/>
                  <a:pt x="3038007" y="41111"/>
                  <a:pt x="3087974" y="46108"/>
                </a:cubicBezTo>
                <a:cubicBezTo>
                  <a:pt x="3127948" y="56101"/>
                  <a:pt x="3167318" y="68927"/>
                  <a:pt x="3207895" y="76088"/>
                </a:cubicBezTo>
                <a:cubicBezTo>
                  <a:pt x="3316222" y="95204"/>
                  <a:pt x="3552007" y="102088"/>
                  <a:pt x="3627620" y="106068"/>
                </a:cubicBezTo>
                <a:cubicBezTo>
                  <a:pt x="3779367" y="156651"/>
                  <a:pt x="3686052" y="133625"/>
                  <a:pt x="3912433" y="151039"/>
                </a:cubicBezTo>
                <a:cubicBezTo>
                  <a:pt x="3942413" y="156036"/>
                  <a:pt x="3973262" y="157295"/>
                  <a:pt x="4002374" y="166029"/>
                </a:cubicBezTo>
                <a:cubicBezTo>
                  <a:pt x="4023778" y="172450"/>
                  <a:pt x="4041796" y="187207"/>
                  <a:pt x="4062335" y="196009"/>
                </a:cubicBezTo>
                <a:cubicBezTo>
                  <a:pt x="4076858" y="202233"/>
                  <a:pt x="4092315" y="206002"/>
                  <a:pt x="4107305" y="210999"/>
                </a:cubicBezTo>
                <a:cubicBezTo>
                  <a:pt x="4117298" y="220993"/>
                  <a:pt x="4124419" y="235132"/>
                  <a:pt x="4137285" y="240980"/>
                </a:cubicBezTo>
                <a:cubicBezTo>
                  <a:pt x="4137286" y="240981"/>
                  <a:pt x="4277193" y="287615"/>
                  <a:pt x="4317167" y="300940"/>
                </a:cubicBezTo>
                <a:cubicBezTo>
                  <a:pt x="4360692" y="315449"/>
                  <a:pt x="4370126" y="314212"/>
                  <a:pt x="4407108" y="345911"/>
                </a:cubicBezTo>
                <a:lnTo>
                  <a:pt x="4512039" y="450842"/>
                </a:lnTo>
                <a:lnTo>
                  <a:pt x="4542020" y="480822"/>
                </a:lnTo>
                <a:lnTo>
                  <a:pt x="4572000" y="510803"/>
                </a:lnTo>
                <a:cubicBezTo>
                  <a:pt x="4607677" y="617835"/>
                  <a:pt x="4584450" y="574450"/>
                  <a:pt x="4631961" y="645714"/>
                </a:cubicBezTo>
                <a:cubicBezTo>
                  <a:pt x="4681097" y="866831"/>
                  <a:pt x="4681785" y="815268"/>
                  <a:pt x="4646951" y="1140390"/>
                </a:cubicBezTo>
                <a:cubicBezTo>
                  <a:pt x="4644570" y="1162609"/>
                  <a:pt x="4625270" y="1179602"/>
                  <a:pt x="4616971" y="1200350"/>
                </a:cubicBezTo>
                <a:cubicBezTo>
                  <a:pt x="4605234" y="1229692"/>
                  <a:pt x="4601123" y="1262025"/>
                  <a:pt x="4586990" y="1290291"/>
                </a:cubicBezTo>
                <a:cubicBezTo>
                  <a:pt x="4551982" y="1360309"/>
                  <a:pt x="4546376" y="1387322"/>
                  <a:pt x="4467069" y="1440193"/>
                </a:cubicBezTo>
                <a:lnTo>
                  <a:pt x="4377128" y="1500153"/>
                </a:lnTo>
                <a:cubicBezTo>
                  <a:pt x="4320239" y="1585488"/>
                  <a:pt x="4380153" y="1515557"/>
                  <a:pt x="4302177" y="1560114"/>
                </a:cubicBezTo>
                <a:cubicBezTo>
                  <a:pt x="4280485" y="1572509"/>
                  <a:pt x="4263402" y="1591844"/>
                  <a:pt x="4242216" y="1605085"/>
                </a:cubicBezTo>
                <a:cubicBezTo>
                  <a:pt x="4183806" y="1641592"/>
                  <a:pt x="4176418" y="1636233"/>
                  <a:pt x="4107305" y="1650055"/>
                </a:cubicBezTo>
                <a:cubicBezTo>
                  <a:pt x="4092315" y="1660048"/>
                  <a:pt x="4078449" y="1671978"/>
                  <a:pt x="4062335" y="1680035"/>
                </a:cubicBezTo>
                <a:cubicBezTo>
                  <a:pt x="4019922" y="1701242"/>
                  <a:pt x="3952338" y="1703877"/>
                  <a:pt x="3912433" y="1710016"/>
                </a:cubicBezTo>
                <a:cubicBezTo>
                  <a:pt x="3882393" y="1714638"/>
                  <a:pt x="3852532" y="1720384"/>
                  <a:pt x="3822492" y="1725006"/>
                </a:cubicBezTo>
                <a:cubicBezTo>
                  <a:pt x="3787571" y="1730378"/>
                  <a:pt x="3752412" y="1734188"/>
                  <a:pt x="3717561" y="1739996"/>
                </a:cubicBezTo>
                <a:cubicBezTo>
                  <a:pt x="3692429" y="1744185"/>
                  <a:pt x="3667974" y="1752570"/>
                  <a:pt x="3642610" y="1754986"/>
                </a:cubicBezTo>
                <a:cubicBezTo>
                  <a:pt x="3562867" y="1762580"/>
                  <a:pt x="3482715" y="1764979"/>
                  <a:pt x="3402767" y="1769976"/>
                </a:cubicBezTo>
                <a:cubicBezTo>
                  <a:pt x="3230470" y="1791514"/>
                  <a:pt x="3187844" y="1799957"/>
                  <a:pt x="2968053" y="1799957"/>
                </a:cubicBezTo>
                <a:cubicBezTo>
                  <a:pt x="2568284" y="1799957"/>
                  <a:pt x="2168577" y="1789964"/>
                  <a:pt x="1768839" y="1784967"/>
                </a:cubicBezTo>
                <a:cubicBezTo>
                  <a:pt x="1738859" y="1779970"/>
                  <a:pt x="1708702" y="1775937"/>
                  <a:pt x="1678898" y="1769976"/>
                </a:cubicBezTo>
                <a:cubicBezTo>
                  <a:pt x="1658696" y="1765936"/>
                  <a:pt x="1639207" y="1758671"/>
                  <a:pt x="1618938" y="1754986"/>
                </a:cubicBezTo>
                <a:cubicBezTo>
                  <a:pt x="1584176" y="1748666"/>
                  <a:pt x="1548984" y="1744993"/>
                  <a:pt x="1514007" y="1739996"/>
                </a:cubicBezTo>
                <a:cubicBezTo>
                  <a:pt x="1484027" y="1730003"/>
                  <a:pt x="1446412" y="1732362"/>
                  <a:pt x="1424066" y="1710016"/>
                </a:cubicBezTo>
                <a:cubicBezTo>
                  <a:pt x="1414072" y="1700022"/>
                  <a:pt x="1406204" y="1687307"/>
                  <a:pt x="1394085" y="1680035"/>
                </a:cubicBezTo>
                <a:cubicBezTo>
                  <a:pt x="1371038" y="1666207"/>
                  <a:pt x="1290284" y="1653279"/>
                  <a:pt x="1274164" y="1650055"/>
                </a:cubicBezTo>
                <a:cubicBezTo>
                  <a:pt x="1192191" y="1600872"/>
                  <a:pt x="1205077" y="1601233"/>
                  <a:pt x="1109272" y="1575104"/>
                </a:cubicBezTo>
                <a:cubicBezTo>
                  <a:pt x="1043918" y="1557280"/>
                  <a:pt x="1034943" y="1565318"/>
                  <a:pt x="974361" y="1545124"/>
                </a:cubicBezTo>
                <a:cubicBezTo>
                  <a:pt x="948834" y="1536615"/>
                  <a:pt x="924698" y="1524340"/>
                  <a:pt x="899410" y="1515144"/>
                </a:cubicBezTo>
                <a:cubicBezTo>
                  <a:pt x="869711" y="1504344"/>
                  <a:pt x="809469" y="1485163"/>
                  <a:pt x="809469" y="1485163"/>
                </a:cubicBezTo>
                <a:cubicBezTo>
                  <a:pt x="630911" y="1351247"/>
                  <a:pt x="857951" y="1509406"/>
                  <a:pt x="689548" y="1425203"/>
                </a:cubicBezTo>
                <a:cubicBezTo>
                  <a:pt x="676907" y="1418882"/>
                  <a:pt x="671775" y="1402343"/>
                  <a:pt x="659567" y="1395222"/>
                </a:cubicBezTo>
                <a:cubicBezTo>
                  <a:pt x="611312" y="1367073"/>
                  <a:pt x="554358" y="1353791"/>
                  <a:pt x="509666" y="1320272"/>
                </a:cubicBezTo>
                <a:cubicBezTo>
                  <a:pt x="489679" y="1305282"/>
                  <a:pt x="473185" y="1283839"/>
                  <a:pt x="449705" y="1275301"/>
                </a:cubicBezTo>
                <a:cubicBezTo>
                  <a:pt x="416500" y="1263226"/>
                  <a:pt x="379751" y="1265308"/>
                  <a:pt x="344774" y="1260311"/>
                </a:cubicBezTo>
                <a:cubicBezTo>
                  <a:pt x="329784" y="1250318"/>
                  <a:pt x="315917" y="1238388"/>
                  <a:pt x="299803" y="1230331"/>
                </a:cubicBezTo>
                <a:cubicBezTo>
                  <a:pt x="285670" y="1223265"/>
                  <a:pt x="266006" y="1226513"/>
                  <a:pt x="254833" y="1215340"/>
                </a:cubicBezTo>
                <a:cubicBezTo>
                  <a:pt x="243660" y="1204167"/>
                  <a:pt x="246381" y="1184755"/>
                  <a:pt x="239843" y="1170370"/>
                </a:cubicBezTo>
                <a:cubicBezTo>
                  <a:pt x="221349" y="1129684"/>
                  <a:pt x="194015" y="1092848"/>
                  <a:pt x="179882" y="1050449"/>
                </a:cubicBezTo>
                <a:cubicBezTo>
                  <a:pt x="174885" y="1035459"/>
                  <a:pt x="171958" y="1019611"/>
                  <a:pt x="164892" y="1005478"/>
                </a:cubicBezTo>
                <a:cubicBezTo>
                  <a:pt x="156835" y="989364"/>
                  <a:pt x="142229" y="976971"/>
                  <a:pt x="134912" y="960508"/>
                </a:cubicBezTo>
                <a:cubicBezTo>
                  <a:pt x="122077" y="931630"/>
                  <a:pt x="114925" y="900547"/>
                  <a:pt x="104931" y="870567"/>
                </a:cubicBezTo>
                <a:lnTo>
                  <a:pt x="89941" y="825596"/>
                </a:lnTo>
                <a:cubicBezTo>
                  <a:pt x="84944" y="810606"/>
                  <a:pt x="78783" y="795955"/>
                  <a:pt x="74951" y="780626"/>
                </a:cubicBezTo>
                <a:cubicBezTo>
                  <a:pt x="69954" y="760639"/>
                  <a:pt x="65881" y="740398"/>
                  <a:pt x="59961" y="720665"/>
                </a:cubicBezTo>
                <a:cubicBezTo>
                  <a:pt x="54560" y="702661"/>
                  <a:pt x="17373" y="601744"/>
                  <a:pt x="14990" y="570763"/>
                </a:cubicBezTo>
                <a:cubicBezTo>
                  <a:pt x="11541" y="525925"/>
                  <a:pt x="14990" y="480822"/>
                  <a:pt x="14990" y="435852"/>
                </a:cubicBezTo>
                <a:lnTo>
                  <a:pt x="59961" y="390881"/>
                </a:lnTo>
              </a:path>
            </a:pathLst>
          </a:cu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705600" y="2667000"/>
            <a:ext cx="1109272" cy="457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39000" y="3048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আদর্শ রূপ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4343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যেখানে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b, c </a:t>
            </a:r>
            <a:r>
              <a:rPr lang="el-GR" sz="3600" b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ϵ</a:t>
            </a:r>
            <a:r>
              <a:rPr lang="en-US" sz="3600" b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 ℝ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এবং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≠ </a:t>
            </a:r>
            <a:r>
              <a:rPr lang="en-US" sz="3600" b="1" dirty="0" smtClean="0">
                <a:solidFill>
                  <a:srgbClr val="C00000"/>
                </a:solidFill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33800" y="1905000"/>
            <a:ext cx="1295400" cy="6858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0" y="1600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ঘাত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327816" y="2590800"/>
            <a:ext cx="482184" cy="549005"/>
          </a:xfrm>
          <a:custGeom>
            <a:avLst/>
            <a:gdLst>
              <a:gd name="connsiteX0" fmla="*/ 419725 w 494676"/>
              <a:gd name="connsiteY0" fmla="*/ 63493 h 609999"/>
              <a:gd name="connsiteX1" fmla="*/ 194873 w 494676"/>
              <a:gd name="connsiteY1" fmla="*/ 33513 h 609999"/>
              <a:gd name="connsiteX2" fmla="*/ 149902 w 494676"/>
              <a:gd name="connsiteY2" fmla="*/ 48503 h 609999"/>
              <a:gd name="connsiteX3" fmla="*/ 104932 w 494676"/>
              <a:gd name="connsiteY3" fmla="*/ 138444 h 609999"/>
              <a:gd name="connsiteX4" fmla="*/ 74951 w 494676"/>
              <a:gd name="connsiteY4" fmla="*/ 168425 h 609999"/>
              <a:gd name="connsiteX5" fmla="*/ 0 w 494676"/>
              <a:gd name="connsiteY5" fmla="*/ 303336 h 609999"/>
              <a:gd name="connsiteX6" fmla="*/ 29981 w 494676"/>
              <a:gd name="connsiteY6" fmla="*/ 348306 h 609999"/>
              <a:gd name="connsiteX7" fmla="*/ 119922 w 494676"/>
              <a:gd name="connsiteY7" fmla="*/ 378287 h 609999"/>
              <a:gd name="connsiteX8" fmla="*/ 164892 w 494676"/>
              <a:gd name="connsiteY8" fmla="*/ 423257 h 609999"/>
              <a:gd name="connsiteX9" fmla="*/ 209863 w 494676"/>
              <a:gd name="connsiteY9" fmla="*/ 498208 h 609999"/>
              <a:gd name="connsiteX10" fmla="*/ 224853 w 494676"/>
              <a:gd name="connsiteY10" fmla="*/ 543179 h 609999"/>
              <a:gd name="connsiteX11" fmla="*/ 449705 w 494676"/>
              <a:gd name="connsiteY11" fmla="*/ 558169 h 609999"/>
              <a:gd name="connsiteX12" fmla="*/ 464695 w 494676"/>
              <a:gd name="connsiteY12" fmla="*/ 333316 h 609999"/>
              <a:gd name="connsiteX13" fmla="*/ 494676 w 494676"/>
              <a:gd name="connsiteY13" fmla="*/ 243375 h 609999"/>
              <a:gd name="connsiteX14" fmla="*/ 479686 w 494676"/>
              <a:gd name="connsiteY14" fmla="*/ 33513 h 609999"/>
              <a:gd name="connsiteX15" fmla="*/ 434715 w 494676"/>
              <a:gd name="connsiteY15" fmla="*/ 3533 h 609999"/>
              <a:gd name="connsiteX16" fmla="*/ 434715 w 494676"/>
              <a:gd name="connsiteY16" fmla="*/ 3533 h 609999"/>
              <a:gd name="connsiteX0" fmla="*/ 419725 w 494676"/>
              <a:gd name="connsiteY0" fmla="*/ 63493 h 609999"/>
              <a:gd name="connsiteX1" fmla="*/ 194873 w 494676"/>
              <a:gd name="connsiteY1" fmla="*/ 33513 h 609999"/>
              <a:gd name="connsiteX2" fmla="*/ 149902 w 494676"/>
              <a:gd name="connsiteY2" fmla="*/ 48503 h 609999"/>
              <a:gd name="connsiteX3" fmla="*/ 104932 w 494676"/>
              <a:gd name="connsiteY3" fmla="*/ 138444 h 609999"/>
              <a:gd name="connsiteX4" fmla="*/ 74951 w 494676"/>
              <a:gd name="connsiteY4" fmla="*/ 168425 h 609999"/>
              <a:gd name="connsiteX5" fmla="*/ 0 w 494676"/>
              <a:gd name="connsiteY5" fmla="*/ 303336 h 609999"/>
              <a:gd name="connsiteX6" fmla="*/ 29981 w 494676"/>
              <a:gd name="connsiteY6" fmla="*/ 348306 h 609999"/>
              <a:gd name="connsiteX7" fmla="*/ 119922 w 494676"/>
              <a:gd name="connsiteY7" fmla="*/ 378287 h 609999"/>
              <a:gd name="connsiteX8" fmla="*/ 164892 w 494676"/>
              <a:gd name="connsiteY8" fmla="*/ 423257 h 609999"/>
              <a:gd name="connsiteX9" fmla="*/ 209863 w 494676"/>
              <a:gd name="connsiteY9" fmla="*/ 498208 h 609999"/>
              <a:gd name="connsiteX10" fmla="*/ 224853 w 494676"/>
              <a:gd name="connsiteY10" fmla="*/ 543179 h 609999"/>
              <a:gd name="connsiteX11" fmla="*/ 449705 w 494676"/>
              <a:gd name="connsiteY11" fmla="*/ 558169 h 609999"/>
              <a:gd name="connsiteX12" fmla="*/ 464695 w 494676"/>
              <a:gd name="connsiteY12" fmla="*/ 333316 h 609999"/>
              <a:gd name="connsiteX13" fmla="*/ 494676 w 494676"/>
              <a:gd name="connsiteY13" fmla="*/ 243375 h 609999"/>
              <a:gd name="connsiteX14" fmla="*/ 479686 w 494676"/>
              <a:gd name="connsiteY14" fmla="*/ 33513 h 609999"/>
              <a:gd name="connsiteX15" fmla="*/ 434715 w 494676"/>
              <a:gd name="connsiteY15" fmla="*/ 3533 h 609999"/>
              <a:gd name="connsiteX16" fmla="*/ 390187 w 494676"/>
              <a:gd name="connsiteY16" fmla="*/ 57034 h 60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4676" h="609999">
                <a:moveTo>
                  <a:pt x="419725" y="63493"/>
                </a:moveTo>
                <a:cubicBezTo>
                  <a:pt x="330517" y="33758"/>
                  <a:pt x="341593" y="33513"/>
                  <a:pt x="194873" y="33513"/>
                </a:cubicBezTo>
                <a:cubicBezTo>
                  <a:pt x="179072" y="33513"/>
                  <a:pt x="164892" y="43506"/>
                  <a:pt x="149902" y="48503"/>
                </a:cubicBezTo>
                <a:cubicBezTo>
                  <a:pt x="134070" y="96001"/>
                  <a:pt x="138142" y="96932"/>
                  <a:pt x="104932" y="138444"/>
                </a:cubicBezTo>
                <a:cubicBezTo>
                  <a:pt x="96103" y="149480"/>
                  <a:pt x="83431" y="157118"/>
                  <a:pt x="74951" y="168425"/>
                </a:cubicBezTo>
                <a:cubicBezTo>
                  <a:pt x="13099" y="250894"/>
                  <a:pt x="23371" y="233225"/>
                  <a:pt x="0" y="303336"/>
                </a:cubicBezTo>
                <a:cubicBezTo>
                  <a:pt x="9994" y="318326"/>
                  <a:pt x="14704" y="338758"/>
                  <a:pt x="29981" y="348306"/>
                </a:cubicBezTo>
                <a:cubicBezTo>
                  <a:pt x="56780" y="365055"/>
                  <a:pt x="119922" y="378287"/>
                  <a:pt x="119922" y="378287"/>
                </a:cubicBezTo>
                <a:cubicBezTo>
                  <a:pt x="134912" y="393277"/>
                  <a:pt x="153133" y="405618"/>
                  <a:pt x="164892" y="423257"/>
                </a:cubicBezTo>
                <a:cubicBezTo>
                  <a:pt x="242725" y="540007"/>
                  <a:pt x="116498" y="404846"/>
                  <a:pt x="209863" y="498208"/>
                </a:cubicBezTo>
                <a:cubicBezTo>
                  <a:pt x="214860" y="513198"/>
                  <a:pt x="214982" y="530840"/>
                  <a:pt x="224853" y="543179"/>
                </a:cubicBezTo>
                <a:cubicBezTo>
                  <a:pt x="278308" y="609999"/>
                  <a:pt x="390730" y="563084"/>
                  <a:pt x="449705" y="558169"/>
                </a:cubicBezTo>
                <a:cubicBezTo>
                  <a:pt x="454702" y="483218"/>
                  <a:pt x="454072" y="407678"/>
                  <a:pt x="464695" y="333316"/>
                </a:cubicBezTo>
                <a:cubicBezTo>
                  <a:pt x="469164" y="302032"/>
                  <a:pt x="494676" y="243375"/>
                  <a:pt x="494676" y="243375"/>
                </a:cubicBezTo>
                <a:cubicBezTo>
                  <a:pt x="489679" y="173421"/>
                  <a:pt x="492611" y="102444"/>
                  <a:pt x="479686" y="33513"/>
                </a:cubicBezTo>
                <a:cubicBezTo>
                  <a:pt x="473402" y="0"/>
                  <a:pt x="454211" y="3533"/>
                  <a:pt x="434715" y="3533"/>
                </a:cubicBezTo>
                <a:lnTo>
                  <a:pt x="390187" y="57034"/>
                </a:lnTo>
              </a:path>
            </a:pathLst>
          </a:cu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2286000" y="3352800"/>
            <a:ext cx="914400" cy="6858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47800" y="3962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চলক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971800" y="2743200"/>
            <a:ext cx="533400" cy="762000"/>
          </a:xfrm>
          <a:custGeom>
            <a:avLst/>
            <a:gdLst>
              <a:gd name="connsiteX0" fmla="*/ 419725 w 494676"/>
              <a:gd name="connsiteY0" fmla="*/ 63493 h 609999"/>
              <a:gd name="connsiteX1" fmla="*/ 194873 w 494676"/>
              <a:gd name="connsiteY1" fmla="*/ 33513 h 609999"/>
              <a:gd name="connsiteX2" fmla="*/ 149902 w 494676"/>
              <a:gd name="connsiteY2" fmla="*/ 48503 h 609999"/>
              <a:gd name="connsiteX3" fmla="*/ 104932 w 494676"/>
              <a:gd name="connsiteY3" fmla="*/ 138444 h 609999"/>
              <a:gd name="connsiteX4" fmla="*/ 74951 w 494676"/>
              <a:gd name="connsiteY4" fmla="*/ 168425 h 609999"/>
              <a:gd name="connsiteX5" fmla="*/ 0 w 494676"/>
              <a:gd name="connsiteY5" fmla="*/ 303336 h 609999"/>
              <a:gd name="connsiteX6" fmla="*/ 29981 w 494676"/>
              <a:gd name="connsiteY6" fmla="*/ 348306 h 609999"/>
              <a:gd name="connsiteX7" fmla="*/ 119922 w 494676"/>
              <a:gd name="connsiteY7" fmla="*/ 378287 h 609999"/>
              <a:gd name="connsiteX8" fmla="*/ 164892 w 494676"/>
              <a:gd name="connsiteY8" fmla="*/ 423257 h 609999"/>
              <a:gd name="connsiteX9" fmla="*/ 209863 w 494676"/>
              <a:gd name="connsiteY9" fmla="*/ 498208 h 609999"/>
              <a:gd name="connsiteX10" fmla="*/ 224853 w 494676"/>
              <a:gd name="connsiteY10" fmla="*/ 543179 h 609999"/>
              <a:gd name="connsiteX11" fmla="*/ 449705 w 494676"/>
              <a:gd name="connsiteY11" fmla="*/ 558169 h 609999"/>
              <a:gd name="connsiteX12" fmla="*/ 464695 w 494676"/>
              <a:gd name="connsiteY12" fmla="*/ 333316 h 609999"/>
              <a:gd name="connsiteX13" fmla="*/ 494676 w 494676"/>
              <a:gd name="connsiteY13" fmla="*/ 243375 h 609999"/>
              <a:gd name="connsiteX14" fmla="*/ 479686 w 494676"/>
              <a:gd name="connsiteY14" fmla="*/ 33513 h 609999"/>
              <a:gd name="connsiteX15" fmla="*/ 434715 w 494676"/>
              <a:gd name="connsiteY15" fmla="*/ 3533 h 609999"/>
              <a:gd name="connsiteX16" fmla="*/ 434715 w 494676"/>
              <a:gd name="connsiteY16" fmla="*/ 3533 h 609999"/>
              <a:gd name="connsiteX0" fmla="*/ 419725 w 494676"/>
              <a:gd name="connsiteY0" fmla="*/ 63493 h 609999"/>
              <a:gd name="connsiteX1" fmla="*/ 194873 w 494676"/>
              <a:gd name="connsiteY1" fmla="*/ 33513 h 609999"/>
              <a:gd name="connsiteX2" fmla="*/ 149902 w 494676"/>
              <a:gd name="connsiteY2" fmla="*/ 48503 h 609999"/>
              <a:gd name="connsiteX3" fmla="*/ 104932 w 494676"/>
              <a:gd name="connsiteY3" fmla="*/ 138444 h 609999"/>
              <a:gd name="connsiteX4" fmla="*/ 74951 w 494676"/>
              <a:gd name="connsiteY4" fmla="*/ 168425 h 609999"/>
              <a:gd name="connsiteX5" fmla="*/ 0 w 494676"/>
              <a:gd name="connsiteY5" fmla="*/ 303336 h 609999"/>
              <a:gd name="connsiteX6" fmla="*/ 29981 w 494676"/>
              <a:gd name="connsiteY6" fmla="*/ 348306 h 609999"/>
              <a:gd name="connsiteX7" fmla="*/ 119922 w 494676"/>
              <a:gd name="connsiteY7" fmla="*/ 378287 h 609999"/>
              <a:gd name="connsiteX8" fmla="*/ 164892 w 494676"/>
              <a:gd name="connsiteY8" fmla="*/ 423257 h 609999"/>
              <a:gd name="connsiteX9" fmla="*/ 209863 w 494676"/>
              <a:gd name="connsiteY9" fmla="*/ 498208 h 609999"/>
              <a:gd name="connsiteX10" fmla="*/ 224853 w 494676"/>
              <a:gd name="connsiteY10" fmla="*/ 543179 h 609999"/>
              <a:gd name="connsiteX11" fmla="*/ 449705 w 494676"/>
              <a:gd name="connsiteY11" fmla="*/ 558169 h 609999"/>
              <a:gd name="connsiteX12" fmla="*/ 464695 w 494676"/>
              <a:gd name="connsiteY12" fmla="*/ 333316 h 609999"/>
              <a:gd name="connsiteX13" fmla="*/ 494676 w 494676"/>
              <a:gd name="connsiteY13" fmla="*/ 243375 h 609999"/>
              <a:gd name="connsiteX14" fmla="*/ 479686 w 494676"/>
              <a:gd name="connsiteY14" fmla="*/ 33513 h 609999"/>
              <a:gd name="connsiteX15" fmla="*/ 434715 w 494676"/>
              <a:gd name="connsiteY15" fmla="*/ 3533 h 609999"/>
              <a:gd name="connsiteX16" fmla="*/ 396161 w 494676"/>
              <a:gd name="connsiteY16" fmla="*/ 77472 h 60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4676" h="609999">
                <a:moveTo>
                  <a:pt x="419725" y="63493"/>
                </a:moveTo>
                <a:cubicBezTo>
                  <a:pt x="330517" y="33758"/>
                  <a:pt x="341593" y="33513"/>
                  <a:pt x="194873" y="33513"/>
                </a:cubicBezTo>
                <a:cubicBezTo>
                  <a:pt x="179072" y="33513"/>
                  <a:pt x="164892" y="43506"/>
                  <a:pt x="149902" y="48503"/>
                </a:cubicBezTo>
                <a:cubicBezTo>
                  <a:pt x="134070" y="96001"/>
                  <a:pt x="138142" y="96932"/>
                  <a:pt x="104932" y="138444"/>
                </a:cubicBezTo>
                <a:cubicBezTo>
                  <a:pt x="96103" y="149480"/>
                  <a:pt x="83431" y="157118"/>
                  <a:pt x="74951" y="168425"/>
                </a:cubicBezTo>
                <a:cubicBezTo>
                  <a:pt x="13099" y="250894"/>
                  <a:pt x="23371" y="233225"/>
                  <a:pt x="0" y="303336"/>
                </a:cubicBezTo>
                <a:cubicBezTo>
                  <a:pt x="9994" y="318326"/>
                  <a:pt x="14704" y="338758"/>
                  <a:pt x="29981" y="348306"/>
                </a:cubicBezTo>
                <a:cubicBezTo>
                  <a:pt x="56780" y="365055"/>
                  <a:pt x="119922" y="378287"/>
                  <a:pt x="119922" y="378287"/>
                </a:cubicBezTo>
                <a:cubicBezTo>
                  <a:pt x="134912" y="393277"/>
                  <a:pt x="153133" y="405618"/>
                  <a:pt x="164892" y="423257"/>
                </a:cubicBezTo>
                <a:cubicBezTo>
                  <a:pt x="242725" y="540007"/>
                  <a:pt x="116498" y="404846"/>
                  <a:pt x="209863" y="498208"/>
                </a:cubicBezTo>
                <a:cubicBezTo>
                  <a:pt x="214860" y="513198"/>
                  <a:pt x="214982" y="530840"/>
                  <a:pt x="224853" y="543179"/>
                </a:cubicBezTo>
                <a:cubicBezTo>
                  <a:pt x="278308" y="609999"/>
                  <a:pt x="390730" y="563084"/>
                  <a:pt x="449705" y="558169"/>
                </a:cubicBezTo>
                <a:cubicBezTo>
                  <a:pt x="454702" y="483218"/>
                  <a:pt x="454072" y="407678"/>
                  <a:pt x="464695" y="333316"/>
                </a:cubicBezTo>
                <a:cubicBezTo>
                  <a:pt x="469164" y="302032"/>
                  <a:pt x="494676" y="243375"/>
                  <a:pt x="494676" y="243375"/>
                </a:cubicBezTo>
                <a:cubicBezTo>
                  <a:pt x="489679" y="173421"/>
                  <a:pt x="492611" y="102444"/>
                  <a:pt x="479686" y="33513"/>
                </a:cubicBezTo>
                <a:cubicBezTo>
                  <a:pt x="473402" y="0"/>
                  <a:pt x="454211" y="3533"/>
                  <a:pt x="434715" y="3533"/>
                </a:cubicBezTo>
                <a:lnTo>
                  <a:pt x="396161" y="77472"/>
                </a:lnTo>
              </a:path>
            </a:pathLst>
          </a:cu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85800" y="5410200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ইত্যাদি এ ধরনের সমীকরণ। 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0" grpId="1" animBg="1"/>
      <p:bldP spid="15" grpId="0"/>
      <p:bldP spid="15" grpId="1"/>
      <p:bldP spid="16" grpId="0"/>
      <p:bldP spid="22" grpId="0"/>
      <p:bldP spid="22" grpId="1"/>
      <p:bldP spid="23" grpId="0" animBg="1"/>
      <p:bldP spid="23" grpId="1" animBg="1"/>
      <p:bldP spid="25" grpId="0"/>
      <p:bldP spid="25" grpId="1"/>
      <p:bldP spid="30" grpId="0" animBg="1"/>
      <p:bldP spid="30" grpId="1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66692"/>
            <a:ext cx="2526654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249269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নিচের সমীকরণগুলো এক চলক বিশিষ্ট দ্বিঘাত কিনা তা যাচাই করো-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14872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 মিনিট</a:t>
            </a:r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605986"/>
            <a:ext cx="7924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bn-BD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2-3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bn-BD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3657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Cambria"/>
                <a:cs typeface="Times New Roman" pitchFamily="18" charset="0"/>
              </a:rPr>
              <a:t>√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4495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105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Cambria"/>
                <a:cs typeface="Times New Roman" pitchFamily="18" charset="0"/>
              </a:rPr>
              <a:t>√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30238" y="609600"/>
          <a:ext cx="2340224" cy="492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965160" imgH="203040" progId="Equation.DSMT4">
                  <p:embed/>
                </p:oleObj>
              </mc:Choice>
              <mc:Fallback>
                <p:oleObj name="Equation" r:id="rId3" imgW="9651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238" y="609600"/>
                        <a:ext cx="2340224" cy="4926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3052" y="1371600"/>
          <a:ext cx="2911822" cy="49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5" imgW="1193760" imgH="203040" progId="Equation.DSMT4">
                  <p:embed/>
                </p:oleObj>
              </mc:Choice>
              <mc:Fallback>
                <p:oleObj name="Equation" r:id="rId5" imgW="11937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052" y="1371600"/>
                        <a:ext cx="2911822" cy="495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15856" y="1981200"/>
          <a:ext cx="4761144" cy="947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7" imgW="2361960" imgH="469800" progId="Equation.DSMT4">
                  <p:embed/>
                </p:oleObj>
              </mc:Choice>
              <mc:Fallback>
                <p:oleObj name="Equation" r:id="rId7" imgW="23619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56" y="1981200"/>
                        <a:ext cx="4761144" cy="947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2942642"/>
          <a:ext cx="3851282" cy="94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9" imgW="1917360" imgH="469800" progId="Equation.DSMT4">
                  <p:embed/>
                </p:oleObj>
              </mc:Choice>
              <mc:Fallback>
                <p:oleObj name="Equation" r:id="rId9" imgW="19173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42642"/>
                        <a:ext cx="3851282" cy="943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19288" y="4038600"/>
          <a:ext cx="26527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1" imgW="1320480" imgH="444240" progId="Equation.DSMT4">
                  <p:embed/>
                </p:oleObj>
              </mc:Choice>
              <mc:Fallback>
                <p:oleObj name="Equation" r:id="rId11" imgW="132048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038600"/>
                        <a:ext cx="265271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87563" y="5181600"/>
          <a:ext cx="446563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13" imgW="2222280" imgH="444240" progId="Equation.DSMT4">
                  <p:embed/>
                </p:oleObj>
              </mc:Choice>
              <mc:Fallback>
                <p:oleObj name="Equation" r:id="rId13" imgW="222228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5181600"/>
                        <a:ext cx="446563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1371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20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200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267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48583" y="5410200"/>
          <a:ext cx="77541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5" imgW="139680" imgH="126720" progId="Equation.DSMT4">
                  <p:embed/>
                </p:oleObj>
              </mc:Choice>
              <mc:Fallback>
                <p:oleObj name="Equation" r:id="rId15" imgW="139680" imgH="126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583" y="5410200"/>
                        <a:ext cx="77541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91000" y="136644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(উভয়পক্ষকে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দ্বারা গুণ )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273800" y="4038600"/>
          <a:ext cx="24479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17" imgW="1218960" imgH="444240" progId="Equation.DSMT4">
                  <p:embed/>
                </p:oleObj>
              </mc:Choice>
              <mc:Fallback>
                <p:oleObj name="Equation" r:id="rId17" imgW="1218960" imgH="444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4038600"/>
                        <a:ext cx="24479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38712" y="4267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114800" y="5867400"/>
            <a:ext cx="3657600" cy="457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6553200" y="5791200"/>
            <a:ext cx="1219200" cy="457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724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মূল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7" grpId="0"/>
      <p:bldP spid="28" grpId="0"/>
      <p:bldP spid="2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350</TotalTime>
  <Words>419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Calibri</vt:lpstr>
      <vt:lpstr>Cambria</vt:lpstr>
      <vt:lpstr>Cambria Math</vt:lpstr>
      <vt:lpstr>NikoshBAN</vt:lpstr>
      <vt:lpstr>Times New Roman</vt:lpstr>
      <vt:lpstr>Tw Cen MT</vt:lpstr>
      <vt:lpstr>Tw Cen MT Condensed</vt:lpstr>
      <vt:lpstr>Wingdings 3</vt:lpstr>
      <vt:lpstr>Integral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sakibma</dc:creator>
  <cp:lastModifiedBy>HP</cp:lastModifiedBy>
  <cp:revision>214</cp:revision>
  <dcterms:created xsi:type="dcterms:W3CDTF">2006-08-16T00:00:00Z</dcterms:created>
  <dcterms:modified xsi:type="dcterms:W3CDTF">2020-02-04T16:42:10Z</dcterms:modified>
</cp:coreProperties>
</file>