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4" r:id="rId9"/>
    <p:sldId id="263" r:id="rId10"/>
    <p:sldId id="265" r:id="rId11"/>
    <p:sldId id="266" r:id="rId12"/>
    <p:sldId id="268" r:id="rId13"/>
    <p:sldId id="267" r:id="rId14"/>
    <p:sldId id="269" r:id="rId15"/>
    <p:sldId id="270" r:id="rId16"/>
    <p:sldId id="271" r:id="rId17"/>
    <p:sldId id="273" r:id="rId18"/>
    <p:sldId id="272"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snapToGrid="0">
      <p:cViewPr varScale="1">
        <p:scale>
          <a:sx n="72" d="100"/>
          <a:sy n="72" d="100"/>
        </p:scale>
        <p:origin x="6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EAE3F-DE80-4FA1-8538-FB64D9445E19}"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BB1D3-5B29-48D8-81FF-CD36BCC35677}" type="slidenum">
              <a:rPr lang="en-US" smtClean="0"/>
              <a:t>‹#›</a:t>
            </a:fld>
            <a:endParaRPr lang="en-US"/>
          </a:p>
        </p:txBody>
      </p:sp>
    </p:spTree>
    <p:extLst>
      <p:ext uri="{BB962C8B-B14F-4D97-AF65-F5344CB8AC3E}">
        <p14:creationId xmlns:p14="http://schemas.microsoft.com/office/powerpoint/2010/main" val="92724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BB1D3-5B29-48D8-81FF-CD36BCC35677}" type="slidenum">
              <a:rPr lang="en-US" smtClean="0"/>
              <a:t>7</a:t>
            </a:fld>
            <a:endParaRPr lang="en-US"/>
          </a:p>
        </p:txBody>
      </p:sp>
    </p:spTree>
    <p:extLst>
      <p:ext uri="{BB962C8B-B14F-4D97-AF65-F5344CB8AC3E}">
        <p14:creationId xmlns:p14="http://schemas.microsoft.com/office/powerpoint/2010/main" val="2730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BB1D3-5B29-48D8-81FF-CD36BCC35677}" type="slidenum">
              <a:rPr lang="en-US" smtClean="0"/>
              <a:t>19</a:t>
            </a:fld>
            <a:endParaRPr lang="en-US"/>
          </a:p>
        </p:txBody>
      </p:sp>
    </p:spTree>
    <p:extLst>
      <p:ext uri="{BB962C8B-B14F-4D97-AF65-F5344CB8AC3E}">
        <p14:creationId xmlns:p14="http://schemas.microsoft.com/office/powerpoint/2010/main" val="74381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E7F58-875D-4454-89DD-5CB258F8AD1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20367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E7F58-875D-4454-89DD-5CB258F8AD1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356857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E7F58-875D-4454-89DD-5CB258F8AD1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67099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E7F58-875D-4454-89DD-5CB258F8AD1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249813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1E7F58-875D-4454-89DD-5CB258F8AD1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408471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E7F58-875D-4454-89DD-5CB258F8AD1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365076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1E7F58-875D-4454-89DD-5CB258F8AD1C}"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218412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1E7F58-875D-4454-89DD-5CB258F8AD1C}"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172723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E7F58-875D-4454-89DD-5CB258F8AD1C}"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3640892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E7F58-875D-4454-89DD-5CB258F8AD1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207458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E7F58-875D-4454-89DD-5CB258F8AD1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AFE10-84C3-4332-BBD2-D52C38977E7D}" type="slidenum">
              <a:rPr lang="en-US" smtClean="0"/>
              <a:t>‹#›</a:t>
            </a:fld>
            <a:endParaRPr lang="en-US"/>
          </a:p>
        </p:txBody>
      </p:sp>
    </p:spTree>
    <p:extLst>
      <p:ext uri="{BB962C8B-B14F-4D97-AF65-F5344CB8AC3E}">
        <p14:creationId xmlns:p14="http://schemas.microsoft.com/office/powerpoint/2010/main" val="277462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E7F58-875D-4454-89DD-5CB258F8AD1C}"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AFE10-84C3-4332-BBD2-D52C38977E7D}" type="slidenum">
              <a:rPr lang="en-US" smtClean="0"/>
              <a:t>‹#›</a:t>
            </a:fld>
            <a:endParaRPr lang="en-US"/>
          </a:p>
        </p:txBody>
      </p:sp>
    </p:spTree>
    <p:extLst>
      <p:ext uri="{BB962C8B-B14F-4D97-AF65-F5344CB8AC3E}">
        <p14:creationId xmlns:p14="http://schemas.microsoft.com/office/powerpoint/2010/main" val="45457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https://www.myaccountingcourse.com/accounting-dictionary/econom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 Id="rId5" Type="http://schemas.openxmlformats.org/officeDocument/2006/relationships/image" Target="../media/image18.tmp"/><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281" y="1887798"/>
            <a:ext cx="5274663" cy="45726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3253257" y="130877"/>
            <a:ext cx="5870713" cy="1200329"/>
          </a:xfrm>
          <a:prstGeom prst="rect">
            <a:avLst/>
          </a:prstGeom>
          <a:solidFill>
            <a:srgbClr val="92D050"/>
          </a:solidFill>
        </p:spPr>
        <p:txBody>
          <a:bodyPr wrap="square" rtlCol="0">
            <a:spAutoFit/>
          </a:bodyPr>
          <a:lstStyle/>
          <a:p>
            <a:pPr algn="ctr"/>
            <a:r>
              <a:rPr lang="en-US" sz="7200" dirty="0" smtClean="0"/>
              <a:t>Welcome</a:t>
            </a:r>
            <a:endParaRPr lang="en-US" sz="7200" dirty="0"/>
          </a:p>
        </p:txBody>
      </p:sp>
    </p:spTree>
    <p:extLst>
      <p:ext uri="{BB962C8B-B14F-4D97-AF65-F5344CB8AC3E}">
        <p14:creationId xmlns:p14="http://schemas.microsoft.com/office/powerpoint/2010/main" val="720174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1563757" y="80235"/>
            <a:ext cx="8799443" cy="993913"/>
          </a:xfrm>
          <a:prstGeom prst="round1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78018" y="80235"/>
            <a:ext cx="3313043" cy="923330"/>
          </a:xfrm>
          <a:prstGeom prst="rect">
            <a:avLst/>
          </a:prstGeom>
          <a:noFill/>
        </p:spPr>
        <p:txBody>
          <a:bodyPr wrap="square" rtlCol="0">
            <a:spAutoFit/>
          </a:bodyPr>
          <a:lstStyle/>
          <a:p>
            <a:pPr algn="ctr"/>
            <a:r>
              <a:rPr lang="en-US" sz="5400" dirty="0" smtClean="0"/>
              <a:t>Sensitive</a:t>
            </a:r>
            <a:endParaRPr lang="en-US" sz="5400" dirty="0"/>
          </a:p>
        </p:txBody>
      </p:sp>
      <p:sp>
        <p:nvSpPr>
          <p:cNvPr id="4" name="Rectangle 3"/>
          <p:cNvSpPr/>
          <p:nvPr/>
        </p:nvSpPr>
        <p:spPr>
          <a:xfrm>
            <a:off x="1563757" y="1064496"/>
            <a:ext cx="8799443" cy="1431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63758" y="1003565"/>
            <a:ext cx="8799442" cy="461665"/>
          </a:xfrm>
          <a:prstGeom prst="rect">
            <a:avLst/>
          </a:prstGeom>
          <a:noFill/>
        </p:spPr>
        <p:txBody>
          <a:bodyPr wrap="square" rtlCol="0">
            <a:spAutoFit/>
          </a:bodyPr>
          <a:lstStyle/>
          <a:p>
            <a:r>
              <a:rPr lang="en-US" sz="2400" dirty="0" smtClean="0"/>
              <a:t>Quick to detect or respond to slight changes ,signals or influences.</a:t>
            </a:r>
            <a:endParaRPr lang="en-US" sz="24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756" y="2505383"/>
            <a:ext cx="8799442" cy="3588361"/>
          </a:xfrm>
          <a:prstGeom prst="rect">
            <a:avLst/>
          </a:prstGeom>
        </p:spPr>
      </p:pic>
      <p:sp>
        <p:nvSpPr>
          <p:cNvPr id="7" name="Rectangle 6"/>
          <p:cNvSpPr/>
          <p:nvPr/>
        </p:nvSpPr>
        <p:spPr>
          <a:xfrm>
            <a:off x="1563756" y="1426771"/>
            <a:ext cx="8799444" cy="1015663"/>
          </a:xfrm>
          <a:prstGeom prst="rect">
            <a:avLst/>
          </a:prstGeom>
        </p:spPr>
        <p:txBody>
          <a:bodyPr wrap="square">
            <a:spAutoFit/>
          </a:bodyPr>
          <a:lstStyle/>
          <a:p>
            <a:r>
              <a:rPr lang="en-US" sz="2000" dirty="0">
                <a:solidFill>
                  <a:srgbClr val="222222"/>
                </a:solidFill>
                <a:latin typeface="arial" panose="020B0604020202020204" pitchFamily="34" charset="0"/>
              </a:rPr>
              <a:t>The truth is, </a:t>
            </a:r>
            <a:r>
              <a:rPr lang="en-US" sz="2000" b="1" dirty="0">
                <a:solidFill>
                  <a:srgbClr val="222222"/>
                </a:solidFill>
                <a:latin typeface="arial" panose="020B0604020202020204" pitchFamily="34" charset="0"/>
              </a:rPr>
              <a:t>being sensitive</a:t>
            </a:r>
            <a:r>
              <a:rPr lang="en-US" sz="2000" dirty="0">
                <a:solidFill>
                  <a:srgbClr val="222222"/>
                </a:solidFill>
                <a:latin typeface="arial" panose="020B0604020202020204" pitchFamily="34" charset="0"/>
              </a:rPr>
              <a:t> means you notice things, you care about people's feelings, and you think deeply before you speak. It means taking the time to absorb and process, rather than rushing to a decision</a:t>
            </a:r>
            <a:endParaRPr lang="en-US" sz="2000" dirty="0"/>
          </a:p>
        </p:txBody>
      </p:sp>
      <p:sp>
        <p:nvSpPr>
          <p:cNvPr id="8" name="Rectangle 7"/>
          <p:cNvSpPr/>
          <p:nvPr/>
        </p:nvSpPr>
        <p:spPr>
          <a:xfrm>
            <a:off x="1074959" y="6084092"/>
            <a:ext cx="9777035" cy="646331"/>
          </a:xfrm>
          <a:prstGeom prst="rect">
            <a:avLst/>
          </a:prstGeom>
          <a:solidFill>
            <a:srgbClr val="92D050"/>
          </a:solidFill>
        </p:spPr>
        <p:txBody>
          <a:bodyPr wrap="none">
            <a:spAutoFit/>
          </a:bodyPr>
          <a:lstStyle/>
          <a:p>
            <a:r>
              <a:rPr lang="en-US" sz="3600" dirty="0">
                <a:solidFill>
                  <a:srgbClr val="333333"/>
                </a:solidFill>
                <a:latin typeface="Open Sans"/>
              </a:rPr>
              <a:t>She was </a:t>
            </a:r>
            <a:r>
              <a:rPr lang="en-US" sz="3600" b="1" dirty="0">
                <a:solidFill>
                  <a:srgbClr val="333333"/>
                </a:solidFill>
                <a:latin typeface="Open Sans"/>
              </a:rPr>
              <a:t>sensitive</a:t>
            </a:r>
            <a:r>
              <a:rPr lang="en-US" sz="3600" dirty="0">
                <a:solidFill>
                  <a:srgbClr val="333333"/>
                </a:solidFill>
                <a:latin typeface="Open Sans"/>
              </a:rPr>
              <a:t> to any change in his habits.</a:t>
            </a:r>
            <a:endParaRPr lang="en-US" sz="3600" dirty="0"/>
          </a:p>
        </p:txBody>
      </p:sp>
    </p:spTree>
    <p:extLst>
      <p:ext uri="{BB962C8B-B14F-4D97-AF65-F5344CB8AC3E}">
        <p14:creationId xmlns:p14="http://schemas.microsoft.com/office/powerpoint/2010/main" val="337576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434" y="0"/>
            <a:ext cx="7739270" cy="97677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49149" y="72886"/>
            <a:ext cx="4611756" cy="830997"/>
          </a:xfrm>
          <a:prstGeom prst="rect">
            <a:avLst/>
          </a:prstGeom>
          <a:noFill/>
        </p:spPr>
        <p:txBody>
          <a:bodyPr wrap="square" rtlCol="0">
            <a:spAutoFit/>
          </a:bodyPr>
          <a:lstStyle/>
          <a:p>
            <a:pPr algn="ctr"/>
            <a:r>
              <a:rPr lang="en-US" sz="4800" dirty="0" smtClean="0"/>
              <a:t>Contaminate</a:t>
            </a:r>
            <a:endParaRPr lang="en-US" sz="4800" dirty="0"/>
          </a:p>
        </p:txBody>
      </p:sp>
      <p:sp>
        <p:nvSpPr>
          <p:cNvPr id="4" name="Rectangle 3"/>
          <p:cNvSpPr/>
          <p:nvPr/>
        </p:nvSpPr>
        <p:spPr>
          <a:xfrm>
            <a:off x="2650434" y="976771"/>
            <a:ext cx="7739270" cy="954107"/>
          </a:xfrm>
          <a:prstGeom prst="rect">
            <a:avLst/>
          </a:prstGeom>
          <a:solidFill>
            <a:schemeClr val="accent2">
              <a:lumMod val="60000"/>
              <a:lumOff val="40000"/>
            </a:schemeClr>
          </a:solidFill>
        </p:spPr>
        <p:txBody>
          <a:bodyPr wrap="square">
            <a:spAutoFit/>
          </a:bodyPr>
          <a:lstStyle/>
          <a:p>
            <a:r>
              <a:rPr lang="en-US" sz="2800" dirty="0">
                <a:solidFill>
                  <a:srgbClr val="222222"/>
                </a:solidFill>
                <a:latin typeface="arial" panose="020B0604020202020204" pitchFamily="34" charset="0"/>
              </a:rPr>
              <a:t>make (something) impure by exposure to or addition of a poisonous or polluting substance.</a:t>
            </a:r>
            <a:endParaRPr lang="en-US" sz="2800" dirty="0"/>
          </a:p>
        </p:txBody>
      </p:sp>
      <p:sp>
        <p:nvSpPr>
          <p:cNvPr id="5" name="Rectangle 4"/>
          <p:cNvSpPr/>
          <p:nvPr/>
        </p:nvSpPr>
        <p:spPr>
          <a:xfrm>
            <a:off x="2650434" y="986133"/>
            <a:ext cx="7739270" cy="967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78836" y="5534823"/>
            <a:ext cx="9952382" cy="1077218"/>
          </a:xfrm>
          <a:prstGeom prst="rect">
            <a:avLst/>
          </a:prstGeom>
        </p:spPr>
        <p:txBody>
          <a:bodyPr wrap="square">
            <a:spAutoFit/>
          </a:bodyPr>
          <a:lstStyle/>
          <a:p>
            <a:r>
              <a:rPr lang="en-US" sz="3200" dirty="0">
                <a:solidFill>
                  <a:schemeClr val="accent5">
                    <a:lumMod val="50000"/>
                  </a:schemeClr>
                </a:solidFill>
                <a:latin typeface="Open Sans"/>
              </a:rPr>
              <a:t>In our polluted world, mercury and other heavy metals can </a:t>
            </a:r>
            <a:r>
              <a:rPr lang="en-US" sz="3200" b="1" dirty="0">
                <a:solidFill>
                  <a:schemeClr val="accent5">
                    <a:lumMod val="50000"/>
                  </a:schemeClr>
                </a:solidFill>
                <a:latin typeface="Open Sans"/>
              </a:rPr>
              <a:t>contaminate</a:t>
            </a:r>
            <a:r>
              <a:rPr lang="en-US" sz="3200" dirty="0">
                <a:solidFill>
                  <a:schemeClr val="accent5">
                    <a:lumMod val="50000"/>
                  </a:schemeClr>
                </a:solidFill>
                <a:latin typeface="Open Sans"/>
              </a:rPr>
              <a:t> fish.</a:t>
            </a:r>
            <a:endParaRPr lang="en-US" sz="3200" dirty="0">
              <a:solidFill>
                <a:schemeClr val="accent5">
                  <a:lumMod val="50000"/>
                </a:schemeClr>
              </a:solidFil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33" y="1930878"/>
            <a:ext cx="7739271" cy="3603945"/>
          </a:xfrm>
          <a:prstGeom prst="rect">
            <a:avLst/>
          </a:prstGeom>
        </p:spPr>
      </p:pic>
    </p:spTree>
    <p:extLst>
      <p:ext uri="{BB962C8B-B14F-4D97-AF65-F5344CB8AC3E}">
        <p14:creationId xmlns:p14="http://schemas.microsoft.com/office/powerpoint/2010/main" val="24870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30147" y="3433"/>
            <a:ext cx="4545496" cy="769441"/>
          </a:xfrm>
          <a:prstGeom prst="rect">
            <a:avLst/>
          </a:prstGeom>
          <a:solidFill>
            <a:schemeClr val="accent4">
              <a:lumMod val="60000"/>
              <a:lumOff val="40000"/>
            </a:schemeClr>
          </a:solidFill>
        </p:spPr>
        <p:txBody>
          <a:bodyPr wrap="square" rtlCol="0">
            <a:spAutoFit/>
          </a:bodyPr>
          <a:lstStyle/>
          <a:p>
            <a:pPr algn="ctr"/>
            <a:r>
              <a:rPr lang="en-US" sz="4400" dirty="0" smtClean="0"/>
              <a:t>Consumption</a:t>
            </a:r>
            <a:endParaRPr lang="en-US" sz="4400" dirty="0"/>
          </a:p>
        </p:txBody>
      </p:sp>
      <p:sp>
        <p:nvSpPr>
          <p:cNvPr id="6" name="Rectangle 5"/>
          <p:cNvSpPr/>
          <p:nvPr/>
        </p:nvSpPr>
        <p:spPr>
          <a:xfrm>
            <a:off x="2657060" y="911442"/>
            <a:ext cx="8044070" cy="1569660"/>
          </a:xfrm>
          <a:prstGeom prst="rect">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400" dirty="0">
                <a:solidFill>
                  <a:srgbClr val="747A87"/>
                </a:solidFill>
                <a:latin typeface="Arial" panose="020B0604020202020204" pitchFamily="34" charset="0"/>
              </a:rPr>
              <a:t> Consumption is the vital foundation for economics, as well as the broader </a:t>
            </a:r>
            <a:r>
              <a:rPr lang="en-US" sz="2400" u="sng" dirty="0">
                <a:solidFill>
                  <a:srgbClr val="21B681"/>
                </a:solidFill>
                <a:latin typeface="Arial" panose="020B0604020202020204" pitchFamily="34" charset="0"/>
                <a:hlinkClick r:id="rId2"/>
              </a:rPr>
              <a:t>economy</a:t>
            </a:r>
            <a:r>
              <a:rPr lang="en-US" sz="2400" dirty="0">
                <a:solidFill>
                  <a:srgbClr val="747A87"/>
                </a:solidFill>
                <a:latin typeface="Arial" panose="020B0604020202020204" pitchFamily="34" charset="0"/>
              </a:rPr>
              <a:t>. Our whole system of reward and progress is based on consuming and producing ever more goods and services</a:t>
            </a:r>
            <a:r>
              <a:rPr lang="en-US" sz="2400" dirty="0" smtClean="0">
                <a:solidFill>
                  <a:srgbClr val="747A87"/>
                </a:solidFill>
                <a:latin typeface="Arial" panose="020B0604020202020204" pitchFamily="34" charset="0"/>
              </a:rPr>
              <a:t>. </a:t>
            </a:r>
            <a:endParaRPr lang="en-US" sz="2400" dirty="0"/>
          </a:p>
        </p:txBody>
      </p:sp>
      <p:sp>
        <p:nvSpPr>
          <p:cNvPr id="7" name="TextBox 6"/>
          <p:cNvSpPr txBox="1"/>
          <p:nvPr/>
        </p:nvSpPr>
        <p:spPr>
          <a:xfrm>
            <a:off x="2958547" y="2530745"/>
            <a:ext cx="7626626" cy="646331"/>
          </a:xfrm>
          <a:prstGeom prst="rect">
            <a:avLst/>
          </a:prstGeom>
          <a:noFill/>
        </p:spPr>
        <p:txBody>
          <a:bodyPr wrap="square" rtlCol="0">
            <a:spAutoFit/>
          </a:bodyPr>
          <a:lstStyle/>
          <a:p>
            <a:r>
              <a:rPr lang="en-US" sz="3600" b="1" dirty="0" smtClean="0">
                <a:solidFill>
                  <a:schemeClr val="accent5">
                    <a:lumMod val="75000"/>
                  </a:schemeClr>
                </a:solidFill>
              </a:rPr>
              <a:t>Synonym: expenditure, utilization</a:t>
            </a:r>
            <a:endParaRPr lang="en-US" sz="3600" b="1" dirty="0">
              <a:solidFill>
                <a:schemeClr val="accent5">
                  <a:lumMod val="75000"/>
                </a:schemeClr>
              </a:solidFill>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547" y="3177076"/>
            <a:ext cx="7288697" cy="2934717"/>
          </a:xfrm>
          <a:prstGeom prst="rect">
            <a:avLst/>
          </a:prstGeom>
        </p:spPr>
      </p:pic>
      <p:sp>
        <p:nvSpPr>
          <p:cNvPr id="9" name="TextBox 8"/>
          <p:cNvSpPr txBox="1"/>
          <p:nvPr/>
        </p:nvSpPr>
        <p:spPr>
          <a:xfrm>
            <a:off x="53008" y="5527018"/>
            <a:ext cx="12138992" cy="584775"/>
          </a:xfrm>
          <a:prstGeom prst="rect">
            <a:avLst/>
          </a:prstGeom>
          <a:solidFill>
            <a:schemeClr val="accent1">
              <a:lumMod val="60000"/>
              <a:lumOff val="40000"/>
            </a:schemeClr>
          </a:solidFill>
        </p:spPr>
        <p:txBody>
          <a:bodyPr wrap="square" rtlCol="0">
            <a:spAutoFit/>
          </a:bodyPr>
          <a:lstStyle/>
          <a:p>
            <a:r>
              <a:rPr lang="en-US" sz="3200" dirty="0" smtClean="0">
                <a:solidFill>
                  <a:schemeClr val="accent5">
                    <a:lumMod val="75000"/>
                  </a:schemeClr>
                </a:solidFill>
              </a:rPr>
              <a:t>Adulterated food items are unsafe and </a:t>
            </a:r>
            <a:r>
              <a:rPr lang="en-US" sz="3200" dirty="0" err="1" smtClean="0">
                <a:solidFill>
                  <a:schemeClr val="accent5">
                    <a:lumMod val="75000"/>
                  </a:schemeClr>
                </a:solidFill>
              </a:rPr>
              <a:t>and</a:t>
            </a:r>
            <a:r>
              <a:rPr lang="en-US" sz="3200" dirty="0" smtClean="0">
                <a:solidFill>
                  <a:schemeClr val="accent5">
                    <a:lumMod val="75000"/>
                  </a:schemeClr>
                </a:solidFill>
              </a:rPr>
              <a:t> dangerous for consumption </a:t>
            </a:r>
            <a:endParaRPr lang="en-US" sz="3200" dirty="0">
              <a:solidFill>
                <a:schemeClr val="accent5">
                  <a:lumMod val="75000"/>
                </a:schemeClr>
              </a:solidFill>
            </a:endParaRPr>
          </a:p>
        </p:txBody>
      </p:sp>
    </p:spTree>
    <p:extLst>
      <p:ext uri="{BB962C8B-B14F-4D97-AF65-F5344CB8AC3E}">
        <p14:creationId xmlns:p14="http://schemas.microsoft.com/office/powerpoint/2010/main" val="33481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1547" y="490330"/>
            <a:ext cx="3909391" cy="3785652"/>
          </a:xfrm>
          <a:prstGeom prst="rect">
            <a:avLst/>
          </a:prstGeom>
          <a:solidFill>
            <a:schemeClr val="accent6">
              <a:lumMod val="60000"/>
              <a:lumOff val="40000"/>
            </a:schemeClr>
          </a:solidFill>
        </p:spPr>
        <p:txBody>
          <a:bodyPr wrap="square">
            <a:spAutoFit/>
          </a:bodyPr>
          <a:lstStyle/>
          <a:p>
            <a:r>
              <a:rPr lang="en-US" sz="2400" dirty="0"/>
              <a:t> A 15-member team of the National Food Safety Laboratory, with support from the Food and Agriculture </a:t>
            </a:r>
            <a:r>
              <a:rPr lang="en-US" sz="2400" dirty="0" err="1"/>
              <a:t>Organisation</a:t>
            </a:r>
            <a:r>
              <a:rPr lang="en-US" sz="2400" dirty="0"/>
              <a:t> (FAO), came up with the findings after collecting and testing food samples from the </a:t>
            </a:r>
            <a:r>
              <a:rPr lang="en-US" sz="2400" dirty="0" err="1"/>
              <a:t>capitalÕs</a:t>
            </a:r>
            <a:r>
              <a:rPr lang="en-US" sz="2400" dirty="0"/>
              <a:t> </a:t>
            </a:r>
            <a:r>
              <a:rPr lang="en-US" sz="2400" dirty="0" err="1"/>
              <a:t>Gulshan</a:t>
            </a:r>
            <a:r>
              <a:rPr lang="en-US" sz="2400" dirty="0"/>
              <a:t>, </a:t>
            </a:r>
            <a:r>
              <a:rPr lang="en-US" sz="2400" dirty="0" err="1"/>
              <a:t>Karwanbazar</a:t>
            </a:r>
            <a:r>
              <a:rPr lang="en-US" sz="2400" dirty="0"/>
              <a:t> and </a:t>
            </a:r>
            <a:r>
              <a:rPr lang="en-US" sz="2400" dirty="0" err="1"/>
              <a:t>Mohakhali</a:t>
            </a:r>
            <a:r>
              <a:rPr lang="en-US" sz="2400" dirty="0"/>
              <a:t> markets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7" y="329853"/>
            <a:ext cx="6798366" cy="470597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7" y="329853"/>
            <a:ext cx="6798365" cy="4705973"/>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16" y="329853"/>
            <a:ext cx="6798365" cy="4801270"/>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816" y="329852"/>
            <a:ext cx="6798365" cy="6203469"/>
          </a:xfrm>
          <a:prstGeom prst="rect">
            <a:avLst/>
          </a:prstGeom>
        </p:spPr>
      </p:pic>
    </p:spTree>
    <p:extLst>
      <p:ext uri="{BB962C8B-B14F-4D97-AF65-F5344CB8AC3E}">
        <p14:creationId xmlns:p14="http://schemas.microsoft.com/office/powerpoint/2010/main" val="256078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3675679"/>
            <a:ext cx="12059478" cy="2062103"/>
          </a:xfrm>
          <a:prstGeom prst="rect">
            <a:avLst/>
          </a:prstGeom>
          <a:solidFill>
            <a:schemeClr val="accent6">
              <a:lumMod val="60000"/>
              <a:lumOff val="40000"/>
            </a:schemeClr>
          </a:solidFill>
        </p:spPr>
        <p:txBody>
          <a:bodyPr wrap="square">
            <a:spAutoFit/>
          </a:bodyPr>
          <a:lstStyle/>
          <a:p>
            <a:pPr algn="just"/>
            <a:r>
              <a:rPr lang="en-US" sz="3200" b="1" dirty="0">
                <a:latin typeface="Book Antiqua" pitchFamily="18" charset="0"/>
              </a:rPr>
              <a:t>Dear students,</a:t>
            </a:r>
          </a:p>
          <a:p>
            <a:pPr algn="just"/>
            <a:r>
              <a:rPr lang="en-US" sz="3200" b="1" dirty="0">
                <a:latin typeface="Book Antiqua" pitchFamily="18" charset="0"/>
              </a:rPr>
              <a:t>Open your text book </a:t>
            </a:r>
            <a:r>
              <a:rPr lang="en-US" sz="3200" b="1" dirty="0" smtClean="0">
                <a:latin typeface="Book Antiqua" pitchFamily="18" charset="0"/>
              </a:rPr>
              <a:t>unit-5,Lesson -1 page  </a:t>
            </a:r>
            <a:r>
              <a:rPr lang="en-US" sz="3200" b="1" dirty="0">
                <a:latin typeface="Book Antiqua" pitchFamily="18" charset="0"/>
              </a:rPr>
              <a:t>and start silent reading to answer the </a:t>
            </a:r>
            <a:r>
              <a:rPr lang="en-US" sz="3200" b="1" dirty="0" smtClean="0">
                <a:latin typeface="Book Antiqua" pitchFamily="18" charset="0"/>
              </a:rPr>
              <a:t>group </a:t>
            </a:r>
            <a:r>
              <a:rPr lang="en-US" sz="3200" b="1" dirty="0">
                <a:latin typeface="Book Antiqua" pitchFamily="18" charset="0"/>
              </a:rPr>
              <a:t>questions. I am always with you to help in case of any inquiry.</a:t>
            </a:r>
          </a:p>
        </p:txBody>
      </p:sp>
      <p:sp>
        <p:nvSpPr>
          <p:cNvPr id="3" name="Rectangle 2"/>
          <p:cNvSpPr/>
          <p:nvPr/>
        </p:nvSpPr>
        <p:spPr>
          <a:xfrm>
            <a:off x="1411355" y="283121"/>
            <a:ext cx="10078279" cy="1200329"/>
          </a:xfrm>
          <a:prstGeom prst="rect">
            <a:avLst/>
          </a:prstGeom>
          <a:solidFill>
            <a:schemeClr val="accent2">
              <a:lumMod val="60000"/>
              <a:lumOff val="40000"/>
            </a:schemeClr>
          </a:solidFill>
        </p:spPr>
        <p:txBody>
          <a:bodyPr wrap="square">
            <a:spAutoFit/>
          </a:bodyPr>
          <a:lstStyle/>
          <a:p>
            <a:pPr algn="ctr"/>
            <a:r>
              <a:rPr lang="en-US" sz="3600" b="1" dirty="0">
                <a:latin typeface="Book Antiqua" pitchFamily="18" charset="0"/>
              </a:rPr>
              <a:t>Let’s have a tour from the text to know the rest of the information by silent reading.</a:t>
            </a:r>
          </a:p>
        </p:txBody>
      </p:sp>
    </p:spTree>
    <p:extLst>
      <p:ext uri="{BB962C8B-B14F-4D97-AF65-F5344CB8AC3E}">
        <p14:creationId xmlns:p14="http://schemas.microsoft.com/office/powerpoint/2010/main" val="410508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4861"/>
            <a:ext cx="12191999" cy="1200329"/>
          </a:xfrm>
          <a:prstGeom prst="rect">
            <a:avLst/>
          </a:prstGeom>
          <a:solidFill>
            <a:schemeClr val="accent3">
              <a:lumMod val="60000"/>
              <a:lumOff val="40000"/>
            </a:schemeClr>
          </a:solidFill>
        </p:spPr>
        <p:txBody>
          <a:bodyPr wrap="square">
            <a:spAutoFit/>
          </a:bodyPr>
          <a:lstStyle/>
          <a:p>
            <a:r>
              <a:rPr lang="en-US" dirty="0"/>
              <a:t>The survey report, a copy of which was acquired by the Dhaka Tribune, read that nearly 40% of 82 samples of milk, milk products, fish, fruits and vegetables contained banned pesticides such as DDT, Aldrin, Chlordane and Heptachlor. The amounts of pesticide in these samples were found to be 3 to 20 times greater than the limits set by the European Union. Around 50% vegetables and 35% fruits were found to be contaminated with unsafe level of </a:t>
            </a:r>
            <a:r>
              <a:rPr lang="en-US" dirty="0" smtClean="0"/>
              <a:t>pesticides.</a:t>
            </a:r>
            <a:endParaRPr lang="en-US" dirty="0"/>
          </a:p>
        </p:txBody>
      </p:sp>
      <p:sp>
        <p:nvSpPr>
          <p:cNvPr id="4" name="Rectangle 3"/>
          <p:cNvSpPr/>
          <p:nvPr/>
        </p:nvSpPr>
        <p:spPr>
          <a:xfrm>
            <a:off x="0" y="2135190"/>
            <a:ext cx="12191999" cy="2031325"/>
          </a:xfrm>
          <a:prstGeom prst="rect">
            <a:avLst/>
          </a:prstGeom>
          <a:solidFill>
            <a:schemeClr val="accent3">
              <a:lumMod val="60000"/>
              <a:lumOff val="40000"/>
            </a:schemeClr>
          </a:solidFill>
        </p:spPr>
        <p:txBody>
          <a:bodyPr wrap="square">
            <a:spAutoFit/>
          </a:bodyPr>
          <a:lstStyle/>
          <a:p>
            <a:r>
              <a:rPr lang="en-US" dirty="0" err="1"/>
              <a:t>Analysing</a:t>
            </a:r>
            <a:r>
              <a:rPr lang="en-US" dirty="0"/>
              <a:t> more than 30 samples of turmeric powder (branded, packaged and open), the team also found that nearly 30% of the samples contained traces of lead chromate, which can be fatal if swallowed or inhaled. These samples also contained lead at 20 to 50 times above the safety limit of 2.5 parts per million set by the Bangladesh Standard Testing Institute (BSTI). Arsenic and chromium above safety limits were detected in a total of 5 out of 13 rice samples.</a:t>
            </a:r>
          </a:p>
          <a:p>
            <a:r>
              <a:rPr lang="en-US" dirty="0"/>
              <a:t>Using a sensitive High-Performance Liquid Chromatography (HPLC) method developed by the Food Safety Lab, 66 samples were </a:t>
            </a:r>
            <a:r>
              <a:rPr lang="en-US" dirty="0" err="1"/>
              <a:t>analysed</a:t>
            </a:r>
            <a:r>
              <a:rPr lang="en-US" dirty="0"/>
              <a:t> for the presence of formaldehyde. Adulteration was thereby detected in samples of coriander, mango and fresh shrimps.</a:t>
            </a:r>
          </a:p>
        </p:txBody>
      </p:sp>
      <p:sp>
        <p:nvSpPr>
          <p:cNvPr id="5" name="Rectangle 4"/>
          <p:cNvSpPr/>
          <p:nvPr/>
        </p:nvSpPr>
        <p:spPr>
          <a:xfrm>
            <a:off x="0" y="4166515"/>
            <a:ext cx="12192001" cy="2031325"/>
          </a:xfrm>
          <a:prstGeom prst="rect">
            <a:avLst/>
          </a:prstGeom>
          <a:solidFill>
            <a:schemeClr val="accent3">
              <a:lumMod val="60000"/>
              <a:lumOff val="40000"/>
            </a:schemeClr>
          </a:solidFill>
        </p:spPr>
        <p:txBody>
          <a:bodyPr wrap="square">
            <a:spAutoFit/>
          </a:bodyPr>
          <a:lstStyle/>
          <a:p>
            <a:r>
              <a:rPr lang="en-US" dirty="0" err="1"/>
              <a:t>Analysing</a:t>
            </a:r>
            <a:r>
              <a:rPr lang="en-US" dirty="0"/>
              <a:t> more than 30 samples of turmeric powder (branded, packaged and open), the team also found that nearly 30% of the samples contained traces of lead chromate, which can be fatal if swallowed or inhaled. These samples also contained lead at 20 to 50 times above the safety limit of 2.5 parts per million set by the Bangladesh Standard Testing Institute (BSTI). Arsenic and chromium above safety limits were detected in a total of 5 out of 13 rice samples.</a:t>
            </a:r>
          </a:p>
          <a:p>
            <a:r>
              <a:rPr lang="en-US" dirty="0"/>
              <a:t>Using a sensitive High-Performance Liquid Chromatography (HPLC) method developed by the Food Safety Lab, 66 samples were </a:t>
            </a:r>
            <a:r>
              <a:rPr lang="en-US" dirty="0" err="1"/>
              <a:t>analysed</a:t>
            </a:r>
            <a:r>
              <a:rPr lang="en-US" dirty="0"/>
              <a:t> for the presence of formaldehyde. Adulteration was thereby detected in samples of coriander, mango and fresh shrimps.</a:t>
            </a:r>
          </a:p>
        </p:txBody>
      </p:sp>
      <p:sp>
        <p:nvSpPr>
          <p:cNvPr id="6" name="TextBox 5"/>
          <p:cNvSpPr txBox="1"/>
          <p:nvPr/>
        </p:nvSpPr>
        <p:spPr>
          <a:xfrm>
            <a:off x="384313" y="42309"/>
            <a:ext cx="5565913" cy="584775"/>
          </a:xfrm>
          <a:prstGeom prst="rect">
            <a:avLst/>
          </a:prstGeom>
          <a:solidFill>
            <a:schemeClr val="tx2">
              <a:lumMod val="20000"/>
              <a:lumOff val="80000"/>
            </a:schemeClr>
          </a:solidFill>
        </p:spPr>
        <p:txBody>
          <a:bodyPr wrap="square" rtlCol="0">
            <a:spAutoFit/>
          </a:bodyPr>
          <a:lstStyle/>
          <a:p>
            <a:r>
              <a:rPr lang="en-US" sz="3200" dirty="0" smtClean="0"/>
              <a:t>2 Read the following feature</a:t>
            </a:r>
            <a:endParaRPr lang="en-US" sz="3200" dirty="0"/>
          </a:p>
        </p:txBody>
      </p:sp>
    </p:spTree>
    <p:extLst>
      <p:ext uri="{BB962C8B-B14F-4D97-AF65-F5344CB8AC3E}">
        <p14:creationId xmlns:p14="http://schemas.microsoft.com/office/powerpoint/2010/main" val="2905418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48" y="1007818"/>
            <a:ext cx="11900452" cy="5262979"/>
          </a:xfrm>
          <a:prstGeom prst="rect">
            <a:avLst/>
          </a:prstGeom>
          <a:solidFill>
            <a:schemeClr val="accent1">
              <a:lumMod val="40000"/>
              <a:lumOff val="60000"/>
            </a:schemeClr>
          </a:solidFill>
        </p:spPr>
        <p:txBody>
          <a:bodyPr wrap="square">
            <a:spAutoFit/>
          </a:bodyPr>
          <a:lstStyle/>
          <a:p>
            <a:r>
              <a:rPr lang="en-US" sz="2800" dirty="0"/>
              <a:t>A former Director General of the Health Services and senior national adviser of the FAO, said the findings were shocking for the whole nation. He added that instead of focusing only on the end products, the issue should be addressed at the root level. Pointing out that there were four steps in the production process-farmer, transport, wholesale, and retail trader, -he said better monitoring and supervision were mandatory for stopping food adulteration.</a:t>
            </a:r>
          </a:p>
          <a:p>
            <a:r>
              <a:rPr lang="en-US" sz="2800" dirty="0"/>
              <a:t>Adulterated food products are reportedly the cause behind thousands of people suffering from fatal diseases like cancer, kidney failure and heart problems. Health specialists told the Dhaka Tribune that the Ministry of Food had enacted a Food Safety Act, but was yet to prepare the necessary rules. As the issue of food safety was also linked to 14 other ministries, a coordinated agency should take responsibility of ensuring safety in food products, they added.</a:t>
            </a:r>
          </a:p>
        </p:txBody>
      </p:sp>
    </p:spTree>
    <p:extLst>
      <p:ext uri="{BB962C8B-B14F-4D97-AF65-F5344CB8AC3E}">
        <p14:creationId xmlns:p14="http://schemas.microsoft.com/office/powerpoint/2010/main" val="509411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1392" y="1510892"/>
            <a:ext cx="10986052" cy="4524315"/>
          </a:xfrm>
          <a:prstGeom prst="rect">
            <a:avLst/>
          </a:prstGeom>
          <a:solidFill>
            <a:schemeClr val="tx2">
              <a:lumMod val="40000"/>
              <a:lumOff val="60000"/>
            </a:schemeClr>
          </a:solidFill>
        </p:spPr>
        <p:txBody>
          <a:bodyPr wrap="square">
            <a:spAutoFit/>
          </a:bodyPr>
          <a:lstStyle/>
          <a:p>
            <a:pPr marL="571500" indent="-571500">
              <a:buFont typeface="Wingdings" panose="05000000000000000000" pitchFamily="2" charset="2"/>
              <a:buChar char="q"/>
            </a:pPr>
            <a:r>
              <a:rPr lang="en-US" sz="3600" dirty="0" smtClean="0"/>
              <a:t> </a:t>
            </a:r>
            <a:r>
              <a:rPr lang="en-US" sz="3600" dirty="0"/>
              <a:t>Answer the following questions: </a:t>
            </a:r>
            <a:endParaRPr lang="en-US" sz="3600" dirty="0" smtClean="0"/>
          </a:p>
          <a:p>
            <a:pPr marL="571500" indent="-571500">
              <a:buFont typeface="Wingdings" panose="05000000000000000000" pitchFamily="2" charset="2"/>
              <a:buChar char="q"/>
            </a:pPr>
            <a:r>
              <a:rPr lang="en-US" sz="3600" dirty="0" smtClean="0"/>
              <a:t>a</a:t>
            </a:r>
            <a:r>
              <a:rPr lang="en-US" sz="3600" dirty="0"/>
              <a:t>. What does </a:t>
            </a:r>
            <a:r>
              <a:rPr lang="en-US" sz="3600" dirty="0" smtClean="0"/>
              <a:t>new height </a:t>
            </a:r>
            <a:r>
              <a:rPr lang="en-US" sz="3600" dirty="0"/>
              <a:t>refer to in the title of the news report? </a:t>
            </a:r>
            <a:endParaRPr lang="en-US" sz="3600" dirty="0" smtClean="0"/>
          </a:p>
          <a:p>
            <a:pPr marL="571500" indent="-571500">
              <a:buFont typeface="Wingdings" panose="05000000000000000000" pitchFamily="2" charset="2"/>
              <a:buChar char="q"/>
            </a:pPr>
            <a:r>
              <a:rPr lang="en-US" sz="3600" dirty="0" smtClean="0"/>
              <a:t>b</a:t>
            </a:r>
            <a:r>
              <a:rPr lang="en-US" sz="3600" dirty="0"/>
              <a:t>. What confirms that even our poultry products are contaminated?</a:t>
            </a:r>
          </a:p>
          <a:p>
            <a:pPr marL="571500" indent="-571500">
              <a:buFont typeface="Wingdings" panose="05000000000000000000" pitchFamily="2" charset="2"/>
              <a:buChar char="q"/>
            </a:pPr>
            <a:r>
              <a:rPr lang="en-US" sz="3600" dirty="0" smtClean="0"/>
              <a:t>C. </a:t>
            </a:r>
            <a:r>
              <a:rPr lang="en-US" sz="3600" dirty="0"/>
              <a:t>What are the health risks related to adulterated food?</a:t>
            </a:r>
          </a:p>
          <a:p>
            <a:pPr marL="571500" indent="-571500">
              <a:buFont typeface="Wingdings" panose="05000000000000000000" pitchFamily="2" charset="2"/>
              <a:buChar char="q"/>
            </a:pPr>
            <a:r>
              <a:rPr lang="en-US" sz="3600" dirty="0" smtClean="0"/>
              <a:t> </a:t>
            </a:r>
            <a:r>
              <a:rPr lang="en-US" sz="3600" dirty="0" err="1" smtClean="0"/>
              <a:t>d.What</a:t>
            </a:r>
            <a:r>
              <a:rPr lang="en-US" sz="3600" dirty="0" smtClean="0"/>
              <a:t> </a:t>
            </a:r>
            <a:r>
              <a:rPr lang="en-US" sz="3600" dirty="0"/>
              <a:t>is the current state of the Food Safety Act?</a:t>
            </a:r>
          </a:p>
        </p:txBody>
      </p:sp>
      <p:sp>
        <p:nvSpPr>
          <p:cNvPr id="2" name="TextBox 1"/>
          <p:cNvSpPr txBox="1"/>
          <p:nvPr/>
        </p:nvSpPr>
        <p:spPr>
          <a:xfrm>
            <a:off x="3776870" y="212035"/>
            <a:ext cx="5155095" cy="1015663"/>
          </a:xfrm>
          <a:prstGeom prst="rect">
            <a:avLst/>
          </a:prstGeom>
          <a:solidFill>
            <a:schemeClr val="bg1">
              <a:lumMod val="75000"/>
            </a:schemeClr>
          </a:solidFill>
        </p:spPr>
        <p:txBody>
          <a:bodyPr wrap="square" rtlCol="0">
            <a:spAutoFit/>
          </a:bodyPr>
          <a:lstStyle/>
          <a:p>
            <a:pPr algn="ctr"/>
            <a:r>
              <a:rPr lang="en-US" sz="6000" dirty="0" smtClean="0"/>
              <a:t>Group Work</a:t>
            </a:r>
            <a:endParaRPr lang="en-US" sz="6000" dirty="0"/>
          </a:p>
        </p:txBody>
      </p:sp>
    </p:spTree>
    <p:extLst>
      <p:ext uri="{BB962C8B-B14F-4D97-AF65-F5344CB8AC3E}">
        <p14:creationId xmlns:p14="http://schemas.microsoft.com/office/powerpoint/2010/main" val="1666174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053" y="856357"/>
            <a:ext cx="11701670" cy="6001643"/>
          </a:xfrm>
          <a:prstGeom prst="rect">
            <a:avLst/>
          </a:prstGeom>
          <a:solidFill>
            <a:schemeClr val="accent3">
              <a:lumMod val="60000"/>
              <a:lumOff val="40000"/>
            </a:schemeClr>
          </a:solidFill>
        </p:spPr>
        <p:txBody>
          <a:bodyPr wrap="square">
            <a:spAutoFit/>
          </a:bodyPr>
          <a:lstStyle/>
          <a:p>
            <a:r>
              <a:rPr lang="en-US" sz="2400" dirty="0"/>
              <a:t>3. Choose the right answer:</a:t>
            </a:r>
          </a:p>
          <a:p>
            <a:r>
              <a:rPr lang="en-US" sz="2400" dirty="0"/>
              <a:t>a. What percentages of the milk samples contained pesticide? </a:t>
            </a:r>
            <a:r>
              <a:rPr lang="en-US" sz="2400" dirty="0" err="1"/>
              <a:t>i</a:t>
            </a:r>
            <a:r>
              <a:rPr lang="en-US" sz="2400" dirty="0"/>
              <a:t>. 60           ii. 45              iii. 40             iv. 50</a:t>
            </a:r>
          </a:p>
          <a:p>
            <a:r>
              <a:rPr lang="en-US" sz="2400" dirty="0"/>
              <a:t>b. How did the scientists realize that the water supply was contaminated? </a:t>
            </a:r>
            <a:r>
              <a:rPr lang="en-US" sz="2400" dirty="0" err="1"/>
              <a:t>i</a:t>
            </a:r>
            <a:r>
              <a:rPr lang="en-US" sz="2400" dirty="0"/>
              <a:t>. because of microbial presence</a:t>
            </a:r>
          </a:p>
          <a:p>
            <a:r>
              <a:rPr lang="en-US" sz="2400" dirty="0"/>
              <a:t>ii. from the color of the water</a:t>
            </a:r>
          </a:p>
          <a:p>
            <a:r>
              <a:rPr lang="en-US" sz="2400" dirty="0"/>
              <a:t>iii. from an analysis of the mineral content</a:t>
            </a:r>
          </a:p>
          <a:p>
            <a:r>
              <a:rPr lang="en-US" sz="2400" dirty="0"/>
              <a:t>iv. through chemical test</a:t>
            </a:r>
          </a:p>
          <a:p>
            <a:r>
              <a:rPr lang="en-US" sz="2400" dirty="0"/>
              <a:t>c. Why were microbial populations present in </a:t>
            </a:r>
            <a:r>
              <a:rPr lang="en-US" sz="2400" dirty="0" err="1"/>
              <a:t>pasteurised</a:t>
            </a:r>
            <a:r>
              <a:rPr lang="en-US" sz="2400" dirty="0"/>
              <a:t> milk? </a:t>
            </a:r>
            <a:r>
              <a:rPr lang="en-US" sz="2400" dirty="0" err="1"/>
              <a:t>i</a:t>
            </a:r>
            <a:r>
              <a:rPr lang="en-US" sz="2400" dirty="0"/>
              <a:t>. because of widespread contamination in the water cows drink</a:t>
            </a:r>
          </a:p>
          <a:p>
            <a:r>
              <a:rPr lang="en-US" sz="2400" dirty="0"/>
              <a:t>ii. because of the formaldehyde content in the milk</a:t>
            </a:r>
          </a:p>
          <a:p>
            <a:r>
              <a:rPr lang="en-US" sz="2400" dirty="0"/>
              <a:t>iii. because of poor processing of the milk iv. all of the above</a:t>
            </a:r>
          </a:p>
          <a:p>
            <a:r>
              <a:rPr lang="en-US" sz="2400" dirty="0"/>
              <a:t>d. The amounts of pesticide in local food samples are ___ times greater than the limits set by the European Union. </a:t>
            </a:r>
            <a:r>
              <a:rPr lang="en-US" sz="2400" dirty="0" err="1"/>
              <a:t>i</a:t>
            </a:r>
            <a:r>
              <a:rPr lang="en-US" sz="2400" dirty="0"/>
              <a:t>. 3                ii. 20                    iii. 3-32              iv. 60</a:t>
            </a:r>
          </a:p>
          <a:p>
            <a:r>
              <a:rPr lang="en-US" sz="2400" dirty="0"/>
              <a:t>e. How many ministries are concerned with the food safety issue? </a:t>
            </a:r>
            <a:r>
              <a:rPr lang="en-US" sz="2400" dirty="0" err="1"/>
              <a:t>i</a:t>
            </a:r>
            <a:r>
              <a:rPr lang="en-US" sz="2400" dirty="0"/>
              <a:t>. 10              ii. 15                    iii. 1                 iv. 14 </a:t>
            </a:r>
          </a:p>
        </p:txBody>
      </p:sp>
      <p:sp>
        <p:nvSpPr>
          <p:cNvPr id="2" name="TextBox 1"/>
          <p:cNvSpPr txBox="1"/>
          <p:nvPr/>
        </p:nvSpPr>
        <p:spPr>
          <a:xfrm>
            <a:off x="3949147" y="-5034"/>
            <a:ext cx="4837044" cy="1015663"/>
          </a:xfrm>
          <a:prstGeom prst="rect">
            <a:avLst/>
          </a:prstGeom>
          <a:solidFill>
            <a:schemeClr val="tx2">
              <a:lumMod val="40000"/>
              <a:lumOff val="60000"/>
            </a:schemeClr>
          </a:solidFill>
        </p:spPr>
        <p:txBody>
          <a:bodyPr wrap="square" rtlCol="0">
            <a:spAutoFit/>
          </a:bodyPr>
          <a:lstStyle/>
          <a:p>
            <a:r>
              <a:rPr lang="en-US" sz="6000" dirty="0" smtClean="0"/>
              <a:t>Evaluation</a:t>
            </a:r>
            <a:endParaRPr lang="en-US" sz="6000" dirty="0"/>
          </a:p>
        </p:txBody>
      </p:sp>
    </p:spTree>
    <p:extLst>
      <p:ext uri="{BB962C8B-B14F-4D97-AF65-F5344CB8AC3E}">
        <p14:creationId xmlns:p14="http://schemas.microsoft.com/office/powerpoint/2010/main" val="2656510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338" y="2948089"/>
            <a:ext cx="11463129" cy="1569660"/>
          </a:xfrm>
          <a:prstGeom prst="rect">
            <a:avLst/>
          </a:prstGeom>
        </p:spPr>
        <p:txBody>
          <a:bodyPr wrap="square">
            <a:spAutoFit/>
          </a:bodyPr>
          <a:lstStyle/>
          <a:p>
            <a:r>
              <a:rPr lang="en-US" sz="3200" dirty="0" smtClean="0"/>
              <a:t>6</a:t>
            </a:r>
            <a:r>
              <a:rPr lang="en-US" sz="3200" dirty="0"/>
              <a:t>. Write a letter to the editor of a national daily pointing out the problems of food adulteration in your locality. Or, write a response to this news item published in Dhaka Tribune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897" y="636105"/>
            <a:ext cx="4439478" cy="2017094"/>
          </a:xfrm>
          <a:prstGeom prst="rect">
            <a:avLst/>
          </a:prstGeom>
        </p:spPr>
      </p:pic>
    </p:spTree>
    <p:extLst>
      <p:ext uri="{BB962C8B-B14F-4D97-AF65-F5344CB8AC3E}">
        <p14:creationId xmlns:p14="http://schemas.microsoft.com/office/powerpoint/2010/main" val="71158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766" t="18431" r="12104" b="919"/>
          <a:stretch/>
        </p:blipFill>
        <p:spPr>
          <a:xfrm>
            <a:off x="1139687" y="1311965"/>
            <a:ext cx="4068419" cy="4784035"/>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5420140" y="1073426"/>
            <a:ext cx="569843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perspectiveRelaxedModerately"/>
              <a:lightRig rig="threePt" dir="t"/>
            </a:scene3d>
          </a:bodyPr>
          <a:lstStyle/>
          <a:p>
            <a:pPr algn="ctr"/>
            <a:r>
              <a:rPr lang="en-US" sz="5400" dirty="0" err="1" smtClean="0"/>
              <a:t>Mafuza</a:t>
            </a:r>
            <a:r>
              <a:rPr lang="en-US" sz="5400" dirty="0" smtClean="0"/>
              <a:t> </a:t>
            </a:r>
            <a:r>
              <a:rPr lang="en-US" sz="5400" dirty="0" err="1" smtClean="0"/>
              <a:t>Akter</a:t>
            </a:r>
            <a:endParaRPr lang="en-US" sz="5400" dirty="0" smtClean="0"/>
          </a:p>
          <a:p>
            <a:pPr algn="ctr"/>
            <a:r>
              <a:rPr lang="en-US" sz="5400" dirty="0" smtClean="0"/>
              <a:t>Lecturer of English</a:t>
            </a:r>
          </a:p>
          <a:p>
            <a:pPr algn="ctr"/>
            <a:r>
              <a:rPr lang="en-US" sz="5400" dirty="0" err="1" smtClean="0"/>
              <a:t>Kushtia</a:t>
            </a:r>
            <a:r>
              <a:rPr lang="en-US" sz="5400" dirty="0" smtClean="0"/>
              <a:t> City </a:t>
            </a:r>
            <a:r>
              <a:rPr lang="en-US" sz="5400" dirty="0" err="1" smtClean="0"/>
              <a:t>College,Kushtia</a:t>
            </a:r>
            <a:endParaRPr lang="en-US" sz="5400" dirty="0"/>
          </a:p>
        </p:txBody>
      </p:sp>
      <p:sp>
        <p:nvSpPr>
          <p:cNvPr id="4" name="TextBox 3"/>
          <p:cNvSpPr txBox="1"/>
          <p:nvPr/>
        </p:nvSpPr>
        <p:spPr>
          <a:xfrm>
            <a:off x="5420140" y="4489746"/>
            <a:ext cx="5698435" cy="1754326"/>
          </a:xfrm>
          <a:prstGeom prst="rect">
            <a:avLst/>
          </a:prstGeom>
          <a:solidFill>
            <a:schemeClr val="accent2">
              <a:lumMod val="50000"/>
            </a:schemeClr>
          </a:solidFill>
        </p:spPr>
        <p:txBody>
          <a:bodyPr wrap="square" rtlCol="0">
            <a:spAutoFit/>
          </a:bodyPr>
          <a:lstStyle/>
          <a:p>
            <a:r>
              <a:rPr lang="en-US" sz="5400" dirty="0" smtClean="0"/>
              <a:t>English First Paper</a:t>
            </a:r>
          </a:p>
          <a:p>
            <a:r>
              <a:rPr lang="en-US" sz="5400" dirty="0" smtClean="0"/>
              <a:t>Class XI-II</a:t>
            </a:r>
            <a:endParaRPr lang="en-US" sz="5400" dirty="0"/>
          </a:p>
        </p:txBody>
      </p:sp>
    </p:spTree>
    <p:extLst>
      <p:ext uri="{BB962C8B-B14F-4D97-AF65-F5344CB8AC3E}">
        <p14:creationId xmlns:p14="http://schemas.microsoft.com/office/powerpoint/2010/main" val="28678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ood bye gif image&quo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4070" y="516836"/>
            <a:ext cx="11516139" cy="555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76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image of food adulteration"/>
          <p:cNvSpPr>
            <a:spLocks noChangeAspect="1" noChangeArrowheads="1"/>
          </p:cNvSpPr>
          <p:nvPr/>
        </p:nvSpPr>
        <p:spPr bwMode="auto">
          <a:xfrm>
            <a:off x="1096480" y="15915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0" y="265044"/>
            <a:ext cx="11834192" cy="646706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 y="265044"/>
            <a:ext cx="11834192" cy="6467059"/>
          </a:xfrm>
          <a:prstGeom prst="rect">
            <a:avLst/>
          </a:prstGeom>
        </p:spPr>
      </p:pic>
    </p:spTree>
    <p:extLst>
      <p:ext uri="{BB962C8B-B14F-4D97-AF65-F5344CB8AC3E}">
        <p14:creationId xmlns:p14="http://schemas.microsoft.com/office/powerpoint/2010/main" val="31993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2" y="530087"/>
            <a:ext cx="11794435" cy="60960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08" y="530087"/>
            <a:ext cx="11926957" cy="6095999"/>
          </a:xfrm>
          <a:prstGeom prst="rect">
            <a:avLst/>
          </a:prstGeom>
        </p:spPr>
      </p:pic>
      <p:sp>
        <p:nvSpPr>
          <p:cNvPr id="4" name="TextBox 3"/>
          <p:cNvSpPr txBox="1"/>
          <p:nvPr/>
        </p:nvSpPr>
        <p:spPr>
          <a:xfrm>
            <a:off x="3405809" y="5817705"/>
            <a:ext cx="5141844" cy="646331"/>
          </a:xfrm>
          <a:prstGeom prst="rect">
            <a:avLst/>
          </a:prstGeom>
          <a:solidFill>
            <a:srgbClr val="92D050"/>
          </a:solidFill>
        </p:spPr>
        <p:txBody>
          <a:bodyPr wrap="square" rtlCol="0">
            <a:spAutoFit/>
          </a:bodyPr>
          <a:lstStyle/>
          <a:p>
            <a:pPr algn="ctr"/>
            <a:r>
              <a:rPr lang="en-US" sz="3600" dirty="0" smtClean="0"/>
              <a:t>What do you understand?</a:t>
            </a:r>
            <a:endParaRPr lang="en-US" sz="3600" dirty="0"/>
          </a:p>
        </p:txBody>
      </p:sp>
    </p:spTree>
    <p:extLst>
      <p:ext uri="{BB962C8B-B14F-4D97-AF65-F5344CB8AC3E}">
        <p14:creationId xmlns:p14="http://schemas.microsoft.com/office/powerpoint/2010/main" val="14238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419" y="3534440"/>
            <a:ext cx="10601738"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400" dirty="0" smtClean="0"/>
              <a:t>                     Unit FIVE: </a:t>
            </a:r>
            <a:r>
              <a:rPr lang="en-US" sz="4400" dirty="0"/>
              <a:t>Food Adulteration</a:t>
            </a:r>
          </a:p>
          <a:p>
            <a:pPr algn="ctr"/>
            <a:r>
              <a:rPr lang="en-US" sz="4400" dirty="0" smtClean="0"/>
              <a:t>          Lesson 1</a:t>
            </a:r>
          </a:p>
          <a:p>
            <a:r>
              <a:rPr lang="en-US" sz="4400" dirty="0" smtClean="0"/>
              <a:t>            Food </a:t>
            </a:r>
            <a:r>
              <a:rPr lang="en-US" sz="4400" dirty="0"/>
              <a:t>Adulteration Reaches New Height</a:t>
            </a:r>
          </a:p>
        </p:txBody>
      </p:sp>
      <p:sp>
        <p:nvSpPr>
          <p:cNvPr id="4" name="TextBox 3"/>
          <p:cNvSpPr txBox="1"/>
          <p:nvPr/>
        </p:nvSpPr>
        <p:spPr>
          <a:xfrm>
            <a:off x="2981740" y="755373"/>
            <a:ext cx="6347790" cy="1938992"/>
          </a:xfrm>
          <a:prstGeom prst="rect">
            <a:avLst/>
          </a:prstGeom>
          <a:scene3d>
            <a:camera prst="perspectiveContrastingRightFacing"/>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6000" dirty="0" smtClean="0"/>
              <a:t>OUR TODAY’S LESSON</a:t>
            </a:r>
            <a:endParaRPr lang="en-US" sz="6000" dirty="0"/>
          </a:p>
        </p:txBody>
      </p:sp>
    </p:spTree>
    <p:extLst>
      <p:ext uri="{BB962C8B-B14F-4D97-AF65-F5344CB8AC3E}">
        <p14:creationId xmlns:p14="http://schemas.microsoft.com/office/powerpoint/2010/main" val="37903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4816" y="-119269"/>
            <a:ext cx="8772941" cy="1323439"/>
          </a:xfrm>
          <a:prstGeom prst="rect">
            <a:avLst/>
          </a:prstGeom>
          <a:solidFill>
            <a:schemeClr val="accent6">
              <a:lumMod val="75000"/>
            </a:schemeClr>
          </a:solidFill>
          <a:scene3d>
            <a:camera prst="perspectiveRelaxedModerately"/>
            <a:lightRig rig="threePt" dir="t"/>
          </a:scene3d>
        </p:spPr>
        <p:txBody>
          <a:bodyPr wrap="square" rtlCol="0">
            <a:spAutoFit/>
          </a:bodyPr>
          <a:lstStyle/>
          <a:p>
            <a:pPr algn="ctr"/>
            <a:r>
              <a:rPr lang="en-US" sz="8000" b="1" dirty="0" smtClean="0">
                <a:ln w="9525">
                  <a:solidFill>
                    <a:schemeClr val="bg1"/>
                  </a:solidFill>
                  <a:prstDash val="solid"/>
                </a:ln>
                <a:effectLst>
                  <a:outerShdw blurRad="12700" dist="38100" dir="2700000" algn="tl" rotWithShape="0">
                    <a:schemeClr val="bg1">
                      <a:lumMod val="50000"/>
                    </a:schemeClr>
                  </a:outerShdw>
                </a:effectLst>
              </a:rPr>
              <a:t>Learning Outcomes</a:t>
            </a:r>
            <a:endParaRPr lang="en-US" sz="80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756" y="1442002"/>
            <a:ext cx="9144001" cy="5051563"/>
          </a:xfrm>
          <a:prstGeom prst="rect">
            <a:avLst/>
          </a:prstGeom>
        </p:spPr>
      </p:pic>
      <p:sp>
        <p:nvSpPr>
          <p:cNvPr id="6" name="Rectangle 5"/>
          <p:cNvSpPr/>
          <p:nvPr/>
        </p:nvSpPr>
        <p:spPr>
          <a:xfrm>
            <a:off x="3034748" y="2828836"/>
            <a:ext cx="6745356" cy="2246769"/>
          </a:xfrm>
          <a:prstGeom prst="rect">
            <a:avLst/>
          </a:prstGeom>
          <a:noFill/>
        </p:spPr>
        <p:txBody>
          <a:bodyPr wrap="square">
            <a:spAutoFit/>
          </a:bodyPr>
          <a:lstStyle/>
          <a:p>
            <a:r>
              <a:rPr lang="en-US" sz="2800" b="1" dirty="0">
                <a:solidFill>
                  <a:schemeClr val="tx2">
                    <a:lumMod val="10000"/>
                  </a:schemeClr>
                </a:solidFill>
                <a:latin typeface="Book Antiqua" pitchFamily="18" charset="0"/>
              </a:rPr>
              <a:t>After we have studied this lesson , we will be able to---</a:t>
            </a:r>
          </a:p>
          <a:p>
            <a:r>
              <a:rPr lang="en-US" sz="2800" b="1" dirty="0" smtClean="0">
                <a:solidFill>
                  <a:schemeClr val="tx2">
                    <a:lumMod val="10000"/>
                  </a:schemeClr>
                </a:solidFill>
                <a:latin typeface="Book Antiqua" pitchFamily="18" charset="0"/>
              </a:rPr>
              <a:t> ask </a:t>
            </a:r>
            <a:r>
              <a:rPr lang="en-US" sz="2800" b="1" dirty="0">
                <a:solidFill>
                  <a:schemeClr val="tx2">
                    <a:lumMod val="10000"/>
                  </a:schemeClr>
                </a:solidFill>
                <a:latin typeface="Book Antiqua" pitchFamily="18" charset="0"/>
              </a:rPr>
              <a:t>and answer questions</a:t>
            </a:r>
          </a:p>
          <a:p>
            <a:r>
              <a:rPr lang="en-US" sz="2800" b="1" dirty="0" smtClean="0">
                <a:solidFill>
                  <a:schemeClr val="tx2">
                    <a:lumMod val="10000"/>
                  </a:schemeClr>
                </a:solidFill>
                <a:latin typeface="Book Antiqua" pitchFamily="18" charset="0"/>
              </a:rPr>
              <a:t> understand </a:t>
            </a:r>
            <a:r>
              <a:rPr lang="en-US" sz="2800" b="1" dirty="0">
                <a:solidFill>
                  <a:schemeClr val="tx2">
                    <a:lumMod val="10000"/>
                  </a:schemeClr>
                </a:solidFill>
                <a:latin typeface="Book Antiqua" pitchFamily="18" charset="0"/>
              </a:rPr>
              <a:t>through silent </a:t>
            </a:r>
            <a:r>
              <a:rPr lang="en-US" sz="2800" b="1" dirty="0" smtClean="0">
                <a:solidFill>
                  <a:schemeClr val="tx2">
                    <a:lumMod val="10000"/>
                  </a:schemeClr>
                </a:solidFill>
                <a:latin typeface="Book Antiqua" pitchFamily="18" charset="0"/>
              </a:rPr>
              <a:t>reading</a:t>
            </a:r>
          </a:p>
          <a:p>
            <a:r>
              <a:rPr lang="en-US" sz="2800" b="1" dirty="0" smtClean="0">
                <a:solidFill>
                  <a:schemeClr val="tx2">
                    <a:lumMod val="10000"/>
                  </a:schemeClr>
                </a:solidFill>
                <a:latin typeface="Book Antiqua" pitchFamily="18" charset="0"/>
              </a:rPr>
              <a:t>describe about food adulteration.</a:t>
            </a:r>
            <a:endParaRPr lang="en-US" sz="2800" b="1" dirty="0">
              <a:solidFill>
                <a:schemeClr val="tx2">
                  <a:lumMod val="10000"/>
                </a:schemeClr>
              </a:solidFill>
              <a:latin typeface="Book Antiqua" pitchFamily="18" charset="0"/>
            </a:endParaRPr>
          </a:p>
        </p:txBody>
      </p:sp>
    </p:spTree>
    <p:extLst>
      <p:ext uri="{BB962C8B-B14F-4D97-AF65-F5344CB8AC3E}">
        <p14:creationId xmlns:p14="http://schemas.microsoft.com/office/powerpoint/2010/main" val="3109759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70" y="197631"/>
            <a:ext cx="12072730" cy="1077218"/>
          </a:xfrm>
          <a:prstGeom prst="rect">
            <a:avLst/>
          </a:prstGeom>
          <a:solidFill>
            <a:schemeClr val="accent4">
              <a:lumMod val="50000"/>
            </a:schemeClr>
          </a:solidFill>
        </p:spPr>
        <p:txBody>
          <a:bodyPr wrap="square">
            <a:spAutoFit/>
          </a:bodyPr>
          <a:lstStyle/>
          <a:p>
            <a:pPr algn="just"/>
            <a:r>
              <a:rPr lang="en-US" sz="3200" b="1" dirty="0">
                <a:latin typeface="Book Antiqua" pitchFamily="18" charset="0"/>
              </a:rPr>
              <a:t>A. look at the picture. Work in pair Talk about the picture and ask and answer the following questions with your partner.</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4" y="1354363"/>
            <a:ext cx="11224592" cy="413467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364" y="1274849"/>
            <a:ext cx="11224592" cy="4134678"/>
          </a:xfrm>
          <a:prstGeom prst="rect">
            <a:avLst/>
          </a:prstGeom>
        </p:spPr>
      </p:pic>
      <p:sp>
        <p:nvSpPr>
          <p:cNvPr id="5" name="TextBox 4"/>
          <p:cNvSpPr txBox="1"/>
          <p:nvPr/>
        </p:nvSpPr>
        <p:spPr>
          <a:xfrm>
            <a:off x="1577009" y="5609581"/>
            <a:ext cx="8494643" cy="461665"/>
          </a:xfrm>
          <a:prstGeom prst="rect">
            <a:avLst/>
          </a:prstGeom>
          <a:solidFill>
            <a:schemeClr val="accent4">
              <a:lumMod val="75000"/>
            </a:schemeClr>
          </a:solidFill>
        </p:spPr>
        <p:txBody>
          <a:bodyPr wrap="square" rtlCol="0">
            <a:spAutoFit/>
          </a:bodyPr>
          <a:lstStyle/>
          <a:p>
            <a:pPr lvl="2"/>
            <a:r>
              <a:rPr lang="en-US" sz="2400" dirty="0" smtClean="0"/>
              <a:t>1.What are the health risks related to adulterated food?</a:t>
            </a:r>
          </a:p>
        </p:txBody>
      </p:sp>
      <p:sp>
        <p:nvSpPr>
          <p:cNvPr id="6" name="TextBox 5"/>
          <p:cNvSpPr txBox="1"/>
          <p:nvPr/>
        </p:nvSpPr>
        <p:spPr>
          <a:xfrm>
            <a:off x="410817" y="6027003"/>
            <a:ext cx="11781183" cy="830997"/>
          </a:xfrm>
          <a:prstGeom prst="rect">
            <a:avLst/>
          </a:prstGeom>
          <a:solidFill>
            <a:schemeClr val="accent2">
              <a:lumMod val="60000"/>
              <a:lumOff val="40000"/>
            </a:schemeClr>
          </a:solidFill>
        </p:spPr>
        <p:txBody>
          <a:bodyPr wrap="square" rtlCol="0">
            <a:spAutoFit/>
          </a:bodyPr>
          <a:lstStyle/>
          <a:p>
            <a:r>
              <a:rPr lang="en-US" sz="2400" dirty="0" smtClean="0"/>
              <a:t> ANS: The health risks related to </a:t>
            </a:r>
            <a:r>
              <a:rPr lang="en-US" sz="2400" dirty="0" err="1" smtClean="0"/>
              <a:t>adultereated</a:t>
            </a:r>
            <a:r>
              <a:rPr lang="en-US" sz="2400" dirty="0" smtClean="0"/>
              <a:t> food are fatal diseases like </a:t>
            </a:r>
            <a:r>
              <a:rPr lang="en-US" sz="2400" dirty="0" err="1" smtClean="0"/>
              <a:t>Cancer,Kidney</a:t>
            </a:r>
            <a:r>
              <a:rPr lang="en-US" sz="2400" dirty="0" smtClean="0"/>
              <a:t> failure  and heart problems.</a:t>
            </a:r>
            <a:endParaRPr lang="en-US" sz="2400" dirty="0"/>
          </a:p>
        </p:txBody>
      </p:sp>
    </p:spTree>
    <p:extLst>
      <p:ext uri="{BB962C8B-B14F-4D97-AF65-F5344CB8AC3E}">
        <p14:creationId xmlns:p14="http://schemas.microsoft.com/office/powerpoint/2010/main" val="348106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163" y="54953"/>
            <a:ext cx="10455966" cy="830997"/>
          </a:xfrm>
          <a:prstGeom prst="rect">
            <a:avLst/>
          </a:prstGeom>
          <a:noFill/>
          <a:ln>
            <a:solidFill>
              <a:schemeClr val="tx2">
                <a:lumMod val="75000"/>
              </a:schemeClr>
            </a:solidFill>
          </a:ln>
        </p:spPr>
        <p:txBody>
          <a:bodyPr wrap="square" rtlCol="0">
            <a:spAutoFit/>
          </a:bodyPr>
          <a:lstStyle/>
          <a:p>
            <a:pPr algn="ctr"/>
            <a:r>
              <a:rPr lang="en-US" sz="4800" dirty="0" smtClean="0">
                <a:solidFill>
                  <a:schemeClr val="accent2">
                    <a:lumMod val="75000"/>
                  </a:schemeClr>
                </a:solidFill>
              </a:rPr>
              <a:t>Banned</a:t>
            </a:r>
            <a:endParaRPr lang="en-US" sz="4800" dirty="0">
              <a:solidFill>
                <a:schemeClr val="accent2">
                  <a:lumMod val="75000"/>
                </a:schemeClr>
              </a:solidFill>
            </a:endParaRPr>
          </a:p>
        </p:txBody>
      </p:sp>
      <p:sp>
        <p:nvSpPr>
          <p:cNvPr id="4" name="Rectangle 3"/>
          <p:cNvSpPr/>
          <p:nvPr/>
        </p:nvSpPr>
        <p:spPr>
          <a:xfrm>
            <a:off x="1007163" y="914400"/>
            <a:ext cx="10455966" cy="717297"/>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36035" y="980660"/>
            <a:ext cx="9382540" cy="584775"/>
          </a:xfrm>
          <a:prstGeom prst="rect">
            <a:avLst/>
          </a:prstGeom>
          <a:noFill/>
        </p:spPr>
        <p:txBody>
          <a:bodyPr wrap="square" rtlCol="0">
            <a:spAutoFit/>
          </a:bodyPr>
          <a:lstStyle/>
          <a:p>
            <a:pPr algn="ctr"/>
            <a:r>
              <a:rPr lang="en-US" sz="3200" dirty="0" smtClean="0">
                <a:solidFill>
                  <a:schemeClr val="bg2">
                    <a:lumMod val="25000"/>
                  </a:schemeClr>
                </a:solidFill>
              </a:rPr>
              <a:t>Something forbidden and </a:t>
            </a:r>
            <a:r>
              <a:rPr lang="en-US" sz="3200" dirty="0" err="1" smtClean="0">
                <a:solidFill>
                  <a:schemeClr val="bg2">
                    <a:lumMod val="25000"/>
                  </a:schemeClr>
                </a:solidFill>
              </a:rPr>
              <a:t>refused,illegal</a:t>
            </a:r>
            <a:r>
              <a:rPr lang="en-US" sz="3200" dirty="0" smtClean="0">
                <a:solidFill>
                  <a:schemeClr val="bg2">
                    <a:lumMod val="25000"/>
                  </a:schemeClr>
                </a:solidFill>
              </a:rPr>
              <a:t> </a:t>
            </a:r>
            <a:endParaRPr lang="en-US" sz="3200" dirty="0">
              <a:solidFill>
                <a:schemeClr val="bg2">
                  <a:lumMod val="25000"/>
                </a:schemeClr>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6" y="1631697"/>
            <a:ext cx="10084904" cy="4398042"/>
          </a:xfrm>
          <a:prstGeom prst="rect">
            <a:avLst/>
          </a:prstGeom>
        </p:spPr>
      </p:pic>
      <p:sp>
        <p:nvSpPr>
          <p:cNvPr id="8" name="TextBox 7"/>
          <p:cNvSpPr txBox="1"/>
          <p:nvPr/>
        </p:nvSpPr>
        <p:spPr>
          <a:xfrm>
            <a:off x="2279374" y="6131051"/>
            <a:ext cx="8507896" cy="523220"/>
          </a:xfrm>
          <a:prstGeom prst="rect">
            <a:avLst/>
          </a:prstGeom>
          <a:noFill/>
        </p:spPr>
        <p:txBody>
          <a:bodyPr wrap="square" rtlCol="0">
            <a:spAutoFit/>
          </a:bodyPr>
          <a:lstStyle/>
          <a:p>
            <a:r>
              <a:rPr lang="en-US" sz="2800" dirty="0" smtClean="0"/>
              <a:t>The banned food are harmful for human body.</a:t>
            </a:r>
            <a:endParaRPr lang="en-US" sz="2800" dirty="0"/>
          </a:p>
        </p:txBody>
      </p:sp>
    </p:spTree>
    <p:extLst>
      <p:ext uri="{BB962C8B-B14F-4D97-AF65-F5344CB8AC3E}">
        <p14:creationId xmlns:p14="http://schemas.microsoft.com/office/powerpoint/2010/main" val="40659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0956" y="92766"/>
            <a:ext cx="9177130" cy="675669"/>
          </a:xfrm>
          <a:prstGeom prst="rect">
            <a:avLst/>
          </a:prstGeom>
          <a:solidFill>
            <a:schemeClr val="accent1">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73217" y="92766"/>
            <a:ext cx="2941983" cy="769441"/>
          </a:xfrm>
          <a:prstGeom prst="rect">
            <a:avLst/>
          </a:prstGeom>
          <a:noFill/>
        </p:spPr>
        <p:txBody>
          <a:bodyPr wrap="square" rtlCol="0">
            <a:spAutoFit/>
          </a:bodyPr>
          <a:lstStyle/>
          <a:p>
            <a:r>
              <a:rPr lang="en-US" sz="4400" dirty="0" err="1" smtClean="0"/>
              <a:t>Pasteurised</a:t>
            </a:r>
            <a:endParaRPr lang="en-US" sz="4400" dirty="0"/>
          </a:p>
        </p:txBody>
      </p:sp>
      <p:sp>
        <p:nvSpPr>
          <p:cNvPr id="4" name="Rectangle 3"/>
          <p:cNvSpPr/>
          <p:nvPr/>
        </p:nvSpPr>
        <p:spPr>
          <a:xfrm>
            <a:off x="2020956" y="810112"/>
            <a:ext cx="9177130" cy="954108"/>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77887" y="810113"/>
            <a:ext cx="9220200" cy="954107"/>
          </a:xfrm>
          <a:prstGeom prst="rect">
            <a:avLst/>
          </a:prstGeom>
          <a:solidFill>
            <a:schemeClr val="accent2">
              <a:lumMod val="40000"/>
              <a:lumOff val="60000"/>
            </a:schemeClr>
          </a:solidFill>
        </p:spPr>
        <p:txBody>
          <a:bodyPr wrap="square" rtlCol="0">
            <a:spAutoFit/>
          </a:bodyPr>
          <a:lstStyle/>
          <a:p>
            <a:r>
              <a:rPr lang="en-US" sz="2800" dirty="0" smtClean="0"/>
              <a:t>The process of heating milk to a high temperature in order to kill harmful microorganism</a:t>
            </a:r>
            <a:endParaRPr lang="en-US" sz="28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548" y="1899668"/>
            <a:ext cx="10336695" cy="3591340"/>
          </a:xfrm>
          <a:prstGeom prst="rect">
            <a:avLst/>
          </a:prstGeom>
        </p:spPr>
      </p:pic>
      <p:sp>
        <p:nvSpPr>
          <p:cNvPr id="7" name="TextBox 6"/>
          <p:cNvSpPr txBox="1"/>
          <p:nvPr/>
        </p:nvSpPr>
        <p:spPr>
          <a:xfrm>
            <a:off x="1113183" y="6533322"/>
            <a:ext cx="184731" cy="369332"/>
          </a:xfrm>
          <a:prstGeom prst="rect">
            <a:avLst/>
          </a:prstGeom>
          <a:noFill/>
        </p:spPr>
        <p:txBody>
          <a:bodyPr wrap="none" rtlCol="0">
            <a:spAutoFit/>
          </a:bodyPr>
          <a:lstStyle/>
          <a:p>
            <a:endParaRPr lang="en-US" dirty="0"/>
          </a:p>
        </p:txBody>
      </p:sp>
      <p:sp>
        <p:nvSpPr>
          <p:cNvPr id="8" name="TextBox 7"/>
          <p:cNvSpPr txBox="1"/>
          <p:nvPr/>
        </p:nvSpPr>
        <p:spPr>
          <a:xfrm>
            <a:off x="1444487" y="6109252"/>
            <a:ext cx="5208104" cy="437322"/>
          </a:xfrm>
          <a:prstGeom prst="rect">
            <a:avLst/>
          </a:prstGeom>
          <a:noFill/>
        </p:spPr>
        <p:txBody>
          <a:bodyPr wrap="square" rtlCol="0">
            <a:spAutoFit/>
          </a:bodyPr>
          <a:lstStyle/>
          <a:p>
            <a:endParaRPr lang="en-US" dirty="0"/>
          </a:p>
        </p:txBody>
      </p:sp>
      <p:sp>
        <p:nvSpPr>
          <p:cNvPr id="9" name="Rectangle 8"/>
          <p:cNvSpPr/>
          <p:nvPr/>
        </p:nvSpPr>
        <p:spPr>
          <a:xfrm>
            <a:off x="1232451" y="5579215"/>
            <a:ext cx="9965635" cy="954107"/>
          </a:xfrm>
          <a:prstGeom prst="rect">
            <a:avLst/>
          </a:prstGeom>
        </p:spPr>
        <p:txBody>
          <a:bodyPr wrap="square">
            <a:spAutoFit/>
          </a:bodyPr>
          <a:lstStyle/>
          <a:p>
            <a:pPr algn="r"/>
            <a:r>
              <a:rPr lang="en-US" sz="2800" b="1" dirty="0">
                <a:solidFill>
                  <a:srgbClr val="222222"/>
                </a:solidFill>
                <a:latin typeface="arial" panose="020B0604020202020204" pitchFamily="34" charset="0"/>
              </a:rPr>
              <a:t>Pasteurization</a:t>
            </a:r>
            <a:r>
              <a:rPr lang="en-US" sz="2800" dirty="0">
                <a:solidFill>
                  <a:srgbClr val="222222"/>
                </a:solidFill>
                <a:latin typeface="arial" panose="020B0604020202020204" pitchFamily="34" charset="0"/>
              </a:rPr>
              <a:t> is a process that kills harmful bacteria by heating </a:t>
            </a:r>
            <a:r>
              <a:rPr lang="en-US" sz="2800" b="1" dirty="0">
                <a:solidFill>
                  <a:srgbClr val="222222"/>
                </a:solidFill>
                <a:latin typeface="arial" panose="020B0604020202020204" pitchFamily="34" charset="0"/>
              </a:rPr>
              <a:t>milk</a:t>
            </a:r>
            <a:r>
              <a:rPr lang="en-US" sz="2800" dirty="0">
                <a:solidFill>
                  <a:srgbClr val="222222"/>
                </a:solidFill>
                <a:latin typeface="arial" panose="020B0604020202020204" pitchFamily="34" charset="0"/>
              </a:rPr>
              <a:t> to </a:t>
            </a:r>
            <a:r>
              <a:rPr lang="en-US" sz="2800" dirty="0" smtClean="0">
                <a:solidFill>
                  <a:srgbClr val="222222"/>
                </a:solidFill>
                <a:latin typeface="arial" panose="020B0604020202020204" pitchFamily="34" charset="0"/>
              </a:rPr>
              <a:t>a specific </a:t>
            </a:r>
            <a:r>
              <a:rPr lang="en-US" sz="2800" dirty="0">
                <a:solidFill>
                  <a:srgbClr val="222222"/>
                </a:solidFill>
                <a:latin typeface="arial" panose="020B0604020202020204" pitchFamily="34" charset="0"/>
              </a:rPr>
              <a:t>temperature for a set period of </a:t>
            </a:r>
            <a:r>
              <a:rPr lang="en-US" sz="2800" dirty="0" smtClean="0">
                <a:solidFill>
                  <a:srgbClr val="222222"/>
                </a:solidFill>
                <a:latin typeface="arial" panose="020B0604020202020204" pitchFamily="34" charset="0"/>
              </a:rPr>
              <a:t>time.</a:t>
            </a:r>
            <a:endParaRPr lang="en-US" sz="2800" dirty="0"/>
          </a:p>
        </p:txBody>
      </p:sp>
    </p:spTree>
    <p:extLst>
      <p:ext uri="{BB962C8B-B14F-4D97-AF65-F5344CB8AC3E}">
        <p14:creationId xmlns:p14="http://schemas.microsoft.com/office/powerpoint/2010/main" val="362652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1109</Words>
  <Application>Microsoft Office PowerPoint</Application>
  <PresentationFormat>Widescreen</PresentationFormat>
  <Paragraphs>69</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vt:lpstr>
      <vt:lpstr>Book Antiqua</vt:lpstr>
      <vt:lpstr>Calibri</vt:lpstr>
      <vt:lpstr>Calibri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creator>
  <cp:lastModifiedBy>us</cp:lastModifiedBy>
  <cp:revision>36</cp:revision>
  <dcterms:created xsi:type="dcterms:W3CDTF">2020-01-30T01:24:20Z</dcterms:created>
  <dcterms:modified xsi:type="dcterms:W3CDTF">2020-02-05T01:52:30Z</dcterms:modified>
</cp:coreProperties>
</file>