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7" r:id="rId3"/>
    <p:sldId id="258" r:id="rId4"/>
    <p:sldId id="259" r:id="rId5"/>
    <p:sldId id="274" r:id="rId6"/>
    <p:sldId id="275" r:id="rId7"/>
    <p:sldId id="277" r:id="rId8"/>
    <p:sldId id="276" r:id="rId9"/>
    <p:sldId id="268" r:id="rId10"/>
    <p:sldId id="279" r:id="rId11"/>
    <p:sldId id="260" r:id="rId12"/>
    <p:sldId id="280" r:id="rId13"/>
    <p:sldId id="261" r:id="rId14"/>
    <p:sldId id="283" r:id="rId15"/>
    <p:sldId id="273" r:id="rId16"/>
    <p:sldId id="284" r:id="rId17"/>
    <p:sldId id="282" r:id="rId18"/>
    <p:sldId id="262" r:id="rId19"/>
    <p:sldId id="263" r:id="rId20"/>
    <p:sldId id="266" r:id="rId21"/>
    <p:sldId id="267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2F66C-F7F8-4136-913E-90EBECD7C4F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9358A1-1235-4225-8AED-0BB2690ECD6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b="1" dirty="0"/>
        </a:p>
      </dgm:t>
    </dgm:pt>
    <dgm:pt modelId="{D9542FF1-7B64-411A-8EDC-831F681B36D3}" type="parTrans" cxnId="{93EA0659-812A-4249-A2A9-272E11FBDF0B}">
      <dgm:prSet/>
      <dgm:spPr/>
      <dgm:t>
        <a:bodyPr/>
        <a:lstStyle/>
        <a:p>
          <a:endParaRPr lang="en-US"/>
        </a:p>
      </dgm:t>
    </dgm:pt>
    <dgm:pt modelId="{FDC8B663-F9F2-4407-A352-FED0482A8C28}" type="sibTrans" cxnId="{93EA0659-812A-4249-A2A9-272E11FBDF0B}">
      <dgm:prSet/>
      <dgm:spPr/>
      <dgm:t>
        <a:bodyPr/>
        <a:lstStyle/>
        <a:p>
          <a:endParaRPr lang="en-US"/>
        </a:p>
      </dgm:t>
    </dgm:pt>
    <dgm:pt modelId="{2E948F08-F5DF-4F89-89D8-0693A2A263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sz="7200" b="1" dirty="0" smtClean="0"/>
            <a:t>স্বাগতম</a:t>
          </a:r>
          <a:endParaRPr lang="en-US" sz="7200" b="1" dirty="0"/>
        </a:p>
      </dgm:t>
    </dgm:pt>
    <dgm:pt modelId="{9229B7E0-55D0-43FB-B127-7CC86A0572C6}" type="parTrans" cxnId="{4F94A3B5-51E7-4953-9FF1-86C8F295FF93}">
      <dgm:prSet/>
      <dgm:spPr/>
      <dgm:t>
        <a:bodyPr/>
        <a:lstStyle/>
        <a:p>
          <a:endParaRPr lang="en-US"/>
        </a:p>
      </dgm:t>
    </dgm:pt>
    <dgm:pt modelId="{60C86F79-0CB1-41DA-8EF6-2BEA6C58BE33}" type="sibTrans" cxnId="{4F94A3B5-51E7-4953-9FF1-86C8F295FF93}">
      <dgm:prSet/>
      <dgm:spPr/>
      <dgm:t>
        <a:bodyPr/>
        <a:lstStyle/>
        <a:p>
          <a:endParaRPr lang="en-US"/>
        </a:p>
      </dgm:t>
    </dgm:pt>
    <dgm:pt modelId="{D249B838-6DFC-4380-A0B7-703C2265F395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IN" sz="6600" b="1" dirty="0" smtClean="0"/>
            <a:t>শুভেচ্ছা</a:t>
          </a:r>
          <a:endParaRPr lang="en-US" sz="6600" b="1" dirty="0"/>
        </a:p>
      </dgm:t>
    </dgm:pt>
    <dgm:pt modelId="{FB0B4A7D-D573-4AB2-9362-46F1C61320C8}" type="parTrans" cxnId="{4007F1ED-D0ED-4C1E-8756-9F4999AC57BE}">
      <dgm:prSet/>
      <dgm:spPr/>
      <dgm:t>
        <a:bodyPr/>
        <a:lstStyle/>
        <a:p>
          <a:endParaRPr lang="en-US"/>
        </a:p>
      </dgm:t>
    </dgm:pt>
    <dgm:pt modelId="{9A92C2E7-7ECB-4C69-9C85-0C9CCC3072B6}" type="sibTrans" cxnId="{4007F1ED-D0ED-4C1E-8756-9F4999AC57BE}">
      <dgm:prSet/>
      <dgm:spPr/>
      <dgm:t>
        <a:bodyPr/>
        <a:lstStyle/>
        <a:p>
          <a:endParaRPr lang="en-US"/>
        </a:p>
      </dgm:t>
    </dgm:pt>
    <dgm:pt modelId="{88FDB561-C4CF-4745-8270-0974BE13AA9D}" type="pres">
      <dgm:prSet presAssocID="{6B82F66C-F7F8-4136-913E-90EBECD7C4FC}" presName="linearFlow" presStyleCnt="0">
        <dgm:presLayoutVars>
          <dgm:dir/>
          <dgm:resizeHandles val="exact"/>
        </dgm:presLayoutVars>
      </dgm:prSet>
      <dgm:spPr/>
    </dgm:pt>
    <dgm:pt modelId="{6A8E126A-6028-4E07-BF17-5D149FB5740A}" type="pres">
      <dgm:prSet presAssocID="{5B9358A1-1235-4225-8AED-0BB2690ECD6E}" presName="composite" presStyleCnt="0"/>
      <dgm:spPr/>
    </dgm:pt>
    <dgm:pt modelId="{75781E31-C4AE-487A-8CC8-544C1EF05B9C}" type="pres">
      <dgm:prSet presAssocID="{5B9358A1-1235-4225-8AED-0BB2690ECD6E}" presName="imgShp" presStyleLbl="fgImgPlace1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27A3DCA-76D6-42C5-B4C7-DE15E23064DA}" type="pres">
      <dgm:prSet presAssocID="{5B9358A1-1235-4225-8AED-0BB2690ECD6E}" presName="txShp" presStyleLbl="node1" presStyleIdx="0" presStyleCnt="3" custLinFactNeighborX="-5709" custLinFactNeighborY="-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E608-0C2C-4EE4-AB85-67C82E9028C2}" type="pres">
      <dgm:prSet presAssocID="{FDC8B663-F9F2-4407-A352-FED0482A8C28}" presName="spacing" presStyleCnt="0"/>
      <dgm:spPr/>
    </dgm:pt>
    <dgm:pt modelId="{C809D8B2-A20E-4B42-84C5-7AFFF4A1EC41}" type="pres">
      <dgm:prSet presAssocID="{2E948F08-F5DF-4F89-89D8-0693A2A26374}" presName="composite" presStyleCnt="0"/>
      <dgm:spPr/>
    </dgm:pt>
    <dgm:pt modelId="{017351E3-5CED-450D-8626-8DB652F8AFCE}" type="pres">
      <dgm:prSet presAssocID="{2E948F08-F5DF-4F89-89D8-0693A2A26374}" presName="imgShp" presStyleLbl="fgImgPlace1" presStyleIdx="1" presStyleCnt="3"/>
      <dgm:spPr/>
    </dgm:pt>
    <dgm:pt modelId="{C7950378-5CE7-4B13-AFA4-C22CE9B9DA57}" type="pres">
      <dgm:prSet presAssocID="{2E948F08-F5DF-4F89-89D8-0693A2A26374}" presName="txShp" presStyleLbl="node1" presStyleIdx="1" presStyleCnt="3" custLinFactNeighborX="2723" custLinFactNeighborY="-14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C16E2-5403-40CC-A876-A618BB782B59}" type="pres">
      <dgm:prSet presAssocID="{60C86F79-0CB1-41DA-8EF6-2BEA6C58BE33}" presName="spacing" presStyleCnt="0"/>
      <dgm:spPr/>
    </dgm:pt>
    <dgm:pt modelId="{B725632F-2A49-4ADC-9C17-47AADE8F5D53}" type="pres">
      <dgm:prSet presAssocID="{D249B838-6DFC-4380-A0B7-703C2265F395}" presName="composite" presStyleCnt="0"/>
      <dgm:spPr/>
    </dgm:pt>
    <dgm:pt modelId="{1C924129-377D-4A41-8D62-DCA1FA4F5F5E}" type="pres">
      <dgm:prSet presAssocID="{D249B838-6DFC-4380-A0B7-703C2265F395}" presName="imgShp" presStyleLbl="fgImgPlace1" presStyleIdx="2" presStyleCnt="3"/>
      <dgm:spPr/>
    </dgm:pt>
    <dgm:pt modelId="{5A6CC1E9-AD2B-408C-9C6E-93AA1E3543D4}" type="pres">
      <dgm:prSet presAssocID="{D249B838-6DFC-4380-A0B7-703C2265F39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33B40-C858-470A-A08E-5ADD304A5639}" type="presOf" srcId="{5B9358A1-1235-4225-8AED-0BB2690ECD6E}" destId="{A27A3DCA-76D6-42C5-B4C7-DE15E23064DA}" srcOrd="0" destOrd="0" presId="urn:microsoft.com/office/officeart/2005/8/layout/vList3"/>
    <dgm:cxn modelId="{CBC74155-1C5C-46E7-A504-77C16171BCF7}" type="presOf" srcId="{D249B838-6DFC-4380-A0B7-703C2265F395}" destId="{5A6CC1E9-AD2B-408C-9C6E-93AA1E3543D4}" srcOrd="0" destOrd="0" presId="urn:microsoft.com/office/officeart/2005/8/layout/vList3"/>
    <dgm:cxn modelId="{90A960B2-A846-429D-9B54-D2BC72F514B9}" type="presOf" srcId="{6B82F66C-F7F8-4136-913E-90EBECD7C4FC}" destId="{88FDB561-C4CF-4745-8270-0974BE13AA9D}" srcOrd="0" destOrd="0" presId="urn:microsoft.com/office/officeart/2005/8/layout/vList3"/>
    <dgm:cxn modelId="{582B970E-B815-42BB-8570-AF1ECB70C4CD}" type="presOf" srcId="{2E948F08-F5DF-4F89-89D8-0693A2A26374}" destId="{C7950378-5CE7-4B13-AFA4-C22CE9B9DA57}" srcOrd="0" destOrd="0" presId="urn:microsoft.com/office/officeart/2005/8/layout/vList3"/>
    <dgm:cxn modelId="{4007F1ED-D0ED-4C1E-8756-9F4999AC57BE}" srcId="{6B82F66C-F7F8-4136-913E-90EBECD7C4FC}" destId="{D249B838-6DFC-4380-A0B7-703C2265F395}" srcOrd="2" destOrd="0" parTransId="{FB0B4A7D-D573-4AB2-9362-46F1C61320C8}" sibTransId="{9A92C2E7-7ECB-4C69-9C85-0C9CCC3072B6}"/>
    <dgm:cxn modelId="{93EA0659-812A-4249-A2A9-272E11FBDF0B}" srcId="{6B82F66C-F7F8-4136-913E-90EBECD7C4FC}" destId="{5B9358A1-1235-4225-8AED-0BB2690ECD6E}" srcOrd="0" destOrd="0" parTransId="{D9542FF1-7B64-411A-8EDC-831F681B36D3}" sibTransId="{FDC8B663-F9F2-4407-A352-FED0482A8C28}"/>
    <dgm:cxn modelId="{4F94A3B5-51E7-4953-9FF1-86C8F295FF93}" srcId="{6B82F66C-F7F8-4136-913E-90EBECD7C4FC}" destId="{2E948F08-F5DF-4F89-89D8-0693A2A26374}" srcOrd="1" destOrd="0" parTransId="{9229B7E0-55D0-43FB-B127-7CC86A0572C6}" sibTransId="{60C86F79-0CB1-41DA-8EF6-2BEA6C58BE33}"/>
    <dgm:cxn modelId="{1D4232CA-EDBA-4F2B-8982-867E22E7A85D}" type="presParOf" srcId="{88FDB561-C4CF-4745-8270-0974BE13AA9D}" destId="{6A8E126A-6028-4E07-BF17-5D149FB5740A}" srcOrd="0" destOrd="0" presId="urn:microsoft.com/office/officeart/2005/8/layout/vList3"/>
    <dgm:cxn modelId="{EF3A4646-1146-4B88-9D09-43F09AAECC78}" type="presParOf" srcId="{6A8E126A-6028-4E07-BF17-5D149FB5740A}" destId="{75781E31-C4AE-487A-8CC8-544C1EF05B9C}" srcOrd="0" destOrd="0" presId="urn:microsoft.com/office/officeart/2005/8/layout/vList3"/>
    <dgm:cxn modelId="{126B00E0-F61B-43F6-A1ED-95272DF17315}" type="presParOf" srcId="{6A8E126A-6028-4E07-BF17-5D149FB5740A}" destId="{A27A3DCA-76D6-42C5-B4C7-DE15E23064DA}" srcOrd="1" destOrd="0" presId="urn:microsoft.com/office/officeart/2005/8/layout/vList3"/>
    <dgm:cxn modelId="{6C5B864E-4E1F-480A-928F-4784059504FB}" type="presParOf" srcId="{88FDB561-C4CF-4745-8270-0974BE13AA9D}" destId="{3DB7E608-0C2C-4EE4-AB85-67C82E9028C2}" srcOrd="1" destOrd="0" presId="urn:microsoft.com/office/officeart/2005/8/layout/vList3"/>
    <dgm:cxn modelId="{BE420553-BFA4-4C30-BF2E-1329F0D18876}" type="presParOf" srcId="{88FDB561-C4CF-4745-8270-0974BE13AA9D}" destId="{C809D8B2-A20E-4B42-84C5-7AFFF4A1EC41}" srcOrd="2" destOrd="0" presId="urn:microsoft.com/office/officeart/2005/8/layout/vList3"/>
    <dgm:cxn modelId="{AE6C7CEE-412F-454E-9987-C4DEC8EA923A}" type="presParOf" srcId="{C809D8B2-A20E-4B42-84C5-7AFFF4A1EC41}" destId="{017351E3-5CED-450D-8626-8DB652F8AFCE}" srcOrd="0" destOrd="0" presId="urn:microsoft.com/office/officeart/2005/8/layout/vList3"/>
    <dgm:cxn modelId="{2ED45570-9332-4C06-9919-3D33D0559461}" type="presParOf" srcId="{C809D8B2-A20E-4B42-84C5-7AFFF4A1EC41}" destId="{C7950378-5CE7-4B13-AFA4-C22CE9B9DA57}" srcOrd="1" destOrd="0" presId="urn:microsoft.com/office/officeart/2005/8/layout/vList3"/>
    <dgm:cxn modelId="{C433D7DD-7453-42A4-B4DE-97C780EAAA2A}" type="presParOf" srcId="{88FDB561-C4CF-4745-8270-0974BE13AA9D}" destId="{AF3C16E2-5403-40CC-A876-A618BB782B59}" srcOrd="3" destOrd="0" presId="urn:microsoft.com/office/officeart/2005/8/layout/vList3"/>
    <dgm:cxn modelId="{00B2D09A-B173-411B-AAD0-3D527D695D8C}" type="presParOf" srcId="{88FDB561-C4CF-4745-8270-0974BE13AA9D}" destId="{B725632F-2A49-4ADC-9C17-47AADE8F5D53}" srcOrd="4" destOrd="0" presId="urn:microsoft.com/office/officeart/2005/8/layout/vList3"/>
    <dgm:cxn modelId="{A9E767CC-92FE-4FF4-AAA0-168CDD87F5AF}" type="presParOf" srcId="{B725632F-2A49-4ADC-9C17-47AADE8F5D53}" destId="{1C924129-377D-4A41-8D62-DCA1FA4F5F5E}" srcOrd="0" destOrd="0" presId="urn:microsoft.com/office/officeart/2005/8/layout/vList3"/>
    <dgm:cxn modelId="{A16912FF-5DAF-498E-B387-289629C15EC6}" type="presParOf" srcId="{B725632F-2A49-4ADC-9C17-47AADE8F5D53}" destId="{5A6CC1E9-AD2B-408C-9C6E-93AA1E3543D4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626FF-9069-438E-B9DA-894CDCF415E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E252F9-D50D-48B6-AA11-E038813F436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bn-IN" sz="2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স্বপ্ন </a:t>
          </a:r>
          <a:r>
            <a:rPr lang="bn-IN" sz="1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যোগে</a:t>
          </a:r>
          <a:endParaRPr lang="en-US" sz="1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467B863-7070-4A98-B362-AB7B4571ED06}" type="parTrans" cxnId="{B587FDC6-0FEB-4374-AE81-53F327D25838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87F937B-78A9-4039-BC5A-6821CFCFEDEF}" type="sibTrans" cxnId="{B587FDC6-0FEB-4374-AE81-53F327D25838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ACFB277-86C4-4F49-9B5A-5DA6AAE7025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1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সরাসরি রাসুল(সঃ)এর অন্তরে ফুঁকে</a:t>
          </a:r>
          <a:endParaRPr lang="en-US" sz="14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6EC7DBE-7D8E-4A8D-A7D6-EA08ED310FE7}" type="parTrans" cxnId="{1547C5CA-ACCA-4060-9F00-713D283300BE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D8ED3EF-FECB-455E-97AC-F689FBF6B623}" type="sibTrans" cxnId="{1547C5CA-ACCA-4060-9F00-713D283300BE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CF33A11-5FAF-48AF-A926-4744E7809680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1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জিব্রাঈল(আঃ) নিজস্ব আকৃতিতে ওহী</a:t>
          </a:r>
          <a:endParaRPr lang="en-US" sz="12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4B9D6A60-1CFF-42AE-B752-52EF7B45B772}" type="parTrans" cxnId="{3ED14F11-1F8B-4436-B88B-CF89A0BAF255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5F0AD72A-DD5A-4C5C-8363-0FF57C7FA46F}" type="sibTrans" cxnId="{3ED14F11-1F8B-4436-B88B-CF89A0BAF255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EDB065E5-B3E4-444C-AEFD-D890D81D018C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1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পর্দার আড়াল</a:t>
          </a:r>
        </a:p>
        <a:p>
          <a:r>
            <a:rPr lang="bn-IN" sz="1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হতে</a:t>
          </a:r>
          <a:endParaRPr lang="en-US" sz="18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D0D5223-C4C6-409B-8AF6-9F91FD64CC11}" type="parTrans" cxnId="{8F252EF2-368F-430B-9F2E-C329BA89C8A2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CE4B1EB-8C08-4728-B24A-6216868E17BF}" type="sibTrans" cxnId="{8F252EF2-368F-430B-9F2E-C329BA89C8A2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D0B9470B-0515-4131-A1E0-C1DC943D26B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IN" sz="11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ইস্রাফীল(আঃ)</a:t>
          </a:r>
        </a:p>
        <a:p>
          <a:r>
            <a:rPr lang="bn-IN" sz="11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এর মাধ্যমে </a:t>
          </a:r>
          <a:r>
            <a:rPr lang="bn-IN" sz="105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ওহী</a:t>
          </a:r>
          <a:endParaRPr lang="en-US" sz="105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7912A3B-969D-4F1E-BE55-F8A61D0E79B1}" type="parTrans" cxnId="{A740F9E7-EA27-42D4-8A75-5C59E4E68BD9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3E1414B-5470-4857-AAD8-FCA96990239F}" type="sibTrans" cxnId="{A740F9E7-EA27-42D4-8A75-5C59E4E68BD9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EE6E462-54A3-4402-A615-D8CEA880E30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bn-IN" sz="1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মানুষের</a:t>
          </a:r>
        </a:p>
        <a:p>
          <a:r>
            <a:rPr lang="bn-IN" sz="1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ন্যায় ফেরস্তার</a:t>
          </a:r>
        </a:p>
        <a:p>
          <a:r>
            <a:rPr lang="bn-IN" sz="1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আগমন।</a:t>
          </a:r>
          <a:endParaRPr lang="en-US" sz="14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A34DB427-0CB2-4AF2-9561-CBFB8A4102AB}" type="parTrans" cxnId="{B72F7168-F8C0-442D-8294-028E7761081A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8CD8E15B-8D32-4F65-9C4B-5A9B509BD461}" type="sibTrans" cxnId="{B72F7168-F8C0-442D-8294-028E7761081A}">
      <dgm:prSet/>
      <dgm:spPr/>
      <dgm:t>
        <a:bodyPr/>
        <a:lstStyle/>
        <a:p>
          <a:endParaRPr lang="en-US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3B2675C-2839-40A7-A98B-8AB76D7006CF}" type="pres">
      <dgm:prSet presAssocID="{0D0626FF-9069-438E-B9DA-894CDCF41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44B77F-798D-4506-AD3D-81C21171E072}" type="pres">
      <dgm:prSet presAssocID="{EDE252F9-D50D-48B6-AA11-E038813F4363}" presName="node" presStyleLbl="node1" presStyleIdx="0" presStyleCnt="6" custRadScaleRad="100040" custRadScaleInc="-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B3B1-DAEE-42A4-BD70-94052BDEBA0A}" type="pres">
      <dgm:prSet presAssocID="{787F937B-78A9-4039-BC5A-6821CFCFEDEF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0FCECA8-0365-402F-B64C-AF5A43DD26AE}" type="pres">
      <dgm:prSet presAssocID="{787F937B-78A9-4039-BC5A-6821CFCFEDEF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87D8798-8FFA-4B88-9BF2-70AA70BC6144}" type="pres">
      <dgm:prSet presAssocID="{5ACFB277-86C4-4F49-9B5A-5DA6AAE7025D}" presName="node" presStyleLbl="node1" presStyleIdx="1" presStyleCnt="6" custRadScaleRad="102724" custRadScaleInc="3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529AB-2A57-4604-ACBE-066BA64CC3AD}" type="pres">
      <dgm:prSet presAssocID="{3D8ED3EF-FECB-455E-97AC-F689FBF6B62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FDF04DC-BD8B-49B4-91F9-F4BE47DF060E}" type="pres">
      <dgm:prSet presAssocID="{3D8ED3EF-FECB-455E-97AC-F689FBF6B62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87A2B58-0920-4977-9474-A3883BCDF606}" type="pres">
      <dgm:prSet presAssocID="{FEE6E462-54A3-4402-A615-D8CEA880E30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30E97-28A8-46AD-AB6B-44B6E91E2B04}" type="pres">
      <dgm:prSet presAssocID="{8CD8E15B-8D32-4F65-9C4B-5A9B509BD461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FABCDA2-2B1F-4394-89AF-182FEA5CADBD}" type="pres">
      <dgm:prSet presAssocID="{8CD8E15B-8D32-4F65-9C4B-5A9B509BD461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477F72C-2560-4716-B904-273DBB9929D0}" type="pres">
      <dgm:prSet presAssocID="{7CF33A11-5FAF-48AF-A926-4744E7809680}" presName="node" presStyleLbl="node1" presStyleIdx="3" presStyleCnt="6" custRadScaleRad="98835" custRadScaleInc="1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DDB1F-1D21-4C0B-B89F-D23972F18946}" type="pres">
      <dgm:prSet presAssocID="{5F0AD72A-DD5A-4C5C-8363-0FF57C7FA46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C195B088-3803-40BB-9ABF-2F729FE88602}" type="pres">
      <dgm:prSet presAssocID="{5F0AD72A-DD5A-4C5C-8363-0FF57C7FA46F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EA4C079-440A-4743-9419-7D4FC8D2B4C7}" type="pres">
      <dgm:prSet presAssocID="{EDB065E5-B3E4-444C-AEFD-D890D81D018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43278-38CB-463B-88D0-EFA182DBF9AF}" type="pres">
      <dgm:prSet presAssocID="{7CE4B1EB-8C08-4728-B24A-6216868E17B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E646F2D-19F3-4D7C-A4DE-9EA47A3E0A85}" type="pres">
      <dgm:prSet presAssocID="{7CE4B1EB-8C08-4728-B24A-6216868E17B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B156018-C803-46C1-A46C-EC915B62E7ED}" type="pres">
      <dgm:prSet presAssocID="{D0B9470B-0515-4131-A1E0-C1DC943D26B6}" presName="node" presStyleLbl="node1" presStyleIdx="5" presStyleCnt="6" custRadScaleRad="100209" custRadScaleInc="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AE661-BEC6-44CE-B0E8-55CC41B115DF}" type="pres">
      <dgm:prSet presAssocID="{A3E1414B-5470-4857-AAD8-FCA96990239F}" presName="sibTrans" presStyleLbl="sibTrans2D1" presStyleIdx="5" presStyleCnt="6"/>
      <dgm:spPr/>
      <dgm:t>
        <a:bodyPr/>
        <a:lstStyle/>
        <a:p>
          <a:endParaRPr lang="en-US"/>
        </a:p>
      </dgm:t>
    </dgm:pt>
    <dgm:pt modelId="{720BD33F-55E0-4F79-9ECD-612C0053CD55}" type="pres">
      <dgm:prSet presAssocID="{A3E1414B-5470-4857-AAD8-FCA96990239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EA027C4-BAF9-4194-AB2F-79B6DE107DED}" type="presOf" srcId="{787F937B-78A9-4039-BC5A-6821CFCFEDEF}" destId="{E0FCECA8-0365-402F-B64C-AF5A43DD26AE}" srcOrd="1" destOrd="0" presId="urn:microsoft.com/office/officeart/2005/8/layout/cycle2"/>
    <dgm:cxn modelId="{75E942A3-C6C7-4879-8210-0B82E96F567F}" type="presOf" srcId="{5ACFB277-86C4-4F49-9B5A-5DA6AAE7025D}" destId="{387D8798-8FFA-4B88-9BF2-70AA70BC6144}" srcOrd="0" destOrd="0" presId="urn:microsoft.com/office/officeart/2005/8/layout/cycle2"/>
    <dgm:cxn modelId="{B771EB6F-A984-47D7-8C0F-FDC660327858}" type="presOf" srcId="{7CF33A11-5FAF-48AF-A926-4744E7809680}" destId="{6477F72C-2560-4716-B904-273DBB9929D0}" srcOrd="0" destOrd="0" presId="urn:microsoft.com/office/officeart/2005/8/layout/cycle2"/>
    <dgm:cxn modelId="{40376A2D-8BA8-47D9-BEFA-96EF1D602C10}" type="presOf" srcId="{EDE252F9-D50D-48B6-AA11-E038813F4363}" destId="{C344B77F-798D-4506-AD3D-81C21171E072}" srcOrd="0" destOrd="0" presId="urn:microsoft.com/office/officeart/2005/8/layout/cycle2"/>
    <dgm:cxn modelId="{9218ABF1-E80A-441C-97B4-DA0FDCB7127B}" type="presOf" srcId="{7CE4B1EB-8C08-4728-B24A-6216868E17BF}" destId="{2E646F2D-19F3-4D7C-A4DE-9EA47A3E0A85}" srcOrd="1" destOrd="0" presId="urn:microsoft.com/office/officeart/2005/8/layout/cycle2"/>
    <dgm:cxn modelId="{B72F7168-F8C0-442D-8294-028E7761081A}" srcId="{0D0626FF-9069-438E-B9DA-894CDCF415E3}" destId="{FEE6E462-54A3-4402-A615-D8CEA880E30F}" srcOrd="2" destOrd="0" parTransId="{A34DB427-0CB2-4AF2-9561-CBFB8A4102AB}" sibTransId="{8CD8E15B-8D32-4F65-9C4B-5A9B509BD461}"/>
    <dgm:cxn modelId="{8F252EF2-368F-430B-9F2E-C329BA89C8A2}" srcId="{0D0626FF-9069-438E-B9DA-894CDCF415E3}" destId="{EDB065E5-B3E4-444C-AEFD-D890D81D018C}" srcOrd="4" destOrd="0" parTransId="{3D0D5223-C4C6-409B-8AF6-9F91FD64CC11}" sibTransId="{7CE4B1EB-8C08-4728-B24A-6216868E17BF}"/>
    <dgm:cxn modelId="{87DE6098-ABA6-4B7F-A513-7BCAF6E5C534}" type="presOf" srcId="{FEE6E462-54A3-4402-A615-D8CEA880E30F}" destId="{D87A2B58-0920-4977-9474-A3883BCDF606}" srcOrd="0" destOrd="0" presId="urn:microsoft.com/office/officeart/2005/8/layout/cycle2"/>
    <dgm:cxn modelId="{92DD945C-EE9A-4DF3-889C-84322E33405A}" type="presOf" srcId="{EDB065E5-B3E4-444C-AEFD-D890D81D018C}" destId="{4EA4C079-440A-4743-9419-7D4FC8D2B4C7}" srcOrd="0" destOrd="0" presId="urn:microsoft.com/office/officeart/2005/8/layout/cycle2"/>
    <dgm:cxn modelId="{2DAEFEB6-1431-4284-81EE-3BA28598A602}" type="presOf" srcId="{A3E1414B-5470-4857-AAD8-FCA96990239F}" destId="{720BD33F-55E0-4F79-9ECD-612C0053CD55}" srcOrd="1" destOrd="0" presId="urn:microsoft.com/office/officeart/2005/8/layout/cycle2"/>
    <dgm:cxn modelId="{1547C5CA-ACCA-4060-9F00-713D283300BE}" srcId="{0D0626FF-9069-438E-B9DA-894CDCF415E3}" destId="{5ACFB277-86C4-4F49-9B5A-5DA6AAE7025D}" srcOrd="1" destOrd="0" parTransId="{D6EC7DBE-7D8E-4A8D-A7D6-EA08ED310FE7}" sibTransId="{3D8ED3EF-FECB-455E-97AC-F689FBF6B623}"/>
    <dgm:cxn modelId="{37ED77C6-5D99-4F35-81B0-6BD44090D219}" type="presOf" srcId="{5F0AD72A-DD5A-4C5C-8363-0FF57C7FA46F}" destId="{C195B088-3803-40BB-9ABF-2F729FE88602}" srcOrd="1" destOrd="0" presId="urn:microsoft.com/office/officeart/2005/8/layout/cycle2"/>
    <dgm:cxn modelId="{F390398E-1442-4D2A-973C-32812424E583}" type="presOf" srcId="{8CD8E15B-8D32-4F65-9C4B-5A9B509BD461}" destId="{27E30E97-28A8-46AD-AB6B-44B6E91E2B04}" srcOrd="0" destOrd="0" presId="urn:microsoft.com/office/officeart/2005/8/layout/cycle2"/>
    <dgm:cxn modelId="{54BFE78D-F65C-475B-8751-403FAC61EA31}" type="presOf" srcId="{A3E1414B-5470-4857-AAD8-FCA96990239F}" destId="{71CAE661-BEC6-44CE-B0E8-55CC41B115DF}" srcOrd="0" destOrd="0" presId="urn:microsoft.com/office/officeart/2005/8/layout/cycle2"/>
    <dgm:cxn modelId="{B587FDC6-0FEB-4374-AE81-53F327D25838}" srcId="{0D0626FF-9069-438E-B9DA-894CDCF415E3}" destId="{EDE252F9-D50D-48B6-AA11-E038813F4363}" srcOrd="0" destOrd="0" parTransId="{7467B863-7070-4A98-B362-AB7B4571ED06}" sibTransId="{787F937B-78A9-4039-BC5A-6821CFCFEDEF}"/>
    <dgm:cxn modelId="{5CBEBB97-B649-463A-A377-E99D0D35F042}" type="presOf" srcId="{8CD8E15B-8D32-4F65-9C4B-5A9B509BD461}" destId="{1FABCDA2-2B1F-4394-89AF-182FEA5CADBD}" srcOrd="1" destOrd="0" presId="urn:microsoft.com/office/officeart/2005/8/layout/cycle2"/>
    <dgm:cxn modelId="{3ED14F11-1F8B-4436-B88B-CF89A0BAF255}" srcId="{0D0626FF-9069-438E-B9DA-894CDCF415E3}" destId="{7CF33A11-5FAF-48AF-A926-4744E7809680}" srcOrd="3" destOrd="0" parTransId="{4B9D6A60-1CFF-42AE-B752-52EF7B45B772}" sibTransId="{5F0AD72A-DD5A-4C5C-8363-0FF57C7FA46F}"/>
    <dgm:cxn modelId="{A740F9E7-EA27-42D4-8A75-5C59E4E68BD9}" srcId="{0D0626FF-9069-438E-B9DA-894CDCF415E3}" destId="{D0B9470B-0515-4131-A1E0-C1DC943D26B6}" srcOrd="5" destOrd="0" parTransId="{C7912A3B-969D-4F1E-BE55-F8A61D0E79B1}" sibTransId="{A3E1414B-5470-4857-AAD8-FCA96990239F}"/>
    <dgm:cxn modelId="{017C965C-A8C2-4D1A-A35C-2E4AC8DF30CA}" type="presOf" srcId="{0D0626FF-9069-438E-B9DA-894CDCF415E3}" destId="{73B2675C-2839-40A7-A98B-8AB76D7006CF}" srcOrd="0" destOrd="0" presId="urn:microsoft.com/office/officeart/2005/8/layout/cycle2"/>
    <dgm:cxn modelId="{040F740B-DF80-44DD-8EE2-87C8A8DB7DF6}" type="presOf" srcId="{7CE4B1EB-8C08-4728-B24A-6216868E17BF}" destId="{3C843278-38CB-463B-88D0-EFA182DBF9AF}" srcOrd="0" destOrd="0" presId="urn:microsoft.com/office/officeart/2005/8/layout/cycle2"/>
    <dgm:cxn modelId="{E421FBF9-A5B3-487D-A4B4-8D626A4F8BB6}" type="presOf" srcId="{3D8ED3EF-FECB-455E-97AC-F689FBF6B623}" destId="{9FDF04DC-BD8B-49B4-91F9-F4BE47DF060E}" srcOrd="1" destOrd="0" presId="urn:microsoft.com/office/officeart/2005/8/layout/cycle2"/>
    <dgm:cxn modelId="{04140228-4840-4EA6-98B5-DC678A55DA81}" type="presOf" srcId="{D0B9470B-0515-4131-A1E0-C1DC943D26B6}" destId="{6B156018-C803-46C1-A46C-EC915B62E7ED}" srcOrd="0" destOrd="0" presId="urn:microsoft.com/office/officeart/2005/8/layout/cycle2"/>
    <dgm:cxn modelId="{080516D5-AF35-4D11-B5FF-108F085413FF}" type="presOf" srcId="{5F0AD72A-DD5A-4C5C-8363-0FF57C7FA46F}" destId="{D57DDB1F-1D21-4C0B-B89F-D23972F18946}" srcOrd="0" destOrd="0" presId="urn:microsoft.com/office/officeart/2005/8/layout/cycle2"/>
    <dgm:cxn modelId="{4D4E9F4A-101D-47B5-A338-A7DE324A5A46}" type="presOf" srcId="{3D8ED3EF-FECB-455E-97AC-F689FBF6B623}" destId="{68A529AB-2A57-4604-ACBE-066BA64CC3AD}" srcOrd="0" destOrd="0" presId="urn:microsoft.com/office/officeart/2005/8/layout/cycle2"/>
    <dgm:cxn modelId="{F7508F16-C9C9-4E5B-8B68-24CBB12823D0}" type="presOf" srcId="{787F937B-78A9-4039-BC5A-6821CFCFEDEF}" destId="{2267B3B1-DAEE-42A4-BD70-94052BDEBA0A}" srcOrd="0" destOrd="0" presId="urn:microsoft.com/office/officeart/2005/8/layout/cycle2"/>
    <dgm:cxn modelId="{CA9EF306-C973-4A16-88C4-C750B0F90703}" type="presParOf" srcId="{73B2675C-2839-40A7-A98B-8AB76D7006CF}" destId="{C344B77F-798D-4506-AD3D-81C21171E072}" srcOrd="0" destOrd="0" presId="urn:microsoft.com/office/officeart/2005/8/layout/cycle2"/>
    <dgm:cxn modelId="{175D0E75-A543-4275-8BDA-D9B003617E7D}" type="presParOf" srcId="{73B2675C-2839-40A7-A98B-8AB76D7006CF}" destId="{2267B3B1-DAEE-42A4-BD70-94052BDEBA0A}" srcOrd="1" destOrd="0" presId="urn:microsoft.com/office/officeart/2005/8/layout/cycle2"/>
    <dgm:cxn modelId="{DC8464AF-4A69-45E4-8119-895CF95906D2}" type="presParOf" srcId="{2267B3B1-DAEE-42A4-BD70-94052BDEBA0A}" destId="{E0FCECA8-0365-402F-B64C-AF5A43DD26AE}" srcOrd="0" destOrd="0" presId="urn:microsoft.com/office/officeart/2005/8/layout/cycle2"/>
    <dgm:cxn modelId="{7841BF0B-C67F-471E-AAE6-2248E4BB031F}" type="presParOf" srcId="{73B2675C-2839-40A7-A98B-8AB76D7006CF}" destId="{387D8798-8FFA-4B88-9BF2-70AA70BC6144}" srcOrd="2" destOrd="0" presId="urn:microsoft.com/office/officeart/2005/8/layout/cycle2"/>
    <dgm:cxn modelId="{B68089EB-B080-4A2F-A11E-46B2EC5CD297}" type="presParOf" srcId="{73B2675C-2839-40A7-A98B-8AB76D7006CF}" destId="{68A529AB-2A57-4604-ACBE-066BA64CC3AD}" srcOrd="3" destOrd="0" presId="urn:microsoft.com/office/officeart/2005/8/layout/cycle2"/>
    <dgm:cxn modelId="{60FBB570-9881-4802-BD51-331D97BB2652}" type="presParOf" srcId="{68A529AB-2A57-4604-ACBE-066BA64CC3AD}" destId="{9FDF04DC-BD8B-49B4-91F9-F4BE47DF060E}" srcOrd="0" destOrd="0" presId="urn:microsoft.com/office/officeart/2005/8/layout/cycle2"/>
    <dgm:cxn modelId="{BB79D159-A7B8-42DD-BC5A-2C83FECD4C0E}" type="presParOf" srcId="{73B2675C-2839-40A7-A98B-8AB76D7006CF}" destId="{D87A2B58-0920-4977-9474-A3883BCDF606}" srcOrd="4" destOrd="0" presId="urn:microsoft.com/office/officeart/2005/8/layout/cycle2"/>
    <dgm:cxn modelId="{CF514D7E-156F-4A14-A81C-E70CCCF2E3CF}" type="presParOf" srcId="{73B2675C-2839-40A7-A98B-8AB76D7006CF}" destId="{27E30E97-28A8-46AD-AB6B-44B6E91E2B04}" srcOrd="5" destOrd="0" presId="urn:microsoft.com/office/officeart/2005/8/layout/cycle2"/>
    <dgm:cxn modelId="{6F205042-BF6D-4DF3-BF4A-8D349DED228C}" type="presParOf" srcId="{27E30E97-28A8-46AD-AB6B-44B6E91E2B04}" destId="{1FABCDA2-2B1F-4394-89AF-182FEA5CADBD}" srcOrd="0" destOrd="0" presId="urn:microsoft.com/office/officeart/2005/8/layout/cycle2"/>
    <dgm:cxn modelId="{496209A8-1303-4590-BA92-F685C0B9BD4D}" type="presParOf" srcId="{73B2675C-2839-40A7-A98B-8AB76D7006CF}" destId="{6477F72C-2560-4716-B904-273DBB9929D0}" srcOrd="6" destOrd="0" presId="urn:microsoft.com/office/officeart/2005/8/layout/cycle2"/>
    <dgm:cxn modelId="{DE84AC8E-889B-467E-A004-2B852B37AFFC}" type="presParOf" srcId="{73B2675C-2839-40A7-A98B-8AB76D7006CF}" destId="{D57DDB1F-1D21-4C0B-B89F-D23972F18946}" srcOrd="7" destOrd="0" presId="urn:microsoft.com/office/officeart/2005/8/layout/cycle2"/>
    <dgm:cxn modelId="{70CE7B79-B248-4382-98F6-7C5A96819688}" type="presParOf" srcId="{D57DDB1F-1D21-4C0B-B89F-D23972F18946}" destId="{C195B088-3803-40BB-9ABF-2F729FE88602}" srcOrd="0" destOrd="0" presId="urn:microsoft.com/office/officeart/2005/8/layout/cycle2"/>
    <dgm:cxn modelId="{9115D6DB-B8E3-4333-B288-47CD01FA6CD2}" type="presParOf" srcId="{73B2675C-2839-40A7-A98B-8AB76D7006CF}" destId="{4EA4C079-440A-4743-9419-7D4FC8D2B4C7}" srcOrd="8" destOrd="0" presId="urn:microsoft.com/office/officeart/2005/8/layout/cycle2"/>
    <dgm:cxn modelId="{B4BC8C2E-5C28-429F-BE88-7A96A35658AF}" type="presParOf" srcId="{73B2675C-2839-40A7-A98B-8AB76D7006CF}" destId="{3C843278-38CB-463B-88D0-EFA182DBF9AF}" srcOrd="9" destOrd="0" presId="urn:microsoft.com/office/officeart/2005/8/layout/cycle2"/>
    <dgm:cxn modelId="{FCF32982-A041-46A7-8EFB-9C2EC95B7617}" type="presParOf" srcId="{3C843278-38CB-463B-88D0-EFA182DBF9AF}" destId="{2E646F2D-19F3-4D7C-A4DE-9EA47A3E0A85}" srcOrd="0" destOrd="0" presId="urn:microsoft.com/office/officeart/2005/8/layout/cycle2"/>
    <dgm:cxn modelId="{2CA474E1-5D26-4ED0-81D8-6EB119547E37}" type="presParOf" srcId="{73B2675C-2839-40A7-A98B-8AB76D7006CF}" destId="{6B156018-C803-46C1-A46C-EC915B62E7ED}" srcOrd="10" destOrd="0" presId="urn:microsoft.com/office/officeart/2005/8/layout/cycle2"/>
    <dgm:cxn modelId="{F4F0DF93-5A56-47AA-9A55-62EF20D44702}" type="presParOf" srcId="{73B2675C-2839-40A7-A98B-8AB76D7006CF}" destId="{71CAE661-BEC6-44CE-B0E8-55CC41B115DF}" srcOrd="11" destOrd="0" presId="urn:microsoft.com/office/officeart/2005/8/layout/cycle2"/>
    <dgm:cxn modelId="{863A6014-8143-4FEB-A3BE-D151C0390BC0}" type="presParOf" srcId="{71CAE661-BEC6-44CE-B0E8-55CC41B115DF}" destId="{720BD33F-55E0-4F79-9ECD-612C0053CD55}" srcOrd="0" destOrd="0" presId="urn:microsoft.com/office/officeart/2005/8/layout/cycle2"/>
  </dgm:cxnLst>
  <dgm:bg>
    <a:solidFill>
      <a:srgbClr val="92D05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flower gif rak 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114800"/>
            <a:ext cx="7696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0"/>
            <a:ext cx="86106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781E31-C4AE-487A-8CC8-544C1EF05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5781E31-C4AE-487A-8CC8-544C1EF05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7A3DCA-76D6-42C5-B4C7-DE15E2306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A27A3DCA-76D6-42C5-B4C7-DE15E2306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7351E3-5CED-450D-8626-8DB652F8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17351E3-5CED-450D-8626-8DB652F8A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950378-5CE7-4B13-AFA4-C22CE9B9D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C7950378-5CE7-4B13-AFA4-C22CE9B9DA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924129-377D-4A41-8D62-DCA1FA4F5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1C924129-377D-4A41-8D62-DCA1FA4F5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CC1E9-AD2B-408C-9C6E-93AA1E35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5A6CC1E9-AD2B-408C-9C6E-93AA1E354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     </a:t>
            </a:r>
            <a:r>
              <a:rPr lang="bn-IN" sz="3100" b="1" dirty="0" smtClean="0">
                <a:solidFill>
                  <a:srgbClr val="002060"/>
                </a:solidFill>
              </a:rPr>
              <a:t>এসো আমরা আসলে জানি, যুক্তি সহওপ্রমাণ সহ </a:t>
            </a:r>
            <a:br>
              <a:rPr lang="bn-IN" sz="3100" b="1" dirty="0" smtClean="0">
                <a:solidFill>
                  <a:srgbClr val="002060"/>
                </a:solidFill>
              </a:rPr>
            </a:br>
            <a:r>
              <a:rPr lang="bn-IN" sz="3100" b="1" dirty="0" smtClean="0">
                <a:solidFill>
                  <a:srgbClr val="002060"/>
                </a:solidFill>
              </a:rPr>
              <a:t>আমরা বলতে পারি আল্লাহ আমাদের ইলাহ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bn-IN" b="1" dirty="0" smtClean="0">
                <a:solidFill>
                  <a:srgbClr val="002060"/>
                </a:solidFill>
              </a:rPr>
              <a:t>সৃষ্টিকর্তা আল্লাহ তিনি অদ্বিতীয় ইলাহ।কারণ তিনি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সবকিছু নিয়ন্ত্রণ করেন।এজন্য তাঁর ইবাদত করা উচিত।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-    যুক্তি হলোঃ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--সৃষ্টিকুলের মধ্যে অদ্বিতীয় হলোঃ-সুরুজ,চাঁদ,পৃথিবী এরা আল্লাহর নিয়ন্ত্রণে ।এজন্য তারা ইলাহ নয়।</a:t>
            </a:r>
          </a:p>
          <a:p>
            <a:pPr>
              <a:buNone/>
            </a:pPr>
            <a:r>
              <a:rPr lang="ar-SA" b="1" dirty="0" smtClean="0">
                <a:solidFill>
                  <a:srgbClr val="002060"/>
                </a:solidFill>
              </a:rPr>
              <a:t>لو كان فيها الهة الله لفسدت---</a:t>
            </a:r>
            <a:endParaRPr lang="bn-IN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যদি আল্লাহ ব্যতীত একাধিক ইলাহ থাকত তাহলে পৃথিবী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ধ্বংস হয়ে যেত।</a:t>
            </a:r>
          </a:p>
          <a:p>
            <a:pPr>
              <a:buNone/>
            </a:pPr>
            <a:endParaRPr lang="bn-IN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n-IN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namijir ch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5029200"/>
            <a:ext cx="312420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IN" b="1" dirty="0" smtClean="0"/>
              <a:t>প্রশ্নঃ ১।ইলাহ অর্থ কি?</a:t>
            </a:r>
          </a:p>
          <a:p>
            <a:pPr>
              <a:buNone/>
            </a:pPr>
            <a:r>
              <a:rPr lang="bn-IN" sz="2400" b="1" dirty="0" smtClean="0"/>
              <a:t>প্রশ্নঃ ২।ফোরকান এর সঙ্গা লিখ।</a:t>
            </a:r>
          </a:p>
          <a:p>
            <a:pPr>
              <a:buNone/>
            </a:pPr>
            <a:r>
              <a:rPr lang="bn-IN" b="1" dirty="0" smtClean="0"/>
              <a:t> </a:t>
            </a:r>
            <a:r>
              <a:rPr lang="bn-IN" sz="2400" b="1" dirty="0" smtClean="0"/>
              <a:t>প্রশ্নঃ৩।আসমানি কিতাব নাযিলের উদ্দেশ্য কি ছিল?          </a:t>
            </a:r>
            <a:endParaRPr lang="bn-IN" b="1" dirty="0" smtClean="0"/>
          </a:p>
          <a:p>
            <a:pPr>
              <a:buNone/>
            </a:pPr>
            <a:r>
              <a:rPr lang="bn-IN" sz="2400" b="1" dirty="0" smtClean="0"/>
              <a:t>প্রশ্নঃ৪।আল-কোরান কোথায় এবং কার উপর নাযিল হয়?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  </a:t>
            </a:r>
            <a:r>
              <a:rPr lang="bn-IN" sz="2400" b="1" dirty="0" smtClean="0">
                <a:solidFill>
                  <a:srgbClr val="002060"/>
                </a:solidFill>
              </a:rPr>
              <a:t>১।উত্তরঃউপাস্য</a:t>
            </a:r>
            <a:r>
              <a:rPr lang="bn-IN" b="1" dirty="0" smtClean="0">
                <a:solidFill>
                  <a:srgbClr val="002060"/>
                </a:solidFill>
              </a:rPr>
              <a:t>।</a:t>
            </a:r>
          </a:p>
          <a:p>
            <a:pPr>
              <a:buNone/>
            </a:pPr>
            <a:r>
              <a:rPr lang="bn-IN" b="1" dirty="0" smtClean="0">
                <a:solidFill>
                  <a:srgbClr val="002060"/>
                </a:solidFill>
              </a:rPr>
              <a:t>    ২</a:t>
            </a:r>
            <a:r>
              <a:rPr lang="bn-IN" sz="2200" b="1" dirty="0" smtClean="0">
                <a:solidFill>
                  <a:srgbClr val="002060"/>
                </a:solidFill>
              </a:rPr>
              <a:t>।উত্তরঃযা সত্য-মিথ্যা পাথর্ক করার মানদন্ড।</a:t>
            </a:r>
          </a:p>
          <a:p>
            <a:pPr>
              <a:buNone/>
            </a:pPr>
            <a:r>
              <a:rPr lang="bn-IN" sz="2200" b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bn-IN" sz="2200" b="1" dirty="0" smtClean="0">
                <a:solidFill>
                  <a:srgbClr val="002060"/>
                </a:solidFill>
              </a:rPr>
              <a:t> ৩।উত্তরঃমানব জাতিকে হেদায়েতের পথ দেখানোর জন্য।</a:t>
            </a:r>
          </a:p>
          <a:p>
            <a:pPr>
              <a:buNone/>
            </a:pPr>
            <a:r>
              <a:rPr lang="bn-IN" sz="2200" b="1" dirty="0" smtClean="0">
                <a:solidFill>
                  <a:srgbClr val="002060"/>
                </a:solidFill>
              </a:rPr>
              <a:t>          </a:t>
            </a:r>
          </a:p>
          <a:p>
            <a:pPr>
              <a:buNone/>
            </a:pPr>
            <a:r>
              <a:rPr lang="bn-IN" sz="2200" b="1" dirty="0" smtClean="0">
                <a:solidFill>
                  <a:srgbClr val="002060"/>
                </a:solidFill>
              </a:rPr>
              <a:t>৪।উত্তরঃহেরা গুহায় ,মহানবি হযরত মোহাম্মদ(সঃ)এর উপর।</a:t>
            </a:r>
          </a:p>
          <a:p>
            <a:pPr>
              <a:buNone/>
            </a:pPr>
            <a:endParaRPr lang="bn-IN" dirty="0" smtClean="0"/>
          </a:p>
          <a:p>
            <a:endParaRPr lang="en-US" dirty="0"/>
          </a:p>
        </p:txBody>
      </p:sp>
      <p:pic>
        <p:nvPicPr>
          <p:cNvPr id="4" name="Picture 3" descr="cartoon-girl-student-studying-reading-book-27907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04800"/>
            <a:ext cx="2438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bn-IN" b="1" dirty="0" smtClean="0"/>
              <a:t>আমরা জেনে নিব আল-কোরান সত্য-মিথ্যা পার্থক্যকারীওসততার চ্যালেঞ্জ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bn-IN" b="1" dirty="0" smtClean="0"/>
              <a:t>এ জাহানে যত কিতাব এসেছে যা মানব জাতির পরকালীন শান্তির পথ নির্দেশ করে।আর আল-কোরানে সত্য-মিথ্যা পার্থক্যকারীওসততার চ্যালেঞ্জ রয়েছে।</a:t>
            </a:r>
            <a:r>
              <a:rPr lang="ar-SA" b="1" dirty="0" smtClean="0"/>
              <a:t>---لا ريب فيه</a:t>
            </a:r>
          </a:p>
          <a:p>
            <a:pPr>
              <a:buNone/>
            </a:pPr>
            <a:r>
              <a:rPr lang="ar-SA" b="1" dirty="0" smtClean="0"/>
              <a:t> وانزل الفرقان</a:t>
            </a:r>
            <a:r>
              <a:rPr lang="bn-IN" b="1" dirty="0" smtClean="0"/>
              <a:t>বলা হয়েছ।যা অন্যান্য কিতাবে বলা হয়নি।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/>
              <a:t>জোড়ায়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bn-IN" dirty="0" smtClean="0"/>
              <a:t>প্রশ্নঃ১।”</a:t>
            </a:r>
            <a:r>
              <a:rPr lang="bn-IN" sz="2800" dirty="0" smtClean="0"/>
              <a:t>আল-কোরান অন্যান্য কিতাবের সত্যায়ন কারী”</a:t>
            </a:r>
          </a:p>
          <a:p>
            <a:pPr>
              <a:buNone/>
            </a:pPr>
            <a:r>
              <a:rPr lang="bn-IN" sz="2800" dirty="0" smtClean="0"/>
              <a:t>কথাটির ব্যাখ্যা কর।</a:t>
            </a:r>
          </a:p>
          <a:p>
            <a:pPr>
              <a:buNone/>
            </a:pPr>
            <a:r>
              <a:rPr lang="bn-IN" sz="2800" dirty="0" smtClean="0"/>
              <a:t>প্রশ্নঃ২।”আল-কোরান মানব জাতির জন্য হেদায়েত স্বরুপ” এর মর্মাথ লিখ।</a:t>
            </a:r>
          </a:p>
          <a:p>
            <a:pPr>
              <a:buNone/>
            </a:pPr>
            <a:r>
              <a:rPr lang="bn-IN" sz="2800" dirty="0" smtClean="0"/>
              <a:t>প্রশ্নঃ৩।একজন ঈমানদার ওএকজন কাফেরের কর্ম আলাদা করে লিখ।</a:t>
            </a:r>
            <a:endParaRPr lang="en-US" sz="2800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4953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এসো একটি ছবি দেখি ওহী কোথায় নাযিল হয়ে ছিল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Jabal-No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3886200" cy="4143375"/>
          </a:xfrm>
          <a:prstGeom prst="rect">
            <a:avLst/>
          </a:prstGeom>
        </p:spPr>
      </p:pic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3852333" cy="2286000"/>
          </a:xfrm>
          <a:prstGeom prst="rect">
            <a:avLst/>
          </a:prstGeom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524000"/>
            <a:ext cx="4267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6248400"/>
            <a:ext cx="61302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</a:rPr>
              <a:t>হেরা গুহার ছবি যেখানে ওহী নাযিল হয়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438400"/>
            <a:ext cx="287655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/>
              <a:t>          </a:t>
            </a:r>
            <a:r>
              <a:rPr lang="bn-IN" sz="2800" b="1" dirty="0" smtClean="0"/>
              <a:t>নিচে লক্ষ্যকর </a:t>
            </a:r>
            <a:r>
              <a:rPr lang="bn-IN" sz="2800" b="1" dirty="0" smtClean="0">
                <a:solidFill>
                  <a:srgbClr val="002060"/>
                </a:solidFill>
              </a:rPr>
              <a:t>আল-কোরান শরিফে ওহী     অবতরণের পদ্ধতি ৭টি খাতায় লিখ।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4"/>
          <p:cNvSpPr/>
          <p:nvPr/>
        </p:nvSpPr>
        <p:spPr>
          <a:xfrm>
            <a:off x="4194829" y="3520189"/>
            <a:ext cx="754341" cy="8082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/>
          </a:p>
        </p:txBody>
      </p:sp>
      <p:sp>
        <p:nvSpPr>
          <p:cNvPr id="12" name="Oval 11"/>
          <p:cNvSpPr/>
          <p:nvPr/>
        </p:nvSpPr>
        <p:spPr>
          <a:xfrm>
            <a:off x="4038600" y="3200400"/>
            <a:ext cx="1122684" cy="11226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dirty="0" smtClean="0"/>
              <a:t>ঘন্টার ধ্বনির</a:t>
            </a:r>
          </a:p>
          <a:p>
            <a:r>
              <a:rPr lang="bn-IN" b="1" dirty="0" smtClean="0"/>
              <a:t>ন্যায়</a:t>
            </a:r>
            <a:endParaRPr lang="en-US" b="1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4419600" y="2819400"/>
            <a:ext cx="381000" cy="368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44B77F-798D-4506-AD3D-81C21171E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344B77F-798D-4506-AD3D-81C21171E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7B3B1-DAEE-42A4-BD70-94052BDEB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2267B3B1-DAEE-42A4-BD70-94052BDEB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7D8798-8FFA-4B88-9BF2-70AA70BC6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87D8798-8FFA-4B88-9BF2-70AA70BC6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529AB-2A57-4604-ACBE-066BA64CC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8A529AB-2A57-4604-ACBE-066BA64CC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A2B58-0920-4977-9474-A3883BCDF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87A2B58-0920-4977-9474-A3883BCDF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30E97-28A8-46AD-AB6B-44B6E91E2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27E30E97-28A8-46AD-AB6B-44B6E91E2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7F72C-2560-4716-B904-273DBB992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477F72C-2560-4716-B904-273DBB992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DDB1F-1D21-4C0B-B89F-D23972F18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D57DDB1F-1D21-4C0B-B89F-D23972F18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4C079-440A-4743-9419-7D4FC8D2B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4EA4C079-440A-4743-9419-7D4FC8D2B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43278-38CB-463B-88D0-EFA182DB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3C843278-38CB-463B-88D0-EFA182DBF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56018-C803-46C1-A46C-EC915B62E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6B156018-C803-46C1-A46C-EC915B62E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</a:rPr>
              <a:t>মুল্যায়ন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প্রশ্নঃ১।ওহী কিভাবে ,কোথায় নাযিল হয়?</a:t>
            </a:r>
          </a:p>
          <a:p>
            <a:r>
              <a:rPr lang="bn-IN" sz="3600" b="1" dirty="0" smtClean="0">
                <a:solidFill>
                  <a:srgbClr val="002060"/>
                </a:solidFill>
              </a:rPr>
              <a:t>প্রশ্ন২।সর্বপ্রথম কোন ছুরা নাযিল হয়?</a:t>
            </a:r>
          </a:p>
          <a:p>
            <a:r>
              <a:rPr lang="bn-IN" sz="3600" b="1" dirty="0" smtClean="0">
                <a:solidFill>
                  <a:srgbClr val="002060"/>
                </a:solidFill>
              </a:rPr>
              <a:t>প্রশ্নঃ৩।ওহী কত প্রকার?কি কি?</a:t>
            </a:r>
          </a:p>
          <a:p>
            <a:r>
              <a:rPr lang="bn-IN" sz="3600" b="1" dirty="0" smtClean="0">
                <a:solidFill>
                  <a:srgbClr val="002060"/>
                </a:solidFill>
              </a:rPr>
              <a:t>উত্তরঃ১।অল্প-অল্প করে,হেরা গুহায়।</a:t>
            </a:r>
          </a:p>
          <a:p>
            <a:r>
              <a:rPr lang="bn-IN" sz="3600" b="1" dirty="0" smtClean="0">
                <a:solidFill>
                  <a:srgbClr val="002060"/>
                </a:solidFill>
              </a:rPr>
              <a:t>উত্তরঃ২।ছুরা ইকরা।</a:t>
            </a:r>
          </a:p>
          <a:p>
            <a:r>
              <a:rPr lang="bn-IN" sz="3600" b="1" dirty="0" smtClean="0">
                <a:solidFill>
                  <a:srgbClr val="002060"/>
                </a:solidFill>
              </a:rPr>
              <a:t>উত্তরঃ৩।২প্রকার,১।মাতলু ২।গাইরে মাতলু।</a:t>
            </a:r>
          </a:p>
          <a:p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</a:rPr>
              <a:t>ছবি দেখিওবলি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12115710_1715570898664044_7130426964213201522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352800"/>
            <a:ext cx="3657600" cy="2895600"/>
          </a:xfrm>
        </p:spPr>
      </p:pic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352800"/>
            <a:ext cx="4114800" cy="2876550"/>
          </a:xfrm>
          <a:prstGeom prst="rect">
            <a:avLst/>
          </a:prstGeom>
        </p:spPr>
      </p:pic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600200"/>
            <a:ext cx="76962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534400" cy="4724400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sz="5900" b="1" dirty="0" smtClean="0"/>
          </a:p>
          <a:p>
            <a:endParaRPr lang="bn-IN" sz="5900" b="1" dirty="0" smtClean="0"/>
          </a:p>
          <a:p>
            <a:endParaRPr lang="bn-IN" sz="5500" b="1" dirty="0" smtClean="0"/>
          </a:p>
          <a:p>
            <a:endParaRPr lang="bn-IN" sz="5500" b="1" dirty="0" smtClean="0"/>
          </a:p>
          <a:p>
            <a:endParaRPr lang="bn-IN" sz="5500" b="1" dirty="0" smtClean="0"/>
          </a:p>
          <a:p>
            <a:r>
              <a:rPr lang="bn-IN" sz="7200" b="1" dirty="0" smtClean="0"/>
              <a:t>প্রশ্নঃ১হযরত মুছা(আঃ)কার সাথে যুদ্ধ করে ছিল?ব্যাখ্যা কর।</a:t>
            </a:r>
          </a:p>
          <a:p>
            <a:r>
              <a:rPr lang="bn-IN" sz="7200" b="1" dirty="0" smtClean="0"/>
              <a:t>তালিকা তৈরি কর।</a:t>
            </a:r>
            <a:endParaRPr lang="bn-IN" sz="4000" b="1" dirty="0" smtClean="0"/>
          </a:p>
          <a:p>
            <a:endParaRPr lang="bn-IN" sz="5500" b="1" dirty="0" smtClean="0"/>
          </a:p>
          <a:p>
            <a:r>
              <a:rPr lang="bn-IN" sz="7200" b="1" dirty="0" smtClean="0"/>
              <a:t>প্রশ্নঃ২।ইঞ্জিল কিতাবের বর্তমান অনুসারিদের কারা?তারা কি নামে পরিচিতি </a:t>
            </a:r>
          </a:p>
          <a:p>
            <a:r>
              <a:rPr lang="bn-IN" sz="7200" b="1" dirty="0" smtClean="0"/>
              <a:t>তারা কোন নবির অনুসারি? তালিকা তৈরি কর।</a:t>
            </a:r>
            <a:endParaRPr lang="bn-IN" sz="4800" b="1" dirty="0" smtClean="0"/>
          </a:p>
          <a:p>
            <a:r>
              <a:rPr lang="bn-IN" sz="7200" b="1" dirty="0" smtClean="0"/>
              <a:t>প্রশ্নঃ৩।পরকালে ইমানদার ও/কাফের/ /বে-ঈমানের কি কি ফলাফল লাভ করবে</a:t>
            </a:r>
          </a:p>
          <a:p>
            <a:r>
              <a:rPr lang="bn-IN" sz="7200" b="1" dirty="0" smtClean="0"/>
              <a:t>লিখ।</a:t>
            </a:r>
          </a:p>
          <a:p>
            <a:endParaRPr lang="bn-IN" sz="7200" b="1" dirty="0" smtClean="0"/>
          </a:p>
          <a:p>
            <a:endParaRPr lang="bn-IN" sz="7200" b="1" dirty="0" smtClean="0"/>
          </a:p>
          <a:p>
            <a:endParaRPr lang="bn-IN" sz="7200" b="1" dirty="0" smtClean="0"/>
          </a:p>
          <a:p>
            <a:endParaRPr lang="bn-IN" sz="2800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676400"/>
            <a:ext cx="617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828800"/>
            <a:ext cx="210502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 smtClean="0"/>
              <a:t>মুল্যায়ন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8382000" cy="457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sz="2000" dirty="0" smtClean="0"/>
              <a:t>প্রশ্নঃ১।</a:t>
            </a:r>
            <a:r>
              <a:rPr lang="ar-SA" sz="2000" dirty="0" smtClean="0"/>
              <a:t>لهم عذاب شديد والله عزيز انتقام</a:t>
            </a:r>
            <a:r>
              <a:rPr lang="bn-IN" sz="2000" dirty="0" smtClean="0"/>
              <a:t>এর অর্থ কি?  </a:t>
            </a:r>
            <a:r>
              <a:rPr lang="bn-IN" sz="2000" b="1" dirty="0" smtClean="0">
                <a:solidFill>
                  <a:srgbClr val="002060"/>
                </a:solidFill>
              </a:rPr>
              <a:t>উত্তরঃ১।তাদের জন্য কঠোর শাস্তি রয়েছে এবং প্রতিশোধ গ্রহণে মহাপরাক্রমশালী।</a:t>
            </a:r>
          </a:p>
          <a:p>
            <a:pPr>
              <a:buNone/>
            </a:pPr>
            <a:r>
              <a:rPr lang="bn-IN" sz="2000" dirty="0" smtClean="0"/>
              <a:t>প্রশ্নঃ২।আল্লাহ তায়ালা পরকালে কাদেরকে শাস্তি দিবেন? </a:t>
            </a:r>
            <a:r>
              <a:rPr lang="bn-IN" sz="2000" b="1" dirty="0" smtClean="0">
                <a:solidFill>
                  <a:srgbClr val="7030A0"/>
                </a:solidFill>
              </a:rPr>
              <a:t>উত্তরঃ২।কাফেরদেরকে।</a:t>
            </a:r>
          </a:p>
          <a:p>
            <a:pPr>
              <a:buNone/>
            </a:pPr>
            <a:r>
              <a:rPr lang="bn-IN" sz="2000" dirty="0" smtClean="0"/>
              <a:t>প্রশনঃ৩।কত গুলো আসমানি কিতাব/পুস্তক নাযিল হয়? </a:t>
            </a:r>
            <a:r>
              <a:rPr lang="bn-IN" sz="2000" b="1" dirty="0" smtClean="0">
                <a:solidFill>
                  <a:srgbClr val="00B050"/>
                </a:solidFill>
              </a:rPr>
              <a:t>উত্তরঃ৩।১০৪খানা।</a:t>
            </a:r>
          </a:p>
          <a:p>
            <a:pPr>
              <a:buNone/>
            </a:pPr>
            <a:r>
              <a:rPr lang="bn-IN" sz="2000" dirty="0" smtClean="0"/>
              <a:t>প্রশ্নঃ৪।তাওরাত কার উপর নাযিল হয়? </a:t>
            </a:r>
            <a:r>
              <a:rPr lang="bn-IN" sz="2000" b="1" dirty="0" smtClean="0">
                <a:solidFill>
                  <a:srgbClr val="002060"/>
                </a:solidFill>
              </a:rPr>
              <a:t>উত্তরঃ৪।হযরত মুছা(আঃ)এর উপর।</a:t>
            </a:r>
          </a:p>
          <a:p>
            <a:pPr>
              <a:buNone/>
            </a:pPr>
            <a:r>
              <a:rPr lang="bn-IN" sz="2000" dirty="0" smtClean="0"/>
              <a:t>।প্রশ্নঃ৫।ঈসা(আঃ)এর উপর কোন কিতাব নাযিল হয়? </a:t>
            </a:r>
            <a:r>
              <a:rPr lang="bn-IN" sz="2000" b="1" dirty="0" smtClean="0">
                <a:solidFill>
                  <a:srgbClr val="002060"/>
                </a:solidFill>
              </a:rPr>
              <a:t>উত্তরঃ৫।ইঞ্জিল কিতাব</a:t>
            </a:r>
          </a:p>
          <a:p>
            <a:pPr>
              <a:buNone/>
            </a:pPr>
            <a:r>
              <a:rPr lang="bn-IN" sz="2000" dirty="0" smtClean="0"/>
              <a:t>প্রশ্নঃ৬।হযরত মুছা(আঃ)এর মুজিজা কি ছিল?। </a:t>
            </a:r>
            <a:r>
              <a:rPr lang="bn-IN" sz="2000" b="1" dirty="0" smtClean="0">
                <a:solidFill>
                  <a:srgbClr val="00B0F0"/>
                </a:solidFill>
              </a:rPr>
              <a:t>উত্তরঃ৬।লাঠি(সাপে পরিণত হয়)।</a:t>
            </a:r>
          </a:p>
          <a:p>
            <a:pPr>
              <a:buNone/>
            </a:pPr>
            <a:r>
              <a:rPr lang="bn-IN" sz="2000" dirty="0" smtClean="0"/>
              <a:t>প্রশ্নঃ৭।</a:t>
            </a:r>
            <a:r>
              <a:rPr lang="ar-SA" sz="2000" dirty="0" smtClean="0"/>
              <a:t> </a:t>
            </a:r>
            <a:r>
              <a:rPr lang="bn-IN" sz="2000" dirty="0" smtClean="0"/>
              <a:t> </a:t>
            </a:r>
            <a:r>
              <a:rPr lang="ar-SA" sz="2000" dirty="0" smtClean="0"/>
              <a:t>عليك</a:t>
            </a:r>
            <a:r>
              <a:rPr lang="bn-IN" sz="2000" dirty="0" smtClean="0"/>
              <a:t> দ্বারা কাকে উদ্দেশ্য করা হয়েছে? </a:t>
            </a:r>
            <a:r>
              <a:rPr lang="bn-IN" sz="2000" b="1" dirty="0" smtClean="0"/>
              <a:t>উত্তরঃ৭।হযরত মুহাম্মদ(সঃ)কে।</a:t>
            </a:r>
            <a:endParaRPr lang="en-US" sz="2000" b="1" dirty="0" smtClean="0"/>
          </a:p>
          <a:p>
            <a:pPr>
              <a:buNone/>
            </a:pPr>
            <a:r>
              <a:rPr lang="bn-IN" sz="2000" dirty="0" smtClean="0"/>
              <a:t>প্রশ্নঃ৮।শিশু কন্যা মারিয়ামের লালন পালনের দায়িত্ব কাকে দেয়া হয়েছিল? </a:t>
            </a:r>
            <a:r>
              <a:rPr lang="bn-IN" sz="2000" b="1" dirty="0" smtClean="0">
                <a:solidFill>
                  <a:srgbClr val="7030A0"/>
                </a:solidFill>
              </a:rPr>
              <a:t>উত্তরঃ৮।যাকারিয়া(আঃ)কে।</a:t>
            </a:r>
          </a:p>
          <a:p>
            <a:pPr>
              <a:buNone/>
            </a:pPr>
            <a:r>
              <a:rPr lang="bn-IN" sz="2000" dirty="0" smtClean="0"/>
              <a:t>প্রশ্নঃ৯।কোরানে কোন আয়াতসমুহকে উম্মুল কিতাব বলা হয়েছে? </a:t>
            </a:r>
            <a:r>
              <a:rPr lang="bn-IN" sz="2000" b="1" dirty="0" smtClean="0"/>
              <a:t>উত্তরঃ৯। মোহ-কাম আয়াতকে সমুহকে।</a:t>
            </a:r>
          </a:p>
          <a:p>
            <a:pPr>
              <a:buNone/>
            </a:pPr>
            <a:r>
              <a:rPr lang="bn-IN" sz="2000" dirty="0" smtClean="0"/>
              <a:t>প্রশ্নঃ১০।কোরান শব্দের অর্থ কি? </a:t>
            </a:r>
            <a:r>
              <a:rPr lang="bn-IN" sz="2000" b="1" dirty="0" smtClean="0"/>
              <a:t>উত্তরঃ১০।পঠিতব্য বিষয়।</a:t>
            </a:r>
            <a:endParaRPr lang="en-US" sz="2000" b="1" dirty="0" smtClean="0"/>
          </a:p>
          <a:p>
            <a:pPr>
              <a:buNone/>
            </a:pPr>
            <a:endParaRPr lang="bn-IN" sz="2000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solidFill>
                  <a:srgbClr val="7030A0"/>
                </a:solidFill>
              </a:rPr>
              <a:t>পরিচিতি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bn-IN" sz="2800" b="1" dirty="0" smtClean="0">
                <a:solidFill>
                  <a:srgbClr val="002060"/>
                </a:solidFill>
              </a:rPr>
              <a:t>মোঃরুহুল আমিন খান</a:t>
            </a:r>
          </a:p>
          <a:p>
            <a:pPr algn="ctr">
              <a:buNone/>
            </a:pPr>
            <a:r>
              <a:rPr lang="bn-IN" sz="2400" b="1" dirty="0" smtClean="0">
                <a:solidFill>
                  <a:srgbClr val="002060"/>
                </a:solidFill>
              </a:rPr>
              <a:t>সহ-প্রধান শিক্ষক,</a:t>
            </a:r>
          </a:p>
          <a:p>
            <a:pPr algn="ctr"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বালালি বাঘমারা খন্দকার আব্দুর রাজ্জাক দাখিল </a:t>
            </a:r>
            <a:r>
              <a:rPr lang="bn-IN" sz="1800" b="1" dirty="0" smtClean="0">
                <a:solidFill>
                  <a:srgbClr val="002060"/>
                </a:solidFill>
              </a:rPr>
              <a:t>মাদ্রাসা</a:t>
            </a:r>
          </a:p>
          <a:p>
            <a:pPr algn="ctr">
              <a:buNone/>
            </a:pPr>
            <a:r>
              <a:rPr lang="bn-IN" sz="1800" b="1" dirty="0" smtClean="0">
                <a:solidFill>
                  <a:srgbClr val="002060"/>
                </a:solidFill>
              </a:rPr>
              <a:t>মদন-নেত্রকোণা।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IN" dirty="0" smtClean="0"/>
              <a:t>শ্রেনিঃ১০ম</a:t>
            </a:r>
          </a:p>
          <a:p>
            <a:r>
              <a:rPr lang="bn-IN" dirty="0" smtClean="0"/>
              <a:t>বিষয়ঃআল-কোরান</a:t>
            </a:r>
          </a:p>
          <a:p>
            <a:r>
              <a:rPr lang="bn-IN" dirty="0" smtClean="0"/>
              <a:t>সুরাঃআল-ইমরান</a:t>
            </a:r>
          </a:p>
          <a:p>
            <a:r>
              <a:rPr lang="bn-IN" dirty="0" smtClean="0"/>
              <a:t>আয়াতঃ১-৫</a:t>
            </a:r>
          </a:p>
          <a:p>
            <a:r>
              <a:rPr lang="bn-IN" dirty="0" smtClean="0"/>
              <a:t>তারিখঃ৩০/০১/২০২০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3600" dirty="0" smtClean="0"/>
              <a:t>শিক্ষক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bn-IN" sz="3600" dirty="0" smtClean="0"/>
              <a:t>পাঠ</a:t>
            </a:r>
            <a:endParaRPr lang="en-US" sz="3600" dirty="0"/>
          </a:p>
        </p:txBody>
      </p:sp>
      <p:pic>
        <p:nvPicPr>
          <p:cNvPr id="9" name="Content Placeholder 6" descr="ambasador ruhul khan am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19600"/>
            <a:ext cx="3611563" cy="16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/>
              <a:t>মিলকর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752600"/>
          <a:ext cx="8534400" cy="4597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67200"/>
                <a:gridCol w="4267200"/>
              </a:tblGrid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عذاب</a:t>
                      </a:r>
                      <a:r>
                        <a:rPr lang="ar-SA" baseline="0" dirty="0" smtClean="0"/>
                        <a:t> شديد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আমি আল্লাহর নামে শুরু</a:t>
                      </a:r>
                      <a:r>
                        <a:rPr lang="bn-IN" baseline="0" dirty="0" smtClean="0"/>
                        <a:t> করছি যিনি দাতা ওদয়ালু।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من قبل</a:t>
                      </a:r>
                      <a:r>
                        <a:rPr lang="ar-SA" baseline="0" dirty="0" smtClean="0"/>
                        <a:t> هدي للناس وانزل للفر قان</a:t>
                      </a:r>
                      <a:r>
                        <a:rPr lang="bn-IN" baseline="0" dirty="0" smtClean="0"/>
                        <a:t> 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আপনার উপর কিতাব</a:t>
                      </a:r>
                      <a:r>
                        <a:rPr lang="bn-IN" baseline="0" dirty="0" smtClean="0"/>
                        <a:t> নাযিল করেছেন।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نزل عليك الكتاب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আল্লাহর কাছে</a:t>
                      </a:r>
                      <a:r>
                        <a:rPr lang="bn-IN" baseline="0" dirty="0" smtClean="0"/>
                        <a:t> আছমান ওজমিনের মধ্যে কোন কিছুর গোপন নেই।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وانزللفرقان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কঠোর</a:t>
                      </a:r>
                      <a:r>
                        <a:rPr lang="bn-IN" baseline="0" dirty="0" smtClean="0"/>
                        <a:t> আযাব।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ان الله</a:t>
                      </a:r>
                      <a:r>
                        <a:rPr lang="ar-SA" baseline="0" dirty="0" smtClean="0"/>
                        <a:t> لا يخفي عليه شيئ في الارض و لا في السماء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এ কিতাবের</a:t>
                      </a:r>
                      <a:r>
                        <a:rPr lang="bn-IN" baseline="0" dirty="0" smtClean="0"/>
                        <a:t> পুর্বে মানব জাতির পথ প্রদর্শনের জন্য (নাযিল করেছেন)সত্য ওমিথ্যার পার্থক্য কারী হিসাবে।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ar-SA" dirty="0" smtClean="0"/>
                        <a:t>بسم الله الرحمن</a:t>
                      </a:r>
                      <a:r>
                        <a:rPr lang="ar-SA" baseline="0" dirty="0" smtClean="0"/>
                        <a:t> الرحيم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এবং</a:t>
                      </a:r>
                      <a:r>
                        <a:rPr lang="bn-IN" baseline="0" dirty="0" smtClean="0"/>
                        <a:t> তিনি ফোরকান নাযিল করেছেন।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800" b="1" dirty="0" smtClean="0"/>
              <a:t>বাড়ির কাজ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উদ্দীপকটি পড়ে নিচের প্রশ্নের উত্তর দাও—</a:t>
            </a:r>
          </a:p>
          <a:p>
            <a:pPr>
              <a:buNone/>
            </a:pPr>
            <a:r>
              <a:rPr lang="bn-IN" sz="2400" b="1" dirty="0" smtClean="0">
                <a:solidFill>
                  <a:srgbClr val="002060"/>
                </a:solidFill>
              </a:rPr>
              <a:t>--জৈনিক ব্যক্তি মৌলানা নাছির উদ্দিনের সাথে আলাপে প্রশ্ন করল,আমাদের শেষ নবি হবেন হযরত ঈসা(আঃ)</a:t>
            </a:r>
          </a:p>
          <a:p>
            <a:pPr>
              <a:buNone/>
            </a:pPr>
            <a:r>
              <a:rPr lang="bn-IN" sz="2400" b="1" dirty="0" smtClean="0">
                <a:solidFill>
                  <a:srgbClr val="002060"/>
                </a:solidFill>
              </a:rPr>
              <a:t>বললেন,আমাদের শেষ নবি ছিলেন হযরত মোহাম্মদ (সঃ)।আর ঈসা(আঃআমাদের নবির উম্মত হিসাবে আসবেন।</a:t>
            </a:r>
            <a:endParaRPr lang="bn-IN" sz="4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bn-IN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প্রশ্নঃ১।ঈসা(আঃ)এর মাতার নাম কি ছিল?</a:t>
            </a: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প্রশ্নঃ২।নবিওরাছুল প্রেরণের উদ্দেশ্য কি ছিল? লিখ।</a:t>
            </a: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প্রশ্নঃ৩।জৈনিক ব্যক্তির মতের সাথে তুমি কি একমত?</a:t>
            </a:r>
          </a:p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থাকলে উদ্দীপকের আলোকএ ব্যাখ্যা কর।</a:t>
            </a:r>
          </a:p>
          <a:p>
            <a:pPr>
              <a:buNone/>
            </a:pPr>
            <a:r>
              <a:rPr lang="bn-IN" sz="2400" b="1" dirty="0" smtClean="0">
                <a:solidFill>
                  <a:srgbClr val="002060"/>
                </a:solidFill>
              </a:rPr>
              <a:t>প্রশ্নঃ৪।ঈসা(আঃ)কে কেন আকাশে উঠিয়ে নেন?ব্যাখ্যা কর।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gif r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80010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8001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</a:rPr>
              <a:t>        সকলকে ধন্যবাদ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/>
              <a:t>শিখনফল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bn-IN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bn-IN" dirty="0" smtClean="0">
                <a:solidFill>
                  <a:srgbClr val="002060"/>
                </a:solidFill>
              </a:rPr>
              <a:t>-এ পাঠ শেষে শিক্ষার্থীরা যা শিখবে—-</a:t>
            </a:r>
          </a:p>
          <a:p>
            <a:pPr>
              <a:buNone/>
            </a:pPr>
            <a:endParaRPr lang="bn-IN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bn-IN" sz="2800" dirty="0" smtClean="0">
                <a:solidFill>
                  <a:srgbClr val="002060"/>
                </a:solidFill>
              </a:rPr>
              <a:t>১।আল্লাহ ব্যতীত কোন উপাস্য নেই বলতে পারবে।</a:t>
            </a:r>
          </a:p>
          <a:p>
            <a:pPr>
              <a:buNone/>
            </a:pPr>
            <a:r>
              <a:rPr lang="bn-IN" sz="2800" dirty="0" smtClean="0">
                <a:solidFill>
                  <a:srgbClr val="002060"/>
                </a:solidFill>
              </a:rPr>
              <a:t>২।আল-কোরান </a:t>
            </a:r>
            <a:r>
              <a:rPr lang="bn-IN" sz="28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</a:rPr>
              <a:t>সত্য</a:t>
            </a:r>
            <a:r>
              <a:rPr lang="bn-IN" sz="2800" dirty="0" smtClean="0">
                <a:solidFill>
                  <a:srgbClr val="002060"/>
                </a:solidFill>
              </a:rPr>
              <a:t> মিথ্যার পার্থক্যকারী ব্যাখ্যা করতে পারবে।</a:t>
            </a:r>
          </a:p>
          <a:p>
            <a:pPr>
              <a:buNone/>
            </a:pPr>
            <a:r>
              <a:rPr lang="bn-IN" sz="2800" dirty="0" smtClean="0">
                <a:solidFill>
                  <a:srgbClr val="002060"/>
                </a:solidFill>
              </a:rPr>
              <a:t>৩।আল্লাহর নিকট কোন কিছুর গোপন নেই নিঃসন্দেহে বলতে পারবে।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3200" dirty="0" smtClean="0">
                <a:solidFill>
                  <a:srgbClr val="002060"/>
                </a:solidFill>
              </a:rPr>
              <a:t>নিচের আয়াত গুলো শুদ্ধ করে পড়,অনুবাদ কর ও প্রশ্নের উত্তর লিখ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>
              <a:buNone/>
            </a:pPr>
            <a:r>
              <a:rPr lang="ar-SA" dirty="0" smtClean="0"/>
              <a:t>الم-الله لااله الا هو-الحي القيوم-نزل عليك الكتب با لحق مصدقا </a:t>
            </a:r>
          </a:p>
          <a:p>
            <a:pPr algn="r">
              <a:buNone/>
            </a:pPr>
            <a:r>
              <a:rPr lang="ar-SA" dirty="0" smtClean="0"/>
              <a:t>لما بين يد يه وانزل الفرقان-ان الذين كفروا با يت الله لهم عذاب شديد والله عزيز انتقام-</a:t>
            </a:r>
          </a:p>
          <a:p>
            <a:pPr algn="r">
              <a:buNone/>
            </a:pPr>
            <a:r>
              <a:rPr lang="ar-SA" dirty="0" smtClean="0"/>
              <a:t>ان الله لا يجفي عليه شيي في الا رض والا في اسماء—</a:t>
            </a:r>
            <a:endParaRPr lang="bn-IN" dirty="0" smtClean="0"/>
          </a:p>
          <a:p>
            <a:pPr>
              <a:buNone/>
            </a:pPr>
            <a:r>
              <a:rPr lang="bn-IN" dirty="0" smtClean="0"/>
              <a:t>১।</a:t>
            </a:r>
            <a:r>
              <a:rPr lang="ar-SA" dirty="0" smtClean="0"/>
              <a:t>الم </a:t>
            </a:r>
            <a:r>
              <a:rPr lang="bn-IN" dirty="0" smtClean="0"/>
              <a:t> হরফটি কি?</a:t>
            </a:r>
          </a:p>
          <a:p>
            <a:pPr>
              <a:buNone/>
            </a:pPr>
            <a:r>
              <a:rPr lang="bn-IN" dirty="0" smtClean="0"/>
              <a:t>২।</a:t>
            </a:r>
            <a:r>
              <a:rPr lang="ar-SA" dirty="0" smtClean="0"/>
              <a:t> الم-الله لااله الا هو-الحي القيوم-</a:t>
            </a:r>
            <a:r>
              <a:rPr lang="bn-IN" dirty="0" smtClean="0"/>
              <a:t>এর অর্থ বুঝিয়ে লিখ।</a:t>
            </a:r>
          </a:p>
          <a:p>
            <a:pPr>
              <a:buNone/>
            </a:pPr>
            <a:r>
              <a:rPr lang="bn-IN" dirty="0" smtClean="0"/>
              <a:t>৩।</a:t>
            </a:r>
            <a:r>
              <a:rPr lang="ar-SA" dirty="0" smtClean="0"/>
              <a:t>ان الذين كفروا با يت الله </a:t>
            </a:r>
            <a:r>
              <a:rPr lang="bn-IN" dirty="0" smtClean="0"/>
              <a:t>–আয়াতাংশের ব্যাখ্যা লিখ।</a:t>
            </a:r>
          </a:p>
          <a:p>
            <a:pPr>
              <a:buNone/>
            </a:pPr>
            <a:r>
              <a:rPr lang="bn-IN" dirty="0" smtClean="0"/>
              <a:t>৪</a:t>
            </a:r>
            <a:r>
              <a:rPr lang="bn-IN" sz="3000" dirty="0" smtClean="0"/>
              <a:t>।”আল্লাহ একমাত্র উপাস্য তিনিই এবাদত পাওয়ার</a:t>
            </a:r>
          </a:p>
          <a:p>
            <a:pPr>
              <a:buNone/>
            </a:pPr>
            <a:r>
              <a:rPr lang="bn-IN" sz="3000" dirty="0" smtClean="0"/>
              <a:t>যোগ্য”ইহা কি তুমি সমর্থন কর?কেন কর? ব্যাখ্যা কর।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b="1" dirty="0" smtClean="0">
                <a:solidFill>
                  <a:srgbClr val="002060"/>
                </a:solidFill>
              </a:rPr>
              <a:t>আয়াত সমুহের অনুবাদ শিখি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IN" dirty="0" smtClean="0"/>
              <a:t>১।(আলিফ,লা্‌মীম)ইহার অর্থ আল্লাহ তায়ালা ভাল জানেন ২।আল্লাহ ব্যতীত কোন উপাস্য নেই,তিনি চিরঞ্জীব চিরসত্য।৩।তিনি আপনার উপর কিতাব নাযিল করেছেন </a:t>
            </a:r>
          </a:p>
          <a:p>
            <a:pPr>
              <a:buNone/>
            </a:pPr>
            <a:r>
              <a:rPr lang="bn-IN" dirty="0" smtClean="0"/>
              <a:t>যা পুর্ববতি কিতাব সমুহের সত্যায়নকারী।আর তিনি তাওরাত ওইঞ্জিল  নাযিল করেছেন।৪।একিতাবের পুর্বে মানুষের হেদায়েতের জন্য।</a:t>
            </a:r>
          </a:p>
          <a:p>
            <a:pPr>
              <a:buNone/>
            </a:pPr>
            <a:r>
              <a:rPr lang="bn-IN" dirty="0" smtClean="0"/>
              <a:t>(এগুলো নাযিল করেছেন),আর তিনি সত্য ওমিথ্যার মধ্যে পার্থক্যকারী (কোরান)নাযিল করেছেন।</a:t>
            </a:r>
          </a:p>
          <a:p>
            <a:pPr>
              <a:buNone/>
            </a:pPr>
            <a:r>
              <a:rPr lang="bn-IN" dirty="0" smtClean="0"/>
              <a:t>৫।নিশ্চয়ই আসমান ও জমিনের বিন্দুমাত্র জিনিস আল্লাহর কাছে গোপন নয়।</a:t>
            </a:r>
            <a:endParaRPr lang="en-US" dirty="0" smtClean="0"/>
          </a:p>
          <a:p>
            <a:pPr>
              <a:buNone/>
            </a:pPr>
            <a:endParaRPr lang="b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ছবিতে কি দেখতে পাচ্ছ?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download (t2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38200" y="3962400"/>
            <a:ext cx="2638425" cy="1733550"/>
          </a:xfr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28800"/>
            <a:ext cx="2619375" cy="1743075"/>
          </a:xfrm>
          <a:prstGeom prst="rect">
            <a:avLst/>
          </a:prstGeom>
        </p:spPr>
      </p:pic>
      <p:pic>
        <p:nvPicPr>
          <p:cNvPr id="6" name="Picture 5" descr="698108526255423f3090b-201705071255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267200"/>
            <a:ext cx="2362200" cy="1684283"/>
          </a:xfrm>
          <a:prstGeom prst="rect">
            <a:avLst/>
          </a:prstGeom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676400"/>
            <a:ext cx="2619375" cy="1743075"/>
          </a:xfrm>
          <a:prstGeom prst="rect">
            <a:avLst/>
          </a:prstGeom>
        </p:spPr>
      </p:pic>
      <p:pic>
        <p:nvPicPr>
          <p:cNvPr id="8" name="Picture 7" descr="download (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6200" y="2057400"/>
            <a:ext cx="19812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0" y="5943600"/>
            <a:ext cx="428514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</a:rPr>
              <a:t>এগুলো আসমানি কিতাব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sz="3600" b="1" dirty="0" smtClean="0">
                <a:solidFill>
                  <a:srgbClr val="002060"/>
                </a:solidFill>
              </a:rPr>
              <a:t>১০৪খানা আসমানি কিতাব নাযিলের উদ্দেশ্য ছবি দেখে বল।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n-IN" sz="2000" b="1" dirty="0" smtClean="0">
                <a:solidFill>
                  <a:srgbClr val="002060"/>
                </a:solidFill>
              </a:rPr>
              <a:t>প্রশ্নঃ১।আসমানি কিতাব নাযিলের উদ্দেশ্য কি ছিল?</a:t>
            </a:r>
          </a:p>
          <a:p>
            <a:pPr>
              <a:buNone/>
            </a:pPr>
            <a:r>
              <a:rPr lang="bn-IN" sz="2000" dirty="0" smtClean="0"/>
              <a:t>প্রশ্নঃ২।আসমানি কিতাব ১০৪খানা কার কার উপর কত খানা নাযিল হয়?</a:t>
            </a:r>
          </a:p>
          <a:p>
            <a:pPr>
              <a:buNone/>
            </a:pPr>
            <a:r>
              <a:rPr lang="bn-IN" sz="2000" dirty="0" smtClean="0"/>
              <a:t>উত্তরঃ১।মানব জাতির হেদায়াতের জন্য নবি-</a:t>
            </a:r>
            <a:endParaRPr lang="en-US" sz="2000" dirty="0" smtClean="0"/>
          </a:p>
          <a:p>
            <a:pPr>
              <a:buNone/>
            </a:pPr>
            <a:r>
              <a:rPr lang="bn-IN" sz="2000" dirty="0" smtClean="0"/>
              <a:t>রাসুলগণ তা পড়ে আল্লাহর পথে দাওয়াত দিবেন।</a:t>
            </a:r>
          </a:p>
          <a:p>
            <a:pPr>
              <a:buNone/>
            </a:pPr>
            <a:r>
              <a:rPr lang="bn-IN" sz="2000" dirty="0" smtClean="0"/>
              <a:t>উত্তরঃ২।হযরত আনম(আঃ)এর ১০খানা।</a:t>
            </a:r>
          </a:p>
          <a:p>
            <a:pPr>
              <a:buNone/>
            </a:pPr>
            <a:r>
              <a:rPr lang="bn-IN" sz="2000" dirty="0" smtClean="0"/>
              <a:t>হযরত শীষ(আঃ)এর৫০খানা।</a:t>
            </a:r>
          </a:p>
          <a:p>
            <a:pPr>
              <a:buNone/>
            </a:pPr>
            <a:r>
              <a:rPr lang="bn-IN" sz="2000" dirty="0" smtClean="0"/>
              <a:t>হযরত ইদ্রিস(আঃ)এর৩০খানা।</a:t>
            </a:r>
          </a:p>
          <a:p>
            <a:pPr>
              <a:buNone/>
            </a:pPr>
            <a:r>
              <a:rPr lang="bn-IN" sz="2000" dirty="0" smtClean="0"/>
              <a:t>হযরত ইব্রাহিম(আঃ)এর ১০খানা।</a:t>
            </a:r>
          </a:p>
          <a:p>
            <a:pPr>
              <a:buNone/>
            </a:pPr>
            <a:r>
              <a:rPr lang="bn-IN" sz="2000" dirty="0" smtClean="0"/>
              <a:t>হযরত দাউন(আঃ)এর ১খানা।</a:t>
            </a:r>
          </a:p>
          <a:p>
            <a:pPr>
              <a:buNone/>
            </a:pPr>
            <a:r>
              <a:rPr lang="bn-IN" sz="2000" dirty="0" smtClean="0"/>
              <a:t>হযরত মুছা(আঃ)এর ১খানা।</a:t>
            </a:r>
          </a:p>
          <a:p>
            <a:pPr>
              <a:buNone/>
            </a:pPr>
            <a:r>
              <a:rPr lang="bn-IN" sz="2000" dirty="0" smtClean="0"/>
              <a:t>হযরত ঈসা(আঃ)এর১খানা।</a:t>
            </a:r>
          </a:p>
          <a:p>
            <a:pPr>
              <a:buNone/>
            </a:pPr>
            <a:r>
              <a:rPr lang="bn-IN" sz="2000" dirty="0" smtClean="0"/>
              <a:t>হযরত মোহাম্মদ(সঃ)এর১খানা।</a:t>
            </a:r>
          </a:p>
          <a:p>
            <a:pPr>
              <a:buNone/>
            </a:pPr>
            <a:endParaRPr lang="bn-IN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>
                <a:solidFill>
                  <a:srgbClr val="002060"/>
                </a:solidFill>
              </a:rPr>
              <a:t>ছবিতে কি আমল হচ্ছে?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95400" y="1752600"/>
            <a:ext cx="2876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amajir chob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733800"/>
            <a:ext cx="360218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amijir chob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905000"/>
            <a:ext cx="3657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amajir chobi.jpg"/>
          <p:cNvPicPr>
            <a:picLocks noChangeAspect="1"/>
          </p:cNvPicPr>
          <p:nvPr/>
        </p:nvPicPr>
        <p:blipFill>
          <a:blip r:embed="rId6"/>
          <a:srcRect l="47737" t="30000" r="18848" b="20000"/>
          <a:stretch>
            <a:fillRect/>
          </a:stretch>
        </p:blipFill>
        <p:spPr>
          <a:xfrm>
            <a:off x="914400" y="3886200"/>
            <a:ext cx="3657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057400" y="5562600"/>
            <a:ext cx="465801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2060"/>
                </a:solidFill>
              </a:rPr>
              <a:t>আস্ মানি কিতাব পড়ে আল্লাহর ইবাদত করছে, মানব জাতির হেদায়েতের জন্য দোয়া করছে।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bn-IN" dirty="0" smtClean="0"/>
              <a:t>শব্দার্থগুলো জেনে নিই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8" algn="r">
              <a:buNone/>
            </a:pPr>
            <a:r>
              <a:rPr lang="bn-IN" sz="3200" dirty="0" smtClean="0"/>
              <a:t>চিরঞ্জীব,চিরসত্য </a:t>
            </a:r>
            <a:r>
              <a:rPr lang="ar-SA" sz="3200" dirty="0" smtClean="0"/>
              <a:t>الحي-</a:t>
            </a:r>
          </a:p>
          <a:p>
            <a:pPr algn="r">
              <a:buNone/>
            </a:pPr>
            <a:r>
              <a:rPr lang="bn-IN" dirty="0" smtClean="0"/>
              <a:t>চিরস্থায়ী ,দীর্ঘস্থায়ী </a:t>
            </a:r>
            <a:r>
              <a:rPr lang="ar-SA" dirty="0" smtClean="0"/>
              <a:t>القيوم-</a:t>
            </a:r>
          </a:p>
          <a:p>
            <a:pPr algn="r">
              <a:buNone/>
            </a:pPr>
            <a:r>
              <a:rPr lang="bn-IN" dirty="0" smtClean="0"/>
              <a:t>নাযিল করেছে ,অবতীর্ণ করেছে </a:t>
            </a:r>
            <a:r>
              <a:rPr lang="ar-SA" dirty="0" smtClean="0"/>
              <a:t>نزل-</a:t>
            </a:r>
          </a:p>
          <a:p>
            <a:pPr algn="r">
              <a:buNone/>
            </a:pPr>
            <a:r>
              <a:rPr lang="bn-IN" dirty="0" smtClean="0"/>
              <a:t>সত্যায়নকারী ,প্রমাণস্বরুপ </a:t>
            </a:r>
            <a:r>
              <a:rPr lang="ar-SA" dirty="0" smtClean="0"/>
              <a:t>مصدقا-</a:t>
            </a:r>
            <a:r>
              <a:rPr lang="bn-IN" dirty="0" smtClean="0"/>
              <a:t> </a:t>
            </a:r>
            <a:endParaRPr lang="en-US" dirty="0" smtClean="0"/>
          </a:p>
          <a:p>
            <a:pPr algn="r">
              <a:buNone/>
            </a:pPr>
            <a:r>
              <a:rPr lang="bn-IN" dirty="0" smtClean="0"/>
              <a:t>পথ প্রদর্শক ,দিশা দানকারী </a:t>
            </a:r>
            <a:r>
              <a:rPr lang="ar-SA" dirty="0" smtClean="0"/>
              <a:t>  هدى-</a:t>
            </a:r>
            <a:endParaRPr lang="en-US" dirty="0" smtClean="0"/>
          </a:p>
          <a:p>
            <a:pPr algn="r">
              <a:buNone/>
            </a:pPr>
            <a:r>
              <a:rPr lang="bn-IN" dirty="0" smtClean="0"/>
              <a:t>প্রতিশোধ গ্রহণকারী </a:t>
            </a:r>
            <a:r>
              <a:rPr lang="ar-SA" dirty="0" smtClean="0"/>
              <a:t>ذو انتقام-</a:t>
            </a:r>
          </a:p>
          <a:p>
            <a:pPr algn="r">
              <a:buNone/>
            </a:pPr>
            <a:r>
              <a:rPr lang="bn-IN" dirty="0" smtClean="0"/>
              <a:t>কোন গোপন নেই,লোকানো নেই </a:t>
            </a:r>
            <a:r>
              <a:rPr lang="ar-SA" dirty="0" smtClean="0"/>
              <a:t>لا يخفى-</a:t>
            </a:r>
          </a:p>
          <a:p>
            <a:pPr algn="r">
              <a:buNone/>
            </a:pPr>
            <a:r>
              <a:rPr lang="bn-IN" dirty="0" smtClean="0"/>
              <a:t>জিনিস ,বস্তু ,সামান্য </a:t>
            </a:r>
            <a:r>
              <a:rPr lang="ar-SA" dirty="0" smtClean="0"/>
              <a:t>شيئ-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3683716</TotalTime>
  <Words>1077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পরিচিতি</vt:lpstr>
      <vt:lpstr>শিখনফল</vt:lpstr>
      <vt:lpstr>নিচের আয়াত গুলো শুদ্ধ করে পড়,অনুবাদ কর ও প্রশ্নের উত্তর লিখ</vt:lpstr>
      <vt:lpstr>আয়াত সমুহের অনুবাদ শিখি</vt:lpstr>
      <vt:lpstr>ছবিতে কি দেখতে পাচ্ছ?</vt:lpstr>
      <vt:lpstr>১০৪খানা আসমানি কিতাব নাযিলের উদ্দেশ্য ছবি দেখে বল।</vt:lpstr>
      <vt:lpstr>ছবিতে কি আমল হচ্ছে?</vt:lpstr>
      <vt:lpstr>শব্দার্থগুলো জেনে নিই</vt:lpstr>
      <vt:lpstr>     এসো আমরা আসলে জানি, যুক্তি সহওপ্রমাণ সহ  আমরা বলতে পারি আল্লাহ আমাদের ইলাহ</vt:lpstr>
      <vt:lpstr>একক কাজ</vt:lpstr>
      <vt:lpstr>আমরা জেনে নিব আল-কোরান সত্য-মিথ্যা পার্থক্যকারীওসততার চ্যালেঞ্জ</vt:lpstr>
      <vt:lpstr>জোড়ায় কাজ</vt:lpstr>
      <vt:lpstr>এসো একটি ছবি দেখি ওহী কোথায় নাযিল হয়ে ছিল </vt:lpstr>
      <vt:lpstr>          নিচে লক্ষ্যকর আল-কোরান শরিফে ওহী     অবতরণের পদ্ধতি ৭টি খাতায় লিখ।</vt:lpstr>
      <vt:lpstr>মুল্যায়ন</vt:lpstr>
      <vt:lpstr>ছবি দেখিওবলি</vt:lpstr>
      <vt:lpstr>দলীয় কাজ</vt:lpstr>
      <vt:lpstr>মুল্যায়ন</vt:lpstr>
      <vt:lpstr>মিলকর</vt:lpstr>
      <vt:lpstr>বাড়ির কাজ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https://ww.microsoft.com/</cp:lastModifiedBy>
  <cp:revision>207</cp:revision>
  <dcterms:created xsi:type="dcterms:W3CDTF">2006-08-16T00:00:00Z</dcterms:created>
  <dcterms:modified xsi:type="dcterms:W3CDTF">2020-02-05T14:50:36Z</dcterms:modified>
</cp:coreProperties>
</file>