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6046-6951-469C-AF2E-A5F9CEBC1942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0F795-4F8C-471B-AE8A-F60FE7C8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3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61E3E-7B1B-4307-88C0-81E5C512499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55FD-95F2-4F21-9700-5795FA9F4E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6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5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6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354B-60A9-45D6-8C4F-A67BFC851D8F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F002-82FD-4AEE-A205-AF5808ADB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4" y="365125"/>
            <a:ext cx="10067925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        </a:t>
            </a:r>
            <a:r>
              <a:rPr lang="en-US" dirty="0" err="1" smtClean="0">
                <a:solidFill>
                  <a:srgbClr val="FFFF00"/>
                </a:solidFill>
              </a:rPr>
              <a:t>স্বাগতম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003797"/>
            <a:ext cx="10067925" cy="4515984"/>
          </a:xfrm>
        </p:spPr>
      </p:pic>
    </p:spTree>
    <p:extLst>
      <p:ext uri="{BB962C8B-B14F-4D97-AF65-F5344CB8AC3E}">
        <p14:creationId xmlns:p14="http://schemas.microsoft.com/office/powerpoint/2010/main" val="30525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1988127" y="1196032"/>
          <a:ext cx="8534400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4" imgW="9417072" imgH="6078987" progId="Word.Document.8">
                  <p:embed/>
                </p:oleObj>
              </mc:Choice>
              <mc:Fallback>
                <p:oleObj name="Document" r:id="rId4" imgW="9417072" imgH="60789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127" y="1196032"/>
                        <a:ext cx="8534400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228600"/>
            <a:ext cx="5638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gŠ‡ji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8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mviwY</a:t>
            </a:r>
            <a:endParaRPr lang="en-US" sz="28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324601"/>
            <a:ext cx="88392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mviwY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 †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gŠj¸wji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ewkómgyn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ch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eÿb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81200" y="751822"/>
          <a:ext cx="8305800" cy="391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47"/>
                <a:gridCol w="453555"/>
                <a:gridCol w="453555"/>
                <a:gridCol w="453555"/>
                <a:gridCol w="453555"/>
                <a:gridCol w="453555"/>
                <a:gridCol w="503888"/>
                <a:gridCol w="453555"/>
                <a:gridCol w="453555"/>
                <a:gridCol w="454687"/>
                <a:gridCol w="454687"/>
                <a:gridCol w="454687"/>
                <a:gridCol w="454687"/>
                <a:gridCol w="454687"/>
                <a:gridCol w="454687"/>
                <a:gridCol w="521985"/>
                <a:gridCol w="528373"/>
                <a:gridCol w="457200"/>
              </a:tblGrid>
              <a:tr h="3911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CA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77" marR="61077" marT="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4200" y="543560"/>
          <a:ext cx="838200" cy="3235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8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</a:rPr>
                        <a:t>প্রতিক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H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Na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Rb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62400" y="543560"/>
          <a:ext cx="1981200" cy="3235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পারমাণবিক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সংখ্যা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3600" y="543560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911497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0" y="12794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16604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43600" y="2030549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43600" y="239848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43600" y="2766423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943600" y="3134360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3770811" y="4458789"/>
            <a:ext cx="453970" cy="381000"/>
            <a:chOff x="2246811" y="1066800"/>
            <a:chExt cx="453970" cy="381000"/>
          </a:xfrm>
        </p:grpSpPr>
        <p:sp>
          <p:nvSpPr>
            <p:cNvPr id="24" name="Flowchart: Connector 23"/>
            <p:cNvSpPr/>
            <p:nvPr/>
          </p:nvSpPr>
          <p:spPr>
            <a:xfrm>
              <a:off x="2286000" y="1066800"/>
              <a:ext cx="381000" cy="381000"/>
            </a:xfrm>
            <a:prstGeom prst="flowChartConnecto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6811" y="10668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Flowchart: Connector 25"/>
          <p:cNvSpPr/>
          <p:nvPr/>
        </p:nvSpPr>
        <p:spPr>
          <a:xfrm>
            <a:off x="3585756" y="4269379"/>
            <a:ext cx="833844" cy="748936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6"/>
          <p:cNvGrpSpPr/>
          <p:nvPr/>
        </p:nvGrpSpPr>
        <p:grpSpPr>
          <a:xfrm>
            <a:off x="3810000" y="4014653"/>
            <a:ext cx="387992" cy="1129937"/>
            <a:chOff x="2286000" y="622663"/>
            <a:chExt cx="387992" cy="1129937"/>
          </a:xfrm>
        </p:grpSpPr>
        <p:pic>
          <p:nvPicPr>
            <p:cNvPr id="28" name="Picture 27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622663"/>
              <a:ext cx="387992" cy="381001"/>
            </a:xfrm>
            <a:prstGeom prst="rect">
              <a:avLst/>
            </a:prstGeom>
          </p:spPr>
        </p:pic>
        <p:pic>
          <p:nvPicPr>
            <p:cNvPr id="29" name="Picture 28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371600"/>
              <a:ext cx="387991" cy="381000"/>
            </a:xfrm>
            <a:prstGeom prst="rect">
              <a:avLst/>
            </a:prstGeom>
          </p:spPr>
        </p:pic>
      </p:grpSp>
      <p:sp>
        <p:nvSpPr>
          <p:cNvPr id="30" name="Flowchart: Connector 29"/>
          <p:cNvSpPr/>
          <p:nvPr/>
        </p:nvSpPr>
        <p:spPr>
          <a:xfrm>
            <a:off x="3378926" y="4077789"/>
            <a:ext cx="1295400" cy="1143000"/>
          </a:xfrm>
          <a:prstGeom prst="flowChartConnector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0"/>
          <p:cNvGrpSpPr/>
          <p:nvPr/>
        </p:nvGrpSpPr>
        <p:grpSpPr>
          <a:xfrm>
            <a:off x="3200400" y="3786053"/>
            <a:ext cx="1676400" cy="1597691"/>
            <a:chOff x="1676400" y="394063"/>
            <a:chExt cx="1676400" cy="1597691"/>
          </a:xfrm>
        </p:grpSpPr>
        <p:pic>
          <p:nvPicPr>
            <p:cNvPr id="32" name="Picture 31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94063"/>
              <a:ext cx="381000" cy="374135"/>
            </a:xfrm>
            <a:prstGeom prst="rect">
              <a:avLst/>
            </a:prstGeom>
          </p:spPr>
        </p:pic>
        <p:pic>
          <p:nvPicPr>
            <p:cNvPr id="33" name="Picture 32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189" y="1617619"/>
              <a:ext cx="381000" cy="374135"/>
            </a:xfrm>
            <a:prstGeom prst="rect">
              <a:avLst/>
            </a:prstGeom>
          </p:spPr>
        </p:pic>
        <p:pic>
          <p:nvPicPr>
            <p:cNvPr id="34" name="Picture 33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1066800"/>
              <a:ext cx="381000" cy="374135"/>
            </a:xfrm>
            <a:prstGeom prst="rect">
              <a:avLst/>
            </a:prstGeom>
          </p:spPr>
        </p:pic>
        <p:pic>
          <p:nvPicPr>
            <p:cNvPr id="35" name="Picture 34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381000" cy="374135"/>
            </a:xfrm>
            <a:prstGeom prst="rect">
              <a:avLst/>
            </a:prstGeom>
          </p:spPr>
        </p:pic>
        <p:pic>
          <p:nvPicPr>
            <p:cNvPr id="36" name="Picture 35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609600"/>
              <a:ext cx="381000" cy="374135"/>
            </a:xfrm>
            <a:prstGeom prst="rect">
              <a:avLst/>
            </a:prstGeom>
          </p:spPr>
        </p:pic>
        <p:pic>
          <p:nvPicPr>
            <p:cNvPr id="37" name="Picture 36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609600"/>
              <a:ext cx="381000" cy="374135"/>
            </a:xfrm>
            <a:prstGeom prst="rect">
              <a:avLst/>
            </a:prstGeom>
          </p:spPr>
        </p:pic>
        <p:pic>
          <p:nvPicPr>
            <p:cNvPr id="38" name="Picture 37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447800"/>
              <a:ext cx="381000" cy="374135"/>
            </a:xfrm>
            <a:prstGeom prst="rect">
              <a:avLst/>
            </a:prstGeom>
          </p:spPr>
        </p:pic>
        <p:pic>
          <p:nvPicPr>
            <p:cNvPr id="39" name="Picture 38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447800"/>
              <a:ext cx="381000" cy="374135"/>
            </a:xfrm>
            <a:prstGeom prst="rect">
              <a:avLst/>
            </a:prstGeom>
          </p:spPr>
        </p:pic>
      </p:grpSp>
      <p:sp>
        <p:nvSpPr>
          <p:cNvPr id="40" name="Flowchart: Connector 39"/>
          <p:cNvSpPr/>
          <p:nvPr/>
        </p:nvSpPr>
        <p:spPr>
          <a:xfrm>
            <a:off x="3198222" y="3886200"/>
            <a:ext cx="1676400" cy="1524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001590"/>
            <a:ext cx="381000" cy="374135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1752600" y="5943600"/>
          <a:ext cx="3810000" cy="101092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270000"/>
                <a:gridCol w="1270000"/>
                <a:gridCol w="127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১ম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২য়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৩য়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৮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5" name="Group 42"/>
          <p:cNvGrpSpPr/>
          <p:nvPr/>
        </p:nvGrpSpPr>
        <p:grpSpPr>
          <a:xfrm>
            <a:off x="7162800" y="3733800"/>
            <a:ext cx="2133600" cy="2057400"/>
            <a:chOff x="1371600" y="3505200"/>
            <a:chExt cx="2133600" cy="2057400"/>
          </a:xfrm>
        </p:grpSpPr>
        <p:grpSp>
          <p:nvGrpSpPr>
            <p:cNvPr id="16" name="Group 178"/>
            <p:cNvGrpSpPr/>
            <p:nvPr/>
          </p:nvGrpSpPr>
          <p:grpSpPr>
            <a:xfrm>
              <a:off x="1680408" y="3745832"/>
              <a:ext cx="1476337" cy="1575793"/>
              <a:chOff x="5257800" y="2362200"/>
              <a:chExt cx="1476337" cy="1575793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5410200" y="2590800"/>
                <a:ext cx="1195136" cy="1143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76"/>
              <p:cNvGrpSpPr/>
              <p:nvPr/>
            </p:nvGrpSpPr>
            <p:grpSpPr>
              <a:xfrm>
                <a:off x="5257800" y="2362200"/>
                <a:ext cx="1476337" cy="1575793"/>
                <a:chOff x="1676400" y="3733800"/>
                <a:chExt cx="1476337" cy="1575793"/>
              </a:xfrm>
            </p:grpSpPr>
            <p:pic>
              <p:nvPicPr>
                <p:cNvPr id="63" name="Picture 62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9400" y="4419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4" name="Picture 63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6400" y="4343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800" y="37338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6" name="Picture 65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0" y="49530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7" name="Picture 66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8" name="Picture 67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9" name="Picture 68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4800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70" name="Picture 69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4724400"/>
                  <a:ext cx="333337" cy="3565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05"/>
            <p:cNvGrpSpPr/>
            <p:nvPr/>
          </p:nvGrpSpPr>
          <p:grpSpPr>
            <a:xfrm>
              <a:off x="2057400" y="3962400"/>
              <a:ext cx="762000" cy="1118593"/>
              <a:chOff x="2514600" y="2514600"/>
              <a:chExt cx="762000" cy="1118593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2514600" y="2731168"/>
                <a:ext cx="762000" cy="762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57" descr="Pire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2992" y="2883568"/>
                <a:ext cx="469366" cy="469366"/>
              </a:xfrm>
              <a:prstGeom prst="rect">
                <a:avLst/>
              </a:prstGeom>
            </p:spPr>
          </p:pic>
          <p:pic>
            <p:nvPicPr>
              <p:cNvPr id="59" name="Picture 58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9032" y="25146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60" name="Picture 59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232" y="3276600"/>
                <a:ext cx="333337" cy="356593"/>
              </a:xfrm>
              <a:prstGeom prst="rect">
                <a:avLst/>
              </a:prstGeom>
            </p:spPr>
          </p:pic>
        </p:grpSp>
        <p:grpSp>
          <p:nvGrpSpPr>
            <p:cNvPr id="19" name="Group 179"/>
            <p:cNvGrpSpPr/>
            <p:nvPr/>
          </p:nvGrpSpPr>
          <p:grpSpPr>
            <a:xfrm>
              <a:off x="1447800" y="3581400"/>
              <a:ext cx="1933537" cy="1880593"/>
              <a:chOff x="1447800" y="3581400"/>
              <a:chExt cx="1933537" cy="1880593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600200" y="3757864"/>
                <a:ext cx="1676400" cy="1576136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0" name="Picture 49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3886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1" name="Picture 50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5105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2" name="Picture 51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3" name="Picture 52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4" name="Picture 53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5" name="Picture 54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5029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6" name="Picture 55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800" y="4038600"/>
                <a:ext cx="333337" cy="356593"/>
              </a:xfrm>
              <a:prstGeom prst="rect">
                <a:avLst/>
              </a:prstGeom>
            </p:spPr>
          </p:pic>
        </p:grpSp>
        <p:sp>
          <p:nvSpPr>
            <p:cNvPr id="47" name="Flowchart: Connector 46"/>
            <p:cNvSpPr/>
            <p:nvPr/>
          </p:nvSpPr>
          <p:spPr>
            <a:xfrm>
              <a:off x="1371600" y="3505200"/>
              <a:ext cx="2133600" cy="2057400"/>
            </a:xfrm>
            <a:prstGeom prst="flowChartConnector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3657601"/>
            <a:ext cx="333337" cy="356593"/>
          </a:xfrm>
          <a:prstGeom prst="rect">
            <a:avLst/>
          </a:prstGeom>
        </p:spPr>
      </p:pic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6629400" y="5963920"/>
          <a:ext cx="3810000" cy="1285240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১ম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২য়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৩য়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৪র্থ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/>
                        </a:rPr>
                        <a:t>কক্ষপথ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২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৮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৮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4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4398 C -0.02048 -0.04398 0.02084 0.00579 0.02084 0.06713 C 0.02084 0.12801 -0.02048 0.17824 -0.07083 0.17824 C -0.12152 0.17824 -0.1625 0.12801 -0.1625 0.06713 C -0.1625 0.00579 -0.12152 -0.04398 -0.07083 -0.04398 Z " pathEditMode="relative" rAng="0" ptsTypes="fffff">
                                      <p:cBhvr>
                                        <p:cTn id="7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3 -0.01343 C -0.00416 -0.01343 0.04844 0.0537 0.04844 0.13657 C 0.04844 0.21921 -0.00416 0.28657 -0.06823 0.28657 C -0.13264 0.28657 -0.18489 0.21921 -0.18489 0.13657 C -0.18489 0.0537 -0.13264 -0.01343 -0.06823 -0.01343 Z " pathEditMode="relative" rAng="0" ptsTypes="fffff">
                                      <p:cBhvr>
                                        <p:cTn id="89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24200" y="543560"/>
          <a:ext cx="838200" cy="2494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8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</a:rPr>
                        <a:t>প্রতিক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ysClr val="windowText" lastClr="000000"/>
                          </a:solidFill>
                        </a:rPr>
                        <a:t>F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62400" y="543560"/>
          <a:ext cx="1981200" cy="2494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পারমাণবিক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সংখ্যা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53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43600" y="543560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911497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0" y="12794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16604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43600" y="2030549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43600" y="239848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038600" y="4815348"/>
            <a:ext cx="457200" cy="457200"/>
            <a:chOff x="2514600" y="44196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2514600" y="4419600"/>
              <a:ext cx="457200" cy="4572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9352" y="446384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33800" y="4358148"/>
            <a:ext cx="1143000" cy="1447800"/>
            <a:chOff x="2209800" y="3962400"/>
            <a:chExt cx="1143000" cy="1447800"/>
          </a:xfrm>
        </p:grpSpPr>
        <p:sp>
          <p:nvSpPr>
            <p:cNvPr id="18" name="Oval 17"/>
            <p:cNvSpPr/>
            <p:nvPr/>
          </p:nvSpPr>
          <p:spPr>
            <a:xfrm>
              <a:off x="2209800" y="4114800"/>
              <a:ext cx="11430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3962400"/>
              <a:ext cx="384664" cy="381000"/>
            </a:xfrm>
            <a:prstGeom prst="rect">
              <a:avLst/>
            </a:prstGeom>
          </p:spPr>
        </p:pic>
        <p:pic>
          <p:nvPicPr>
            <p:cNvPr id="20" name="Picture 19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5029200"/>
              <a:ext cx="384664" cy="381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276601" y="4053348"/>
            <a:ext cx="2137263" cy="2133600"/>
            <a:chOff x="3962400" y="3733800"/>
            <a:chExt cx="2137263" cy="2133600"/>
          </a:xfrm>
        </p:grpSpPr>
        <p:sp>
          <p:nvSpPr>
            <p:cNvPr id="22" name="Oval 21"/>
            <p:cNvSpPr/>
            <p:nvPr/>
          </p:nvSpPr>
          <p:spPr>
            <a:xfrm>
              <a:off x="4114800" y="3886200"/>
              <a:ext cx="1828800" cy="18288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486400"/>
              <a:ext cx="384664" cy="381000"/>
            </a:xfrm>
            <a:prstGeom prst="rect">
              <a:avLst/>
            </a:prstGeom>
          </p:spPr>
        </p:pic>
        <p:pic>
          <p:nvPicPr>
            <p:cNvPr id="24" name="Picture 23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3733800"/>
              <a:ext cx="384663" cy="381000"/>
            </a:xfrm>
            <a:prstGeom prst="rect">
              <a:avLst/>
            </a:prstGeom>
          </p:spPr>
        </p:pic>
        <p:pic>
          <p:nvPicPr>
            <p:cNvPr id="25" name="Picture 24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0" y="4648200"/>
              <a:ext cx="384663" cy="381000"/>
            </a:xfrm>
            <a:prstGeom prst="rect">
              <a:avLst/>
            </a:prstGeom>
          </p:spPr>
        </p:pic>
        <p:pic>
          <p:nvPicPr>
            <p:cNvPr id="26" name="Picture 25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4572000"/>
              <a:ext cx="384663" cy="381000"/>
            </a:xfrm>
            <a:prstGeom prst="rect">
              <a:avLst/>
            </a:prstGeom>
          </p:spPr>
        </p:pic>
        <p:pic>
          <p:nvPicPr>
            <p:cNvPr id="27" name="Picture 26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3962400"/>
              <a:ext cx="384663" cy="381000"/>
            </a:xfrm>
            <a:prstGeom prst="rect">
              <a:avLst/>
            </a:prstGeom>
          </p:spPr>
        </p:pic>
        <p:pic>
          <p:nvPicPr>
            <p:cNvPr id="28" name="Picture 27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400" y="4038600"/>
              <a:ext cx="384663" cy="381000"/>
            </a:xfrm>
            <a:prstGeom prst="rect">
              <a:avLst/>
            </a:prstGeom>
          </p:spPr>
        </p:pic>
        <p:pic>
          <p:nvPicPr>
            <p:cNvPr id="29" name="Picture 28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5334000"/>
              <a:ext cx="384663" cy="381000"/>
            </a:xfrm>
            <a:prstGeom prst="rect">
              <a:avLst/>
            </a:prstGeom>
          </p:spPr>
        </p:pic>
        <p:pic>
          <p:nvPicPr>
            <p:cNvPr id="30" name="Picture 29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5181600"/>
              <a:ext cx="384663" cy="381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986548" y="3733800"/>
            <a:ext cx="2746864" cy="2743200"/>
            <a:chOff x="4953000" y="3810000"/>
            <a:chExt cx="2746864" cy="2743200"/>
          </a:xfrm>
        </p:grpSpPr>
        <p:sp>
          <p:nvSpPr>
            <p:cNvPr id="32" name="Oval 31"/>
            <p:cNvSpPr/>
            <p:nvPr/>
          </p:nvSpPr>
          <p:spPr>
            <a:xfrm>
              <a:off x="5105400" y="3962400"/>
              <a:ext cx="2438400" cy="2438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5200" y="5029200"/>
              <a:ext cx="384664" cy="381000"/>
            </a:xfrm>
            <a:prstGeom prst="rect">
              <a:avLst/>
            </a:prstGeom>
          </p:spPr>
        </p:pic>
        <p:pic>
          <p:nvPicPr>
            <p:cNvPr id="34" name="Picture 33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2200" y="6172200"/>
              <a:ext cx="384663" cy="381000"/>
            </a:xfrm>
            <a:prstGeom prst="rect">
              <a:avLst/>
            </a:prstGeom>
          </p:spPr>
        </p:pic>
        <p:pic>
          <p:nvPicPr>
            <p:cNvPr id="35" name="Picture 34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5791200"/>
              <a:ext cx="384663" cy="381000"/>
            </a:xfrm>
            <a:prstGeom prst="rect">
              <a:avLst/>
            </a:prstGeom>
          </p:spPr>
        </p:pic>
        <p:pic>
          <p:nvPicPr>
            <p:cNvPr id="36" name="Picture 35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3810000"/>
              <a:ext cx="384663" cy="381000"/>
            </a:xfrm>
            <a:prstGeom prst="rect">
              <a:avLst/>
            </a:prstGeom>
          </p:spPr>
        </p:pic>
        <p:pic>
          <p:nvPicPr>
            <p:cNvPr id="37" name="Picture 36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0400" y="4191000"/>
              <a:ext cx="384663" cy="381000"/>
            </a:xfrm>
            <a:prstGeom prst="rect">
              <a:avLst/>
            </a:prstGeom>
          </p:spPr>
        </p:pic>
        <p:pic>
          <p:nvPicPr>
            <p:cNvPr id="38" name="Picture 37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4191000"/>
              <a:ext cx="384663" cy="381000"/>
            </a:xfrm>
            <a:prstGeom prst="rect">
              <a:avLst/>
            </a:prstGeom>
          </p:spPr>
        </p:pic>
        <p:pic>
          <p:nvPicPr>
            <p:cNvPr id="39" name="Picture 38" descr="Picture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5029200"/>
              <a:ext cx="384663" cy="381000"/>
            </a:xfrm>
            <a:prstGeom prst="rect">
              <a:avLst/>
            </a:prstGeom>
          </p:spPr>
        </p:pic>
      </p:grp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943600" y="4495800"/>
          <a:ext cx="441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কক্ষপথ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 কক্ষপথ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২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৮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/>
                        <a:t>৭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85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863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1         2      3      4   5    6     7      8     9    10 11  12  13  14   15 16  17   18</a:t>
            </a:r>
            <a:endParaRPr lang="en-US" sz="2400" dirty="0"/>
          </a:p>
        </p:txBody>
      </p:sp>
      <p:grpSp>
        <p:nvGrpSpPr>
          <p:cNvPr id="3" name="Group 66"/>
          <p:cNvGrpSpPr/>
          <p:nvPr/>
        </p:nvGrpSpPr>
        <p:grpSpPr>
          <a:xfrm>
            <a:off x="1675263" y="609600"/>
            <a:ext cx="8534400" cy="3886200"/>
            <a:chOff x="228600" y="1295400"/>
            <a:chExt cx="8535988" cy="49530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-1715294" y="3771900"/>
              <a:ext cx="4801394" cy="79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-1143794" y="3733800"/>
              <a:ext cx="4877594" cy="79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-646906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67494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724694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258094" y="37711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791494" y="37711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248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7820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6202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0012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34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915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2966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3634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89706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630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2170906" y="3771106"/>
              <a:ext cx="48006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830094" y="3847306"/>
              <a:ext cx="4800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67"/>
          <p:cNvGrpSpPr/>
          <p:nvPr/>
        </p:nvGrpSpPr>
        <p:grpSpPr>
          <a:xfrm>
            <a:off x="1430885" y="669387"/>
            <a:ext cx="7876888" cy="3543303"/>
            <a:chOff x="-76200" y="1371600"/>
            <a:chExt cx="8915400" cy="3810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28600" y="1371600"/>
              <a:ext cx="8610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8600" y="2667000"/>
              <a:ext cx="86106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8600" y="32004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8600" y="37338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8600" y="41910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8600" y="4572000"/>
              <a:ext cx="8534400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600" y="5105400"/>
              <a:ext cx="8610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8600" y="2057400"/>
              <a:ext cx="8458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-76200" y="14478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76200" y="20574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76200" y="27432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76200" y="32766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4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76200" y="37338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76200" y="412498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6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76200" y="4572000"/>
              <a:ext cx="22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7</a:t>
              </a:r>
              <a:endParaRPr lang="en-US" sz="28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751463" y="5486400"/>
            <a:ext cx="8229600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১৮টি উলম্ব কলামকে গ্রুপ বলে।  ৭ টি আনুভূমিক সারিকে পর্যায়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5863" y="3048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উলম্ব কলাম / গ্রুপ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6463" y="1219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আনুভূমিক সারি/ পর্যায়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98"/>
          <p:cNvGrpSpPr/>
          <p:nvPr/>
        </p:nvGrpSpPr>
        <p:grpSpPr>
          <a:xfrm>
            <a:off x="3625983" y="4648200"/>
            <a:ext cx="4849277" cy="381001"/>
            <a:chOff x="2179320" y="5334000"/>
            <a:chExt cx="6629400" cy="762794"/>
          </a:xfrm>
        </p:grpSpPr>
        <p:sp>
          <p:nvSpPr>
            <p:cNvPr id="43" name="Rectangle 42"/>
            <p:cNvSpPr/>
            <p:nvPr/>
          </p:nvSpPr>
          <p:spPr>
            <a:xfrm>
              <a:off x="2179320" y="5334000"/>
              <a:ext cx="6629400" cy="7620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43" idx="1"/>
              <a:endCxn id="43" idx="3"/>
            </p:cNvCxnSpPr>
            <p:nvPr/>
          </p:nvCxnSpPr>
          <p:spPr>
            <a:xfrm rot="10800000" flipH="1">
              <a:off x="2179320" y="5715000"/>
              <a:ext cx="6629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255520" y="5715000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2664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47998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518239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6380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60190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6552406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6933405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314405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39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71351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780314" y="5714206"/>
              <a:ext cx="7620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3246914" y="5714206"/>
              <a:ext cx="76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131584" y="645927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কতটি গ্রুপ আছে?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47401" y="6194286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কতটি আনুভূমিক সারি/ পর্যায়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39" grpId="1"/>
      <p:bldP spid="40" grpId="0"/>
      <p:bldP spid="41" grpId="0"/>
      <p:bldP spid="60" grpId="0"/>
      <p:bldP spid="60" grpId="1"/>
      <p:bldP spid="61" grpId="0"/>
      <p:bldP spid="6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281488" y="228603"/>
            <a:ext cx="3643312" cy="1385887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81178" y="2400300"/>
            <a:ext cx="2886075" cy="8715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10466" y="2400300"/>
            <a:ext cx="2886075" cy="8715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67528" y="3529013"/>
            <a:ext cx="3714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Sc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(21)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Ca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(20)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ইলেকট্রন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বিন্যাস দেখাও। </a:t>
            </a:r>
          </a:p>
          <a:p>
            <a:pPr marL="342900" indent="-342900">
              <a:buAutoNum type="arabicParenR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পর্যায় সারণিতে অক্সিজেনের অবস্থান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175" y="3529013"/>
            <a:ext cx="394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Na(11)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K(19)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ইলেকট্রন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বিন্যাস দেখাও। </a:t>
            </a:r>
          </a:p>
          <a:p>
            <a:pPr marL="342900" indent="-342900">
              <a:buAutoNum type="arabicParenR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পর্যায় সারণিতে হাইড্রোজেনের অবস্থান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5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B050"/>
                </a:solidFill>
              </a:rPr>
              <a:t>                          </a:t>
            </a:r>
            <a:r>
              <a:rPr lang="bn-IN" sz="4000" dirty="0" smtClean="0">
                <a:solidFill>
                  <a:srgbClr val="00B050"/>
                </a:solidFill>
              </a:rPr>
              <a:t>মূল্যায়নঃ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646792" y="2515636"/>
            <a:ext cx="8243887" cy="3871912"/>
          </a:xfrm>
          <a:prstGeom prst="round2Diag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 কি?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সংশোধিত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26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4724" y="428626"/>
            <a:ext cx="473392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বাড়ির কাজ</a:t>
            </a:r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505" y="2847976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১।ইলেক্ট্রন বিন্যাস কী ?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পটাশিয়াম এর ১৯তম ইলেক্ট্রনটি </a:t>
            </a:r>
            <a:r>
              <a:rPr lang="en-US" sz="4400" dirty="0">
                <a:solidFill>
                  <a:srgbClr val="002060"/>
                </a:solidFill>
                <a:latin typeface="Britannic Bold" pitchFamily="34" charset="0"/>
                <a:cs typeface="NikoshBAN" pitchFamily="2" charset="0"/>
              </a:rPr>
              <a:t>3d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Britannic Bold" pitchFamily="34" charset="0"/>
                <a:cs typeface="NikoshBAN" pitchFamily="2" charset="0"/>
              </a:rPr>
              <a:t>4s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যাবে ? 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প্রতিটি শক্তি স্তরে ইলেক্ট্রন ধারণ ক্ষমতা ব্যাখ্যা কর 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1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B050"/>
                </a:solidFill>
              </a:rPr>
              <a:t>                              </a:t>
            </a:r>
            <a:r>
              <a:rPr lang="bn-IN" sz="4000" dirty="0" smtClean="0">
                <a:solidFill>
                  <a:srgbClr val="FF0000"/>
                </a:solidFill>
              </a:rPr>
              <a:t>ধন্যবাদ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15415"/>
            <a:ext cx="7276571" cy="5104460"/>
          </a:xfrm>
        </p:spPr>
      </p:pic>
    </p:spTree>
    <p:extLst>
      <p:ext uri="{BB962C8B-B14F-4D97-AF65-F5344CB8AC3E}">
        <p14:creationId xmlns:p14="http://schemas.microsoft.com/office/powerpoint/2010/main" val="3583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শিক্ষক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0" y="1883902"/>
            <a:ext cx="5193243" cy="3774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/>
              <a:t>       </a:t>
            </a:r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bn-IN" dirty="0" smtClean="0">
                <a:solidFill>
                  <a:srgbClr val="FF0000"/>
                </a:solidFill>
              </a:rPr>
              <a:t>ফকির সহিদুল ইসলাম</a:t>
            </a:r>
          </a:p>
          <a:p>
            <a:pPr marL="0" indent="0">
              <a:buNone/>
            </a:pPr>
            <a:r>
              <a:rPr lang="bn-IN" sz="1200" dirty="0">
                <a:solidFill>
                  <a:srgbClr val="00B050"/>
                </a:solidFill>
              </a:rPr>
              <a:t>        </a:t>
            </a:r>
            <a:r>
              <a:rPr lang="en-US" sz="1200" dirty="0">
                <a:solidFill>
                  <a:srgbClr val="00B050"/>
                </a:solidFill>
              </a:rPr>
              <a:t>      </a:t>
            </a:r>
            <a:r>
              <a:rPr lang="bn-IN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              </a:t>
            </a:r>
            <a:r>
              <a:rPr lang="bn-IN" sz="1200" dirty="0" smtClean="0">
                <a:solidFill>
                  <a:srgbClr val="00B050"/>
                </a:solidFill>
              </a:rPr>
              <a:t> </a:t>
            </a:r>
            <a:r>
              <a:rPr lang="bn-IN" sz="1200" dirty="0">
                <a:solidFill>
                  <a:srgbClr val="00B050"/>
                </a:solidFill>
              </a:rPr>
              <a:t>বি,এস,সি (অনার্স),বি,এড, এম,এস,সি (গণিত)</a:t>
            </a:r>
          </a:p>
          <a:p>
            <a:pPr marL="0" indent="0">
              <a:buNone/>
            </a:pPr>
            <a:r>
              <a:rPr lang="bn-IN" sz="1800" dirty="0">
                <a:solidFill>
                  <a:srgbClr val="00B0F0"/>
                </a:solidFill>
              </a:rPr>
              <a:t>     </a:t>
            </a:r>
            <a:r>
              <a:rPr lang="en-US" sz="1800" dirty="0" smtClean="0">
                <a:solidFill>
                  <a:srgbClr val="00B0F0"/>
                </a:solidFill>
              </a:rPr>
              <a:t>              </a:t>
            </a:r>
            <a:r>
              <a:rPr lang="bn-IN" sz="1800" dirty="0" smtClean="0">
                <a:solidFill>
                  <a:srgbClr val="00B0F0"/>
                </a:solidFill>
              </a:rPr>
              <a:t>   সহকারী </a:t>
            </a:r>
            <a:r>
              <a:rPr lang="bn-IN" sz="1800" dirty="0">
                <a:solidFill>
                  <a:srgbClr val="00B0F0"/>
                </a:solidFill>
              </a:rPr>
              <a:t>শিক্ষক (গণিত)</a:t>
            </a:r>
          </a:p>
          <a:p>
            <a:pPr marL="0" indent="0">
              <a:buNone/>
            </a:pPr>
            <a:r>
              <a:rPr lang="bn-IN" dirty="0"/>
              <a:t>     </a:t>
            </a:r>
            <a:r>
              <a:rPr lang="en-US" dirty="0" smtClean="0"/>
              <a:t> </a:t>
            </a:r>
            <a:r>
              <a:rPr lang="bn-IN" dirty="0" smtClean="0"/>
              <a:t>সেন্ট </a:t>
            </a:r>
            <a:r>
              <a:rPr lang="bn-IN" dirty="0"/>
              <a:t>পল্‌স উচ্চ বিদ্যালয়</a:t>
            </a:r>
          </a:p>
          <a:p>
            <a:pPr marL="0" indent="0">
              <a:buNone/>
            </a:pPr>
            <a:r>
              <a:rPr lang="bn-IN" dirty="0">
                <a:solidFill>
                  <a:srgbClr val="C00000"/>
                </a:solidFill>
              </a:rPr>
              <a:t>          </a:t>
            </a:r>
            <a:r>
              <a:rPr lang="en-US" dirty="0" smtClean="0">
                <a:solidFill>
                  <a:srgbClr val="C00000"/>
                </a:solidFill>
              </a:rPr>
              <a:t>    </a:t>
            </a:r>
            <a:r>
              <a:rPr lang="bn-IN" sz="2000" dirty="0" smtClean="0">
                <a:solidFill>
                  <a:srgbClr val="C00000"/>
                </a:solidFill>
              </a:rPr>
              <a:t>মোংলা,বাগেরহাট </a:t>
            </a:r>
            <a:r>
              <a:rPr lang="bn-IN" sz="2000" dirty="0">
                <a:solidFill>
                  <a:srgbClr val="C00000"/>
                </a:solidFill>
              </a:rPr>
              <a:t>।</a:t>
            </a:r>
            <a:endParaRPr lang="en-US" sz="2000" dirty="0"/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        </a:t>
            </a:r>
            <a:r>
              <a:rPr lang="en-US" sz="1050" dirty="0" smtClean="0">
                <a:solidFill>
                  <a:srgbClr val="000000"/>
                </a:solidFill>
              </a:rPr>
              <a:t>                 </a:t>
            </a:r>
            <a:r>
              <a:rPr lang="en-US" sz="1050" dirty="0" err="1">
                <a:solidFill>
                  <a:srgbClr val="000000"/>
                </a:solidFill>
              </a:rPr>
              <a:t>মোবাইলঃ</a:t>
            </a:r>
            <a:r>
              <a:rPr lang="en-US" sz="1050" dirty="0">
                <a:solidFill>
                  <a:srgbClr val="000000"/>
                </a:solidFill>
              </a:rPr>
              <a:t> ০১৭১৬১৬৯৮৬৩</a:t>
            </a:r>
          </a:p>
          <a:p>
            <a:pPr marL="0" indent="0">
              <a:buNone/>
            </a:pPr>
            <a:r>
              <a:rPr lang="en-US" sz="1050" dirty="0">
                <a:solidFill>
                  <a:srgbClr val="000000"/>
                </a:solidFill>
              </a:rPr>
              <a:t>                      </a:t>
            </a:r>
            <a:r>
              <a:rPr lang="en-US" sz="1050" dirty="0" smtClean="0">
                <a:solidFill>
                  <a:srgbClr val="000000"/>
                </a:solidFill>
              </a:rPr>
              <a:t>                 </a:t>
            </a:r>
            <a:r>
              <a:rPr lang="bn-IN" sz="1050" dirty="0">
                <a:solidFill>
                  <a:srgbClr val="000000"/>
                </a:solidFill>
              </a:rPr>
              <a:t>ই-মেইলঃ</a:t>
            </a:r>
            <a:r>
              <a:rPr lang="en-US" sz="1050" dirty="0">
                <a:solidFill>
                  <a:srgbClr val="000000"/>
                </a:solidFill>
              </a:rPr>
              <a:t> fakirsahidul87@gmail.com</a:t>
            </a:r>
            <a:endParaRPr lang="bn-IN" sz="105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34" y="2547474"/>
            <a:ext cx="2821516" cy="3439670"/>
          </a:xfrm>
        </p:spPr>
      </p:pic>
    </p:spTree>
    <p:extLst>
      <p:ext uri="{BB962C8B-B14F-4D97-AF65-F5344CB8AC3E}">
        <p14:creationId xmlns:p14="http://schemas.microsoft.com/office/powerpoint/2010/main" val="79776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/>
              <a:t> </a:t>
            </a:r>
            <a:r>
              <a:rPr lang="bn-IN" dirty="0" smtClean="0"/>
              <a:t>                </a:t>
            </a:r>
            <a:r>
              <a:rPr lang="en-US" dirty="0" err="1">
                <a:solidFill>
                  <a:srgbClr val="C00000"/>
                </a:solidFill>
              </a:rPr>
              <a:t>পাঠ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পরিচিতি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628435" cy="4486275"/>
          </a:xfr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                                      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                           </a:t>
            </a:r>
          </a:p>
          <a:p>
            <a:pPr marL="0" indent="0">
              <a:buNone/>
            </a:pPr>
            <a:r>
              <a:rPr lang="bn-IN" sz="2400" dirty="0"/>
              <a:t> </a:t>
            </a:r>
            <a:r>
              <a:rPr lang="bn-IN" sz="2400" dirty="0" smtClean="0"/>
              <a:t>                                       </a:t>
            </a:r>
            <a:r>
              <a:rPr lang="en-US" sz="2400" dirty="0" err="1" smtClean="0"/>
              <a:t>শ্রেনি</a:t>
            </a:r>
            <a:r>
              <a:rPr lang="en-US" sz="2400" dirty="0" smtClean="0"/>
              <a:t> – ৯ম</a:t>
            </a:r>
          </a:p>
          <a:p>
            <a:pPr marL="0" indent="0">
              <a:buNone/>
            </a:pPr>
            <a:r>
              <a:rPr lang="bn-IN" sz="2400" dirty="0" smtClean="0"/>
              <a:t>                                       </a:t>
            </a:r>
            <a:r>
              <a:rPr lang="en-US" sz="2400" dirty="0" err="1" smtClean="0"/>
              <a:t>অধ্যায়</a:t>
            </a:r>
            <a:r>
              <a:rPr lang="en-US" sz="2400" dirty="0" smtClean="0"/>
              <a:t> – </a:t>
            </a:r>
            <a:r>
              <a:rPr lang="en-US" sz="2400" dirty="0" smtClean="0"/>
              <a:t>৪র্থ</a:t>
            </a:r>
            <a:endParaRPr lang="en-US" sz="2400" dirty="0" smtClean="0"/>
          </a:p>
          <a:p>
            <a:pPr marL="0" indent="0">
              <a:buNone/>
            </a:pPr>
            <a:r>
              <a:rPr lang="bn-IN" sz="2400" dirty="0" smtClean="0"/>
              <a:t>                                 </a:t>
            </a:r>
            <a:r>
              <a:rPr lang="en-US" sz="2400" dirty="0" err="1" smtClean="0"/>
              <a:t>তারিখ</a:t>
            </a:r>
            <a:r>
              <a:rPr lang="en-US" sz="2400" dirty="0" smtClean="0"/>
              <a:t> – </a:t>
            </a:r>
            <a:r>
              <a:rPr lang="en-US" sz="2400" dirty="0" smtClean="0"/>
              <a:t>০৫/০২/২০২০</a:t>
            </a:r>
            <a:endParaRPr lang="bn-IN" sz="2400" dirty="0" smtClean="0"/>
          </a:p>
          <a:p>
            <a:pPr marL="0" indent="0">
              <a:buNone/>
            </a:pPr>
            <a:r>
              <a:rPr lang="bn-IN" sz="2400" dirty="0" smtClean="0"/>
              <a:t>                                     সময়- ৫০ মিনিট </a:t>
            </a:r>
            <a:endParaRPr lang="en-US" sz="2400" dirty="0"/>
          </a:p>
        </p:txBody>
      </p:sp>
      <p:pic>
        <p:nvPicPr>
          <p:cNvPr id="5" name="Picture 4" descr="C:\Users\HP\Desktop\chemistry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66" y="1825625"/>
            <a:ext cx="3692769" cy="380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লক্ষ্য করঃ</a:t>
            </a:r>
            <a:br>
              <a:rPr lang="bn-IN" dirty="0" smtClean="0"/>
            </a:br>
            <a:r>
              <a:rPr lang="bn-IN" sz="3100" dirty="0" smtClean="0"/>
              <a:t>নিচের মৌলগুলো কিভাবে সাজানো আছে?</a:t>
            </a:r>
            <a:r>
              <a:rPr lang="bn-IN" sz="3100" dirty="0"/>
              <a:t/>
            </a:r>
            <a:br>
              <a:rPr lang="bn-IN" sz="3100" dirty="0"/>
            </a:br>
            <a:endParaRPr lang="en-US" sz="31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808468" y="2111002"/>
            <a:ext cx="1981200" cy="1481438"/>
            <a:chOff x="975852" y="2438400"/>
            <a:chExt cx="1981200" cy="1481438"/>
          </a:xfrm>
        </p:grpSpPr>
        <p:pic>
          <p:nvPicPr>
            <p:cNvPr id="12" name="Picture 11" descr="s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852" y="2438400"/>
              <a:ext cx="1981200" cy="1481438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27"/>
            <p:cNvSpPr txBox="1"/>
            <p:nvPr/>
          </p:nvSpPr>
          <p:spPr>
            <a:xfrm>
              <a:off x="1752600" y="3516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2175" y="2051621"/>
            <a:ext cx="1955030" cy="1600200"/>
            <a:chOff x="3657600" y="381000"/>
            <a:chExt cx="1955030" cy="1600200"/>
          </a:xfrm>
        </p:grpSpPr>
        <p:pic>
          <p:nvPicPr>
            <p:cNvPr id="15" name="Picture 14" descr="i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381000"/>
              <a:ext cx="1955030" cy="16002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30"/>
            <p:cNvSpPr txBox="1"/>
            <p:nvPr/>
          </p:nvSpPr>
          <p:spPr>
            <a:xfrm>
              <a:off x="4648200" y="1611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151114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25310" y="4540177"/>
            <a:ext cx="2071411" cy="1557338"/>
            <a:chOff x="6629400" y="2743200"/>
            <a:chExt cx="2071411" cy="1557338"/>
          </a:xfrm>
        </p:grpSpPr>
        <p:pic>
          <p:nvPicPr>
            <p:cNvPr id="18" name="Picture 17" descr="im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2743200"/>
              <a:ext cx="2071411" cy="155733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32"/>
            <p:cNvSpPr txBox="1"/>
            <p:nvPr/>
          </p:nvSpPr>
          <p:spPr>
            <a:xfrm>
              <a:off x="7391400" y="3886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36"/>
            <p:cNvSpPr txBox="1"/>
            <p:nvPr/>
          </p:nvSpPr>
          <p:spPr>
            <a:xfrm>
              <a:off x="7467600" y="38862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151114"/>
                  </a:solidFill>
                  <a:latin typeface="Times New Roman" pitchFamily="18" charset="0"/>
                  <a:cs typeface="Times New Roman" pitchFamily="18" charset="0"/>
                </a:rPr>
                <a:t>Rb</a:t>
              </a:r>
              <a:endParaRPr lang="en-US" dirty="0">
                <a:solidFill>
                  <a:srgbClr val="15111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1669" y="3978768"/>
            <a:ext cx="1981200" cy="1981200"/>
            <a:chOff x="3792792" y="4495800"/>
            <a:chExt cx="1981200" cy="1981200"/>
          </a:xfrm>
        </p:grpSpPr>
        <p:pic>
          <p:nvPicPr>
            <p:cNvPr id="22" name="Picture 21" descr="ima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2792" y="4495800"/>
              <a:ext cx="1981200" cy="19812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33"/>
            <p:cNvSpPr txBox="1"/>
            <p:nvPr/>
          </p:nvSpPr>
          <p:spPr>
            <a:xfrm>
              <a:off x="4572000" y="5943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Cs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1077" y="4611942"/>
            <a:ext cx="2438611" cy="25361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290" y="4608500"/>
            <a:ext cx="2426418" cy="25178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052502" y="1958109"/>
            <a:ext cx="2002778" cy="1676400"/>
            <a:chOff x="6705600" y="2514600"/>
            <a:chExt cx="2002778" cy="1676400"/>
          </a:xfrm>
        </p:grpSpPr>
        <p:pic>
          <p:nvPicPr>
            <p:cNvPr id="27" name="Picture 26" descr="xenon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5600" y="2514600"/>
              <a:ext cx="2002778" cy="16764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TextBox 8"/>
            <p:cNvSpPr txBox="1"/>
            <p:nvPr/>
          </p:nvSpPr>
          <p:spPr>
            <a:xfrm>
              <a:off x="7526592" y="377804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Kr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8875" y="1920009"/>
            <a:ext cx="1981200" cy="1752600"/>
            <a:chOff x="3810000" y="4572000"/>
            <a:chExt cx="1981200" cy="1752600"/>
          </a:xfrm>
        </p:grpSpPr>
        <p:pic>
          <p:nvPicPr>
            <p:cNvPr id="30" name="Picture 29" descr="krypton 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0" y="4572000"/>
              <a:ext cx="1981200" cy="1752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1" name="TextBox 9"/>
            <p:cNvSpPr txBox="1"/>
            <p:nvPr/>
          </p:nvSpPr>
          <p:spPr>
            <a:xfrm>
              <a:off x="4520376" y="589689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1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sz="3100" dirty="0" smtClean="0"/>
              <a:t>মৌলগুলোকে যদি তাদের ভৌত ও রাসায়নিক ধর্ম অনুসারে সাজাই তাহলে?</a:t>
            </a:r>
            <a:r>
              <a:rPr lang="bn-IN" sz="3100" dirty="0"/>
              <a:t/>
            </a:r>
            <a:br>
              <a:rPr lang="bn-IN" sz="3100" dirty="0"/>
            </a:br>
            <a:endParaRPr lang="en-US" sz="31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50479" y="2055590"/>
            <a:ext cx="1981200" cy="1481438"/>
            <a:chOff x="975852" y="2438400"/>
            <a:chExt cx="1981200" cy="1481438"/>
          </a:xfrm>
        </p:grpSpPr>
        <p:pic>
          <p:nvPicPr>
            <p:cNvPr id="12" name="Picture 11" descr="so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852" y="2438400"/>
              <a:ext cx="1981200" cy="1481438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27"/>
            <p:cNvSpPr txBox="1"/>
            <p:nvPr/>
          </p:nvSpPr>
          <p:spPr>
            <a:xfrm>
              <a:off x="1752600" y="35168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42175" y="2051621"/>
            <a:ext cx="1955030" cy="1600200"/>
            <a:chOff x="3657600" y="381000"/>
            <a:chExt cx="1955030" cy="1600200"/>
          </a:xfrm>
        </p:grpSpPr>
        <p:pic>
          <p:nvPicPr>
            <p:cNvPr id="15" name="Picture 14" descr="im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381000"/>
              <a:ext cx="1955030" cy="16002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30"/>
            <p:cNvSpPr txBox="1"/>
            <p:nvPr/>
          </p:nvSpPr>
          <p:spPr>
            <a:xfrm>
              <a:off x="4648200" y="16118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151114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79120" y="1952329"/>
            <a:ext cx="2071411" cy="1557338"/>
            <a:chOff x="6629400" y="2743200"/>
            <a:chExt cx="2071411" cy="1557338"/>
          </a:xfrm>
        </p:grpSpPr>
        <p:pic>
          <p:nvPicPr>
            <p:cNvPr id="18" name="Picture 17" descr="im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9400" y="2743200"/>
              <a:ext cx="2071411" cy="155733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32"/>
            <p:cNvSpPr txBox="1"/>
            <p:nvPr/>
          </p:nvSpPr>
          <p:spPr>
            <a:xfrm>
              <a:off x="7391400" y="3886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36"/>
            <p:cNvSpPr txBox="1"/>
            <p:nvPr/>
          </p:nvSpPr>
          <p:spPr>
            <a:xfrm>
              <a:off x="7467600" y="38862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151114"/>
                  </a:solidFill>
                  <a:latin typeface="Times New Roman" pitchFamily="18" charset="0"/>
                  <a:cs typeface="Times New Roman" pitchFamily="18" charset="0"/>
                </a:rPr>
                <a:t>Rb</a:t>
              </a:r>
              <a:endParaRPr lang="en-US" dirty="0">
                <a:solidFill>
                  <a:srgbClr val="15111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64631" y="1861121"/>
            <a:ext cx="1981200" cy="1981200"/>
            <a:chOff x="3792792" y="4495800"/>
            <a:chExt cx="1981200" cy="1981200"/>
          </a:xfrm>
        </p:grpSpPr>
        <p:pic>
          <p:nvPicPr>
            <p:cNvPr id="22" name="Picture 21" descr="ima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2792" y="4495800"/>
              <a:ext cx="1981200" cy="19812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33"/>
            <p:cNvSpPr txBox="1"/>
            <p:nvPr/>
          </p:nvSpPr>
          <p:spPr>
            <a:xfrm>
              <a:off x="4572000" y="5943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Cs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79" y="4555356"/>
            <a:ext cx="2438611" cy="25361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399" y="4670149"/>
            <a:ext cx="2426418" cy="251786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660361" y="4557429"/>
            <a:ext cx="2002778" cy="1676400"/>
            <a:chOff x="6705600" y="2514600"/>
            <a:chExt cx="2002778" cy="1676400"/>
          </a:xfrm>
        </p:grpSpPr>
        <p:pic>
          <p:nvPicPr>
            <p:cNvPr id="27" name="Picture 26" descr="xenon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5600" y="2514600"/>
              <a:ext cx="2002778" cy="1676400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8" name="TextBox 8"/>
            <p:cNvSpPr txBox="1"/>
            <p:nvPr/>
          </p:nvSpPr>
          <p:spPr>
            <a:xfrm>
              <a:off x="7526592" y="377804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Kr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86639" y="4286292"/>
            <a:ext cx="1981200" cy="1997568"/>
            <a:chOff x="3810000" y="4327032"/>
            <a:chExt cx="1981200" cy="1997568"/>
          </a:xfrm>
        </p:grpSpPr>
        <p:pic>
          <p:nvPicPr>
            <p:cNvPr id="30" name="Picture 29" descr="krypton 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0" y="4327032"/>
              <a:ext cx="1981200" cy="19975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1" name="TextBox 9"/>
            <p:cNvSpPr txBox="1"/>
            <p:nvPr/>
          </p:nvSpPr>
          <p:spPr>
            <a:xfrm>
              <a:off x="4520376" y="589689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4881943" y="3755644"/>
            <a:ext cx="1447800" cy="76200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কঠিন পদার্থ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64961" y="5929522"/>
            <a:ext cx="1295400" cy="838200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নিস্ক্রিয় মৌল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 </a:t>
            </a:r>
            <a:r>
              <a:rPr lang="bn-IN" dirty="0" smtClean="0"/>
              <a:t>             </a:t>
            </a:r>
            <a:r>
              <a:rPr lang="bn-IN" dirty="0" smtClean="0">
                <a:solidFill>
                  <a:srgbClr val="FF0000"/>
                </a:solidFill>
              </a:rPr>
              <a:t>আজকের </a:t>
            </a:r>
            <a:r>
              <a:rPr lang="bn-IN" dirty="0" smtClean="0">
                <a:solidFill>
                  <a:srgbClr val="FF0000"/>
                </a:solidFill>
              </a:rPr>
              <a:t>আলোচ্য </a:t>
            </a:r>
            <a:r>
              <a:rPr lang="bn-IN" dirty="0" smtClean="0">
                <a:solidFill>
                  <a:srgbClr val="FF0000"/>
                </a:solidFill>
              </a:rPr>
              <a:t>বিষয়ঃ</a:t>
            </a:r>
            <a:br>
              <a:rPr lang="bn-IN" dirty="0" smtClean="0">
                <a:solidFill>
                  <a:srgbClr val="FF0000"/>
                </a:solidFill>
              </a:rPr>
            </a:br>
            <a:r>
              <a:rPr lang="bn-IN" dirty="0">
                <a:solidFill>
                  <a:srgbClr val="FF0000"/>
                </a:solidFill>
              </a:rPr>
              <a:t/>
            </a:r>
            <a:br>
              <a:rPr lang="bn-IN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6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n-IN" dirty="0" smtClean="0"/>
              <a:t>                                                                                                    </a:t>
            </a:r>
            <a:r>
              <a:rPr lang="bn-IN" sz="21600" dirty="0" smtClean="0">
                <a:solidFill>
                  <a:srgbClr val="00B050"/>
                </a:solidFill>
              </a:rPr>
              <a:t>পর্যায় সারণি</a:t>
            </a:r>
            <a:endParaRPr lang="bn-IN" sz="21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sz="3200" dirty="0" smtClean="0">
                <a:solidFill>
                  <a:srgbClr val="7030A0"/>
                </a:solidFill>
              </a:rPr>
              <a:t>                   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 descr="7168804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2847993"/>
            <a:ext cx="7010400" cy="39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শিখনফলঃ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</a:p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 বিকাশের পটভূমি বর্ণনা করতে 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মৌলসমূহের ইলেকট্রন বিন্যাস করতে পারবে।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সারণির বৈশিষ্ট্য বর্ণনা করতে পারবে।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পর্যায় সূত্র সম্বন্ধে ধারনা পাবে।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 সারণিতে মৌলসমূহের অবস্থান নির্ণয় করতে পারবে।</a:t>
            </a: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077" y="0"/>
            <a:ext cx="8698523" cy="6397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ch©vq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mviwYi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cUf~wg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371327"/>
            <a:ext cx="8763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chv©q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mviwY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Q‡Ki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gŠjmgy‡ni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fŠZ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ag©mgyn‡K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b="1" dirty="0" err="1">
                <a:latin typeface="SutonnyMJ" pitchFamily="2" charset="0"/>
                <a:cs typeface="SutonnyMJ" pitchFamily="2" charset="0"/>
              </a:rPr>
              <a:t>aviYvwPÎ</a:t>
            </a:r>
            <a:r>
              <a:rPr lang="en-US" sz="1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08285" y="533401"/>
            <a:ext cx="86868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      2012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Avwe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¯‹„Z me©‡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118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‡_©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ms‡KZ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MjbvsK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ùzUbvsK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Ae¯’v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(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KwVb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Zij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evqexq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 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evZv‡mi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wewµqv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evqy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Df‡qi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mv‡_B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wewµqv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mv‡_B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wewµqv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cv.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KZ,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mwµq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wbw®Œq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AavZz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avZzI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AavZzI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cigvby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KvbwUi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QvU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. . . . . . . . . 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Kómva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e¨vcvi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weÁvwbiv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kZel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†_‡K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AvmwQ‡jb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9018" y="2585543"/>
            <a:ext cx="86662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cÖ_‡g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1789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j¨vfqwm‡q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Ae¯’vi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gŠjmgyn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(33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 ‡K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kÖwY‡Z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wef³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186" y="3878205"/>
            <a:ext cx="870731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Z„ZxqZ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1864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Bs‡iR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weÁvbx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wbDj¨vÛ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gŠjmgyn‡K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fi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mvwR‡q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Aóg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gŠjmgy‡ni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ivmvBwbK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a‡g©i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496921"/>
            <a:ext cx="876300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_©Z 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1869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iæk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weÁvbx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g¨v‡Ûwjd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(67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Rvg©vb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weÁvbx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jy_vi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gqvi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c„_K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c„_K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GKB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ag©wewkó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mg‡kÖwYfz³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cÖqv‡m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gŠjmgy‡ni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ZvwjKv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imvq‡b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mviwY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L¨vZ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5418689"/>
            <a:ext cx="87630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ciewZ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©‡Z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1900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g‡a¨B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Av‡iv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30wU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mviwY‡Z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hy³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avivevwnKZvq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weÁvwbiv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AvR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118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gŠj‡K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a‡g©i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wg‡ji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mviwY</a:t>
            </a:r>
            <a:r>
              <a:rPr lang="en-US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‰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4500" y="3357594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78977" y="3231874"/>
            <a:ext cx="87161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wØZxqZ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1829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weÁvbx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WveivBbvi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jÿ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cici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gŠ‡ji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gŠ‡ji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fi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Z…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gŠ‡ji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f‡ii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hvMd‡ji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A‡a©K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KvQvKvwQ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WveivBbv‡ii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ÎqxmyÎ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0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build="p" animBg="1"/>
      <p:bldP spid="6" grpId="0" build="p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15" y="646969"/>
            <a:ext cx="4672013" cy="545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689" y="6104794"/>
            <a:ext cx="5099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পর্যায়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সারণির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জনক দ্বিমিত্রি মেন্ডেলিফ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8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902</Words>
  <Application>Microsoft Office PowerPoint</Application>
  <PresentationFormat>Widescreen</PresentationFormat>
  <Paragraphs>226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Britannic Bold</vt:lpstr>
      <vt:lpstr>Calibri</vt:lpstr>
      <vt:lpstr>Calibri Light</vt:lpstr>
      <vt:lpstr>Nikosh</vt:lpstr>
      <vt:lpstr>NikoshBAN</vt:lpstr>
      <vt:lpstr>SutonnyMJ</vt:lpstr>
      <vt:lpstr>Times New Roman</vt:lpstr>
      <vt:lpstr>Vrinda</vt:lpstr>
      <vt:lpstr>Wingdings</vt:lpstr>
      <vt:lpstr>Office Theme</vt:lpstr>
      <vt:lpstr>Document</vt:lpstr>
      <vt:lpstr>                          স্বাগতম</vt:lpstr>
      <vt:lpstr>                শিক্ষক পরিচিতি</vt:lpstr>
      <vt:lpstr>                                          পাঠ পরিচিতি</vt:lpstr>
      <vt:lpstr>লক্ষ্য করঃ নিচের মৌলগুলো কিভাবে সাজানো আছে? </vt:lpstr>
      <vt:lpstr>মৌলগুলোকে যদি তাদের ভৌত ও রাসায়নিক ধর্ম অনুসারে সাজাই তাহলে? </vt:lpstr>
      <vt:lpstr>              আজকের আলোচ্য বিষয়ঃ  </vt:lpstr>
      <vt:lpstr>শিখনফলঃ</vt:lpstr>
      <vt:lpstr>ch©vq mviwYi cUf~wg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মূল্যায়নঃ</vt:lpstr>
      <vt:lpstr>PowerPoint Presentation</vt:lpstr>
      <vt:lpstr>                            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স্বাগতম</dc:title>
  <dc:creator>HP</dc:creator>
  <cp:lastModifiedBy>HP</cp:lastModifiedBy>
  <cp:revision>22</cp:revision>
  <dcterms:created xsi:type="dcterms:W3CDTF">2020-02-05T18:18:33Z</dcterms:created>
  <dcterms:modified xsi:type="dcterms:W3CDTF">2020-02-05T19:21:03Z</dcterms:modified>
</cp:coreProperties>
</file>