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61" r:id="rId2"/>
    <p:sldId id="263" r:id="rId3"/>
    <p:sldId id="271" r:id="rId4"/>
    <p:sldId id="256" r:id="rId5"/>
    <p:sldId id="272" r:id="rId6"/>
    <p:sldId id="265" r:id="rId7"/>
    <p:sldId id="269" r:id="rId8"/>
    <p:sldId id="257" r:id="rId9"/>
    <p:sldId id="258" r:id="rId10"/>
    <p:sldId id="273" r:id="rId11"/>
    <p:sldId id="260" r:id="rId12"/>
    <p:sldId id="259" r:id="rId13"/>
    <p:sldId id="262" r:id="rId14"/>
    <p:sldId id="266" r:id="rId15"/>
    <p:sldId id="268" r:id="rId16"/>
    <p:sldId id="267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2880B-2652-48E2-9239-86081F95F8F3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8E1EA-F1C9-468C-8E0E-D50C6E4D3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75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8E1EA-F1C9-468C-8E0E-D50C6E4D37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31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8E1EA-F1C9-468C-8E0E-D50C6E4D37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705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8E1EA-F1C9-468C-8E0E-D50C6E4D37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98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6EAD5-C174-4764-A89E-71F337C2B77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D4F5-BC27-4E42-87CC-B6CE37FC8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6EAD5-C174-4764-A89E-71F337C2B77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D4F5-BC27-4E42-87CC-B6CE37FC8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6EAD5-C174-4764-A89E-71F337C2B77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D4F5-BC27-4E42-87CC-B6CE37FC8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6EAD5-C174-4764-A89E-71F337C2B77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D4F5-BC27-4E42-87CC-B6CE37FC8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6EAD5-C174-4764-A89E-71F337C2B77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D4F5-BC27-4E42-87CC-B6CE37FC8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6EAD5-C174-4764-A89E-71F337C2B77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D4F5-BC27-4E42-87CC-B6CE37FC8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6EAD5-C174-4764-A89E-71F337C2B77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D4F5-BC27-4E42-87CC-B6CE37FC8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6EAD5-C174-4764-A89E-71F337C2B77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D4F5-BC27-4E42-87CC-B6CE37FC8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6EAD5-C174-4764-A89E-71F337C2B77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D4F5-BC27-4E42-87CC-B6CE37FC8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6EAD5-C174-4764-A89E-71F337C2B77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D4F5-BC27-4E42-87CC-B6CE37FC8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6EAD5-C174-4764-A89E-71F337C2B77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D4F5-BC27-4E42-87CC-B6CE37FC8DCE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6EAD5-C174-4764-A89E-71F337C2B77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AD4F5-BC27-4E42-87CC-B6CE37FC8D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0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09600" y="626104"/>
            <a:ext cx="8001000" cy="562229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" name="Picture 2" descr="Welcom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4059" y="1973357"/>
            <a:ext cx="5177741" cy="2293843"/>
          </a:xfrm>
          <a:prstGeom prst="rect">
            <a:avLst/>
          </a:prstGeom>
        </p:spPr>
      </p:pic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729"/>
            </a:avLst>
          </a:prstGeom>
          <a:pattFill prst="pct9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32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708136" y="829119"/>
            <a:ext cx="2819399" cy="2142681"/>
            <a:chOff x="5708136" y="602157"/>
            <a:chExt cx="2819399" cy="2142681"/>
          </a:xfrm>
        </p:grpSpPr>
        <p:grpSp>
          <p:nvGrpSpPr>
            <p:cNvPr id="3" name="Group 2"/>
            <p:cNvGrpSpPr/>
            <p:nvPr/>
          </p:nvGrpSpPr>
          <p:grpSpPr>
            <a:xfrm>
              <a:off x="5708136" y="602157"/>
              <a:ext cx="2819399" cy="2064843"/>
              <a:chOff x="2057399" y="4190926"/>
              <a:chExt cx="3632497" cy="1950102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318656" y="4522067"/>
                <a:ext cx="1194836" cy="1182737"/>
                <a:chOff x="1350818" y="1551713"/>
                <a:chExt cx="2133600" cy="2209800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1350818" y="1551713"/>
                  <a:ext cx="2133600" cy="22098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57150">
                  <a:solidFill>
                    <a:schemeClr val="accent2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1676400" y="1868636"/>
                  <a:ext cx="1524000" cy="1600200"/>
                </a:xfrm>
                <a:prstGeom prst="ellipse">
                  <a:avLst/>
                </a:prstGeom>
                <a:noFill/>
                <a:ln w="5715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2095500" y="2379522"/>
                  <a:ext cx="685800" cy="647700"/>
                </a:xfrm>
                <a:prstGeom prst="ellipse">
                  <a:avLst/>
                </a:prstGeom>
                <a:pattFill prst="pct60">
                  <a:fgClr>
                    <a:schemeClr val="accent2"/>
                  </a:fgClr>
                  <a:bgClr>
                    <a:schemeClr val="bg1"/>
                  </a:bgClr>
                </a:patt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2438400" y="2724157"/>
                  <a:ext cx="228600" cy="261502"/>
                </a:xfrm>
                <a:prstGeom prst="ellipse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1524000" y="2419354"/>
                  <a:ext cx="304800" cy="304804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>
                  <a:off x="3048000" y="2641025"/>
                  <a:ext cx="277091" cy="308265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2195946" y="2412426"/>
                  <a:ext cx="266700" cy="311731"/>
                </a:xfrm>
                <a:prstGeom prst="ellipse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2057400" y="2637564"/>
                  <a:ext cx="290946" cy="311726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2462646" y="2467848"/>
                  <a:ext cx="304800" cy="256310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3655500" y="4333798"/>
                <a:ext cx="1830900" cy="1686002"/>
                <a:chOff x="3449782" y="1752600"/>
                <a:chExt cx="2722418" cy="2758787"/>
              </a:xfrm>
            </p:grpSpPr>
            <p:sp>
              <p:nvSpPr>
                <p:cNvPr id="9" name="Oval 8"/>
                <p:cNvSpPr/>
                <p:nvPr/>
              </p:nvSpPr>
              <p:spPr>
                <a:xfrm>
                  <a:off x="3934690" y="2133600"/>
                  <a:ext cx="1780309" cy="1816677"/>
                </a:xfrm>
                <a:prstGeom prst="ellipse">
                  <a:avLst/>
                </a:prstGeom>
                <a:noFill/>
                <a:ln w="57150">
                  <a:solidFill>
                    <a:schemeClr val="tx2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4149436" y="2396836"/>
                  <a:ext cx="1371600" cy="1295400"/>
                </a:xfrm>
                <a:prstGeom prst="ellipse">
                  <a:avLst/>
                </a:prstGeom>
                <a:pattFill prst="pct60">
                  <a:fgClr>
                    <a:schemeClr val="accent2"/>
                  </a:fgClr>
                  <a:bgClr>
                    <a:schemeClr val="bg1"/>
                  </a:bgClr>
                </a:patt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3581400" y="1752600"/>
                  <a:ext cx="2549236" cy="2590800"/>
                </a:xfrm>
                <a:prstGeom prst="ellipse">
                  <a:avLst/>
                </a:prstGeom>
                <a:noFill/>
                <a:ln w="571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4495800" y="3330286"/>
                  <a:ext cx="304800" cy="280554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4911436" y="2939762"/>
                  <a:ext cx="304800" cy="25631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4239491" y="2592535"/>
                  <a:ext cx="304800" cy="25631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4710546" y="2753590"/>
                  <a:ext cx="304800" cy="25631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4516582" y="2939762"/>
                  <a:ext cx="304800" cy="25631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5188527" y="2732809"/>
                  <a:ext cx="304800" cy="25631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4849091" y="2428009"/>
                  <a:ext cx="304800" cy="25631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5098472" y="3175291"/>
                  <a:ext cx="304800" cy="25631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4239491" y="3162300"/>
                  <a:ext cx="304800" cy="25631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4731327" y="3442853"/>
                  <a:ext cx="304800" cy="25631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4980709" y="3325092"/>
                  <a:ext cx="304800" cy="280554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5216236" y="2941496"/>
                  <a:ext cx="304800" cy="280554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5036127" y="2580409"/>
                  <a:ext cx="304800" cy="280554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4544291" y="2479964"/>
                  <a:ext cx="304800" cy="280554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4191000" y="2838451"/>
                  <a:ext cx="304800" cy="280554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4759036" y="3215986"/>
                  <a:ext cx="304800" cy="280554"/>
                </a:xfrm>
                <a:prstGeom prst="ellipse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4433454" y="2769178"/>
                  <a:ext cx="304800" cy="280554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4800600" y="2656613"/>
                  <a:ext cx="304800" cy="280554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4675909" y="3004706"/>
                  <a:ext cx="304800" cy="280554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3449782" y="2698174"/>
                  <a:ext cx="304800" cy="28055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3602182" y="2350077"/>
                  <a:ext cx="304800" cy="28055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306291" y="1752600"/>
                  <a:ext cx="304800" cy="28055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562600" y="1993323"/>
                  <a:ext cx="304800" cy="28055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5867400" y="3309507"/>
                  <a:ext cx="304800" cy="28055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5818909" y="3600452"/>
                  <a:ext cx="304800" cy="28055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426527" y="4194465"/>
                  <a:ext cx="304800" cy="28055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140036" y="3692236"/>
                  <a:ext cx="304800" cy="28055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793672" y="4230833"/>
                  <a:ext cx="304800" cy="28055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4052455" y="2209800"/>
                  <a:ext cx="304800" cy="28055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" name="Frame 7"/>
              <p:cNvSpPr/>
              <p:nvPr/>
            </p:nvSpPr>
            <p:spPr>
              <a:xfrm>
                <a:off x="2057399" y="4190926"/>
                <a:ext cx="3632497" cy="1950102"/>
              </a:xfrm>
              <a:prstGeom prst="frame">
                <a:avLst>
                  <a:gd name="adj1" fmla="val 187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7748027" y="2375506"/>
              <a:ext cx="6855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Ne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909643" y="2337260"/>
              <a:ext cx="6855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He</a:t>
              </a:r>
              <a:endParaRPr lang="en-US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58152" y="816058"/>
            <a:ext cx="3903016" cy="2231942"/>
            <a:chOff x="838200" y="758911"/>
            <a:chExt cx="7467600" cy="3550747"/>
          </a:xfrm>
        </p:grpSpPr>
        <p:grpSp>
          <p:nvGrpSpPr>
            <p:cNvPr id="51" name="Group 50"/>
            <p:cNvGrpSpPr/>
            <p:nvPr/>
          </p:nvGrpSpPr>
          <p:grpSpPr>
            <a:xfrm>
              <a:off x="1012371" y="1545154"/>
              <a:ext cx="1524000" cy="1731003"/>
              <a:chOff x="2209800" y="2107625"/>
              <a:chExt cx="2133600" cy="2282292"/>
            </a:xfrm>
          </p:grpSpPr>
          <p:sp>
            <p:nvSpPr>
              <p:cNvPr id="137" name="Oval 136"/>
              <p:cNvSpPr/>
              <p:nvPr/>
            </p:nvSpPr>
            <p:spPr>
              <a:xfrm>
                <a:off x="2209800" y="2107625"/>
                <a:ext cx="2133600" cy="22098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2743200" y="2679125"/>
                <a:ext cx="990600" cy="1040819"/>
              </a:xfrm>
              <a:prstGeom prst="ellipse">
                <a:avLst/>
              </a:prstGeom>
              <a:pattFill prst="pct60">
                <a:fgClr>
                  <a:schemeClr val="accent2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2514600" y="2391640"/>
                <a:ext cx="1524000" cy="158548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3352800" y="3096923"/>
                <a:ext cx="304800" cy="30479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3175330" y="2787362"/>
                <a:ext cx="329870" cy="296142"/>
              </a:xfrm>
              <a:prstGeom prst="ellipse">
                <a:avLst/>
              </a:prstGeom>
              <a:solidFill>
                <a:srgbClr val="00206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2745839" y="3151762"/>
                <a:ext cx="277091" cy="277238"/>
              </a:xfrm>
              <a:prstGeom prst="ellipse">
                <a:avLst/>
              </a:prstGeom>
              <a:solidFill>
                <a:srgbClr val="00206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3197102" y="3315569"/>
                <a:ext cx="304800" cy="256310"/>
              </a:xfrm>
              <a:prstGeom prst="ellipse">
                <a:avLst/>
              </a:prstGeom>
              <a:solidFill>
                <a:srgbClr val="00206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2830946" y="2834988"/>
                <a:ext cx="304800" cy="31086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3882571" y="2990851"/>
                <a:ext cx="304800" cy="3216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2362200" y="2841700"/>
                <a:ext cx="304800" cy="30999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2899559" y="3364059"/>
                <a:ext cx="304800" cy="25631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3186546" y="4133607"/>
                <a:ext cx="304800" cy="25631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2759857" y="1279064"/>
              <a:ext cx="2312374" cy="2376933"/>
              <a:chOff x="2748134" y="1322257"/>
              <a:chExt cx="2410392" cy="2624076"/>
            </a:xfrm>
          </p:grpSpPr>
          <p:sp>
            <p:nvSpPr>
              <p:cNvPr id="100" name="Oval 99"/>
              <p:cNvSpPr/>
              <p:nvPr/>
            </p:nvSpPr>
            <p:spPr>
              <a:xfrm>
                <a:off x="3208480" y="1415425"/>
                <a:ext cx="221459" cy="244399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2748134" y="1322257"/>
                <a:ext cx="2410392" cy="262407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3634499" y="2631421"/>
                <a:ext cx="224129" cy="226871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4934397" y="2141265"/>
                <a:ext cx="224129" cy="22317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3272836" y="1918628"/>
                <a:ext cx="1309115" cy="1429339"/>
              </a:xfrm>
              <a:prstGeom prst="ellipse">
                <a:avLst/>
              </a:prstGeom>
              <a:noFill/>
              <a:ln w="57150">
                <a:solidFill>
                  <a:schemeClr val="tx2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3430746" y="2125739"/>
                <a:ext cx="1008579" cy="1019205"/>
              </a:xfrm>
              <a:prstGeom prst="ellipse">
                <a:avLst/>
              </a:prstGeom>
              <a:pattFill prst="pct60">
                <a:fgClr>
                  <a:schemeClr val="accent2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3013052" y="1618862"/>
                <a:ext cx="1874530" cy="2038409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3685437" y="2860165"/>
                <a:ext cx="224129" cy="22073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3991067" y="2552906"/>
                <a:ext cx="224129" cy="20166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3496966" y="2279712"/>
                <a:ext cx="224129" cy="20166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3843347" y="2406428"/>
                <a:ext cx="224129" cy="20166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3700719" y="2552906"/>
                <a:ext cx="224129" cy="20166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4194820" y="2390078"/>
                <a:ext cx="224129" cy="20166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3945223" y="2150265"/>
                <a:ext cx="224129" cy="20166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4128600" y="2738217"/>
                <a:ext cx="224129" cy="20166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3496966" y="2727996"/>
                <a:ext cx="224129" cy="20166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3858628" y="2948732"/>
                <a:ext cx="224129" cy="20166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4042006" y="2856079"/>
                <a:ext cx="224129" cy="22073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4215196" y="2554270"/>
                <a:ext cx="224129" cy="22073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4082756" y="2270171"/>
                <a:ext cx="224129" cy="22073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3721094" y="2191143"/>
                <a:ext cx="224129" cy="22073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3461309" y="2473196"/>
                <a:ext cx="224129" cy="22073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3879003" y="2770236"/>
                <a:ext cx="224129" cy="220736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3639593" y="2418693"/>
                <a:ext cx="224129" cy="22073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3909566" y="2330128"/>
                <a:ext cx="224129" cy="22073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3817877" y="2604003"/>
                <a:ext cx="224129" cy="22073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2916269" y="2362828"/>
                <a:ext cx="224129" cy="22073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3028333" y="2088949"/>
                <a:ext cx="224129" cy="22073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4281416" y="1618862"/>
                <a:ext cx="224129" cy="22073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4469887" y="1808259"/>
                <a:ext cx="224129" cy="22073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4694016" y="2843817"/>
                <a:ext cx="224129" cy="22073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4658359" y="3072729"/>
                <a:ext cx="224129" cy="22073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634499" y="3540091"/>
                <a:ext cx="224129" cy="22073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4159163" y="3144943"/>
                <a:ext cx="224129" cy="22073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3904472" y="3568705"/>
                <a:ext cx="224129" cy="22073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3359433" y="1978581"/>
                <a:ext cx="224129" cy="22073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3619218" y="2667492"/>
                <a:ext cx="224129" cy="201662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5385490" y="1114567"/>
              <a:ext cx="2611335" cy="2530645"/>
              <a:chOff x="3796062" y="1282785"/>
              <a:chExt cx="3900138" cy="3550723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4464214" y="4284400"/>
                <a:ext cx="304800" cy="25631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6705600" y="4315690"/>
                <a:ext cx="304800" cy="25631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6454898" y="1358118"/>
                <a:ext cx="304800" cy="25631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4993244" y="1282785"/>
                <a:ext cx="304800" cy="25631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3945905" y="2197677"/>
                <a:ext cx="304800" cy="25631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796062" y="3322079"/>
                <a:ext cx="304800" cy="25631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3948462" y="1294905"/>
                <a:ext cx="3613563" cy="3538603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5318825" y="3105245"/>
                <a:ext cx="304800" cy="288351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7391400" y="2522763"/>
                <a:ext cx="304800" cy="28364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4826988" y="2199291"/>
                <a:ext cx="1780309" cy="1816677"/>
              </a:xfrm>
              <a:prstGeom prst="ellipse">
                <a:avLst/>
              </a:prstGeom>
              <a:noFill/>
              <a:ln w="57150">
                <a:solidFill>
                  <a:schemeClr val="tx2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041734" y="2462527"/>
                <a:ext cx="1371600" cy="1295400"/>
              </a:xfrm>
              <a:prstGeom prst="ellipse">
                <a:avLst/>
              </a:prstGeom>
              <a:pattFill prst="pct60">
                <a:fgClr>
                  <a:schemeClr val="accent2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4473698" y="1818291"/>
                <a:ext cx="2549236" cy="2590800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388098" y="3395977"/>
                <a:ext cx="304800" cy="280554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03734" y="3005453"/>
                <a:ext cx="304800" cy="25631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5131789" y="2658226"/>
                <a:ext cx="304800" cy="25631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5602844" y="2819281"/>
                <a:ext cx="304800" cy="25631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5408880" y="3005453"/>
                <a:ext cx="304800" cy="25631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6080825" y="2798500"/>
                <a:ext cx="304800" cy="25631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5741389" y="2493700"/>
                <a:ext cx="304800" cy="25631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5990770" y="3240982"/>
                <a:ext cx="304800" cy="25631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5131789" y="3227991"/>
                <a:ext cx="304800" cy="25631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623625" y="3508544"/>
                <a:ext cx="304800" cy="25631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5873007" y="3390783"/>
                <a:ext cx="304800" cy="280554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6108534" y="3007187"/>
                <a:ext cx="304800" cy="280554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5928425" y="2646100"/>
                <a:ext cx="304800" cy="280554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5436589" y="2545655"/>
                <a:ext cx="304800" cy="280554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5083298" y="2904142"/>
                <a:ext cx="304800" cy="280554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5651334" y="3281677"/>
                <a:ext cx="304800" cy="280554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5325752" y="2834869"/>
                <a:ext cx="304800" cy="280554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5692898" y="2722304"/>
                <a:ext cx="304800" cy="280554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5568207" y="3070397"/>
                <a:ext cx="304800" cy="280554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4342080" y="2763865"/>
                <a:ext cx="304800" cy="28055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4494480" y="2415768"/>
                <a:ext cx="304800" cy="28055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6198589" y="1818291"/>
                <a:ext cx="304800" cy="28055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54898" y="2059014"/>
                <a:ext cx="304800" cy="28055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759698" y="3375198"/>
                <a:ext cx="304800" cy="28055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6711207" y="3666143"/>
                <a:ext cx="304800" cy="28055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5318825" y="4260156"/>
                <a:ext cx="304800" cy="28055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6032334" y="3757927"/>
                <a:ext cx="304800" cy="28055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5685970" y="4296524"/>
                <a:ext cx="304800" cy="28055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4944753" y="2275491"/>
                <a:ext cx="304800" cy="28055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5298044" y="3151091"/>
                <a:ext cx="304800" cy="25631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1077227" y="3329635"/>
              <a:ext cx="12656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latin typeface="Calibri" pitchFamily="34" charset="0"/>
                  <a:cs typeface="Calibri" pitchFamily="34" charset="0"/>
                </a:rPr>
                <a:t>Li</a:t>
              </a:r>
              <a:endParaRPr lang="en-US" sz="3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031077" y="3281424"/>
              <a:ext cx="1703936" cy="1028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latin typeface="Calibri" pitchFamily="34" charset="0"/>
                  <a:cs typeface="Calibri" pitchFamily="34" charset="0"/>
                </a:rPr>
                <a:t>Mg</a:t>
              </a:r>
              <a:endParaRPr lang="en-US" sz="3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802056" y="3339859"/>
              <a:ext cx="12656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 smtClean="0">
                  <a:latin typeface="Calibri" pitchFamily="34" charset="0"/>
                  <a:cs typeface="Calibri" pitchFamily="34" charset="0"/>
                </a:rPr>
                <a:t>Cl</a:t>
              </a:r>
              <a:endParaRPr lang="en-US" sz="3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7" name="Frame 56"/>
            <p:cNvSpPr/>
            <p:nvPr/>
          </p:nvSpPr>
          <p:spPr>
            <a:xfrm>
              <a:off x="838200" y="758911"/>
              <a:ext cx="7467600" cy="3493402"/>
            </a:xfrm>
            <a:prstGeom prst="frame">
              <a:avLst>
                <a:gd name="adj1" fmla="val 25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50" name="Rectangle 149"/>
          <p:cNvSpPr/>
          <p:nvPr/>
        </p:nvSpPr>
        <p:spPr>
          <a:xfrm>
            <a:off x="658152" y="4423229"/>
            <a:ext cx="7869383" cy="136797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 বিন্যাসের  ভিন্নতার জন্য মৌলগুলি কখনো নিস্ক্রিয় আবার কখনো সক্রিয় হয়।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65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333475" y="787528"/>
            <a:ext cx="239181" cy="25374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396835" y="1371600"/>
            <a:ext cx="2251365" cy="216195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_</a:t>
            </a:r>
          </a:p>
        </p:txBody>
      </p:sp>
      <p:sp>
        <p:nvSpPr>
          <p:cNvPr id="5" name="Oval 4"/>
          <p:cNvSpPr/>
          <p:nvPr/>
        </p:nvSpPr>
        <p:spPr>
          <a:xfrm>
            <a:off x="2704242" y="1723929"/>
            <a:ext cx="1612433" cy="159496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63882" y="2360239"/>
            <a:ext cx="210717" cy="25374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_</a:t>
            </a:r>
          </a:p>
        </p:txBody>
      </p:sp>
      <p:sp>
        <p:nvSpPr>
          <p:cNvPr id="7" name="Oval 6"/>
          <p:cNvSpPr/>
          <p:nvPr/>
        </p:nvSpPr>
        <p:spPr>
          <a:xfrm>
            <a:off x="3055447" y="2031872"/>
            <a:ext cx="1049045" cy="1036659"/>
          </a:xfrm>
          <a:prstGeom prst="ellipse">
            <a:avLst/>
          </a:prstGeom>
          <a:pattFill prst="pct70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93418" y="2411014"/>
            <a:ext cx="201555" cy="22685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266639" y="2650587"/>
            <a:ext cx="201556" cy="244389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306639" y="2164146"/>
            <a:ext cx="201556" cy="244389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572656" y="2684188"/>
            <a:ext cx="201555" cy="22685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587912" y="2127166"/>
            <a:ext cx="201555" cy="22685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08883" y="2455374"/>
            <a:ext cx="210717" cy="25374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94195" y="4468475"/>
            <a:ext cx="774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Cl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777693" y="2399672"/>
            <a:ext cx="201556" cy="244389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102211" y="1470185"/>
            <a:ext cx="210717" cy="25374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225917" y="3081805"/>
            <a:ext cx="210718" cy="25374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063692" y="3186098"/>
            <a:ext cx="210718" cy="25374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2960790" y="3358029"/>
            <a:ext cx="210718" cy="25374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2774599" y="3231157"/>
            <a:ext cx="210718" cy="25374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2458522" y="1778182"/>
            <a:ext cx="210718" cy="25374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3654101" y="787528"/>
            <a:ext cx="210718" cy="25374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2598883" y="1597057"/>
            <a:ext cx="210718" cy="25374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3893775" y="1422272"/>
            <a:ext cx="210718" cy="25374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000042" y="2243555"/>
            <a:ext cx="210718" cy="25374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1875842" y="2246242"/>
            <a:ext cx="210718" cy="25374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5000042" y="1905000"/>
            <a:ext cx="210718" cy="25374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332583" y="3891813"/>
            <a:ext cx="210718" cy="25374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1981201" y="914400"/>
            <a:ext cx="3124200" cy="310428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_</a:t>
            </a:r>
          </a:p>
        </p:txBody>
      </p:sp>
      <p:sp>
        <p:nvSpPr>
          <p:cNvPr id="40" name="Oval 39"/>
          <p:cNvSpPr/>
          <p:nvPr/>
        </p:nvSpPr>
        <p:spPr>
          <a:xfrm>
            <a:off x="-363379" y="2720323"/>
            <a:ext cx="210718" cy="25374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3641648" y="3891813"/>
            <a:ext cx="210718" cy="25374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3258188" y="4510314"/>
            <a:ext cx="60168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237134" y="4495800"/>
                <a:ext cx="649066" cy="36933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𝐶𝑙</m:t>
                          </m:r>
                        </m:e>
                        <m:sup>
                          <m:r>
                            <a:rPr lang="bn-IN" b="0" i="1" smtClean="0">
                              <a:latin typeface="Cambria Math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134" y="4495800"/>
                <a:ext cx="649066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11215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154854" y="5029200"/>
            <a:ext cx="8836746" cy="162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অধাতু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 বা একাধিক (১,২,৩)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ঋনাত্বক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আয়নে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পরিনত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অ্যানায়ন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234426" y="2177269"/>
            <a:ext cx="734679" cy="640059"/>
            <a:chOff x="4547422" y="5484615"/>
            <a:chExt cx="667873" cy="695390"/>
          </a:xfrm>
        </p:grpSpPr>
        <p:sp>
          <p:nvSpPr>
            <p:cNvPr id="44" name="Oval 43"/>
            <p:cNvSpPr/>
            <p:nvPr/>
          </p:nvSpPr>
          <p:spPr>
            <a:xfrm>
              <a:off x="4738913" y="5687330"/>
              <a:ext cx="201555" cy="22685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4599044" y="5648355"/>
              <a:ext cx="201555" cy="22685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4725219" y="5537228"/>
              <a:ext cx="201555" cy="22685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4667165" y="5746874"/>
              <a:ext cx="201555" cy="22685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4743370" y="5914180"/>
              <a:ext cx="201555" cy="22685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5013740" y="5687330"/>
              <a:ext cx="201555" cy="22685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4547422" y="5726305"/>
              <a:ext cx="201555" cy="22685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4855676" y="5953155"/>
              <a:ext cx="201555" cy="22685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4956454" y="5722805"/>
              <a:ext cx="201555" cy="22685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4912962" y="5538080"/>
              <a:ext cx="201555" cy="22685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4575461" y="5914180"/>
              <a:ext cx="201555" cy="22685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4560607" y="5546711"/>
              <a:ext cx="201555" cy="22685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4957653" y="5882680"/>
              <a:ext cx="201555" cy="22685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4746087" y="5484615"/>
              <a:ext cx="201555" cy="22685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142876" y="2080097"/>
            <a:ext cx="920816" cy="911431"/>
            <a:chOff x="5803599" y="5264352"/>
            <a:chExt cx="634553" cy="610912"/>
          </a:xfrm>
        </p:grpSpPr>
        <p:sp>
          <p:nvSpPr>
            <p:cNvPr id="73" name="Oval 72"/>
            <p:cNvSpPr/>
            <p:nvPr/>
          </p:nvSpPr>
          <p:spPr>
            <a:xfrm>
              <a:off x="5934263" y="5264352"/>
              <a:ext cx="201556" cy="24438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6159732" y="5311757"/>
              <a:ext cx="201556" cy="24438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6043243" y="5473062"/>
              <a:ext cx="201556" cy="24438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6135819" y="5473062"/>
              <a:ext cx="201556" cy="24438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6035040" y="5630875"/>
              <a:ext cx="201556" cy="24438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6070562" y="5275600"/>
              <a:ext cx="201556" cy="24438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94" name="Oval 93"/>
            <p:cNvSpPr/>
            <p:nvPr/>
          </p:nvSpPr>
          <p:spPr>
            <a:xfrm>
              <a:off x="6236596" y="5490535"/>
              <a:ext cx="201556" cy="24438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6148407" y="5579881"/>
              <a:ext cx="201556" cy="24438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5922773" y="5597707"/>
              <a:ext cx="201556" cy="24438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5841687" y="5500435"/>
              <a:ext cx="201556" cy="24438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98" name="Oval 97"/>
            <p:cNvSpPr/>
            <p:nvPr/>
          </p:nvSpPr>
          <p:spPr>
            <a:xfrm>
              <a:off x="5841687" y="5440405"/>
              <a:ext cx="201556" cy="24438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99" name="Oval 98"/>
            <p:cNvSpPr/>
            <p:nvPr/>
          </p:nvSpPr>
          <p:spPr>
            <a:xfrm>
              <a:off x="5814522" y="5322122"/>
              <a:ext cx="201556" cy="24438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00" name="Oval 99"/>
            <p:cNvSpPr/>
            <p:nvPr/>
          </p:nvSpPr>
          <p:spPr>
            <a:xfrm>
              <a:off x="5934261" y="5622630"/>
              <a:ext cx="201556" cy="24438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01" name="Oval 100"/>
            <p:cNvSpPr/>
            <p:nvPr/>
          </p:nvSpPr>
          <p:spPr>
            <a:xfrm>
              <a:off x="5803599" y="5554656"/>
              <a:ext cx="201556" cy="24438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</p:grpSp>
      <p:sp>
        <p:nvSpPr>
          <p:cNvPr id="17" name="Frame 1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65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99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3.52601E-6 L 0.2448 -0.01503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40" y="-763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0" grpId="1" animBg="1"/>
      <p:bldP spid="41" grpId="0" animBg="1"/>
      <p:bldP spid="43" grpId="0" animBg="1"/>
      <p:bldP spid="42" grpId="0" animBg="1"/>
      <p:bldP spid="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/>
          <p:cNvSpPr/>
          <p:nvPr/>
        </p:nvSpPr>
        <p:spPr>
          <a:xfrm>
            <a:off x="3907682" y="1293080"/>
            <a:ext cx="1612433" cy="15949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767322" y="1929390"/>
            <a:ext cx="210717" cy="25374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_</a:t>
            </a:r>
          </a:p>
        </p:txBody>
      </p:sp>
      <p:sp>
        <p:nvSpPr>
          <p:cNvPr id="37" name="Oval 36"/>
          <p:cNvSpPr/>
          <p:nvPr/>
        </p:nvSpPr>
        <p:spPr>
          <a:xfrm>
            <a:off x="4269589" y="1604671"/>
            <a:ext cx="975705" cy="9611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296858" y="1980165"/>
            <a:ext cx="201555" cy="22685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4470079" y="2219738"/>
            <a:ext cx="201556" cy="244389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4510079" y="1733297"/>
            <a:ext cx="201556" cy="244389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4776096" y="2253339"/>
            <a:ext cx="201555" cy="22685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4791352" y="1696317"/>
            <a:ext cx="201555" cy="22685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5372491" y="2024525"/>
            <a:ext cx="210717" cy="25374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_</a:t>
            </a:r>
          </a:p>
        </p:txBody>
      </p:sp>
      <p:sp>
        <p:nvSpPr>
          <p:cNvPr id="45" name="Oval 44"/>
          <p:cNvSpPr/>
          <p:nvPr/>
        </p:nvSpPr>
        <p:spPr>
          <a:xfrm>
            <a:off x="4981133" y="1968823"/>
            <a:ext cx="201556" cy="244389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914609" y="1320789"/>
            <a:ext cx="1612433" cy="159496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774249" y="1837451"/>
            <a:ext cx="340551" cy="37339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_</a:t>
            </a:r>
          </a:p>
        </p:txBody>
      </p:sp>
      <p:sp>
        <p:nvSpPr>
          <p:cNvPr id="49" name="Oval 48"/>
          <p:cNvSpPr/>
          <p:nvPr/>
        </p:nvSpPr>
        <p:spPr>
          <a:xfrm>
            <a:off x="4276516" y="1632380"/>
            <a:ext cx="975705" cy="96118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303785" y="2007874"/>
            <a:ext cx="201555" cy="22685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4477006" y="2247447"/>
            <a:ext cx="201556" cy="244389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4517006" y="1761006"/>
            <a:ext cx="201556" cy="244389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4783023" y="2281048"/>
            <a:ext cx="201555" cy="22685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4798279" y="1724026"/>
            <a:ext cx="201555" cy="22685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5379418" y="1950876"/>
            <a:ext cx="310182" cy="35510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_</a:t>
            </a:r>
          </a:p>
        </p:txBody>
      </p:sp>
      <p:sp>
        <p:nvSpPr>
          <p:cNvPr id="56" name="Oval 55"/>
          <p:cNvSpPr/>
          <p:nvPr/>
        </p:nvSpPr>
        <p:spPr>
          <a:xfrm>
            <a:off x="4988060" y="1996532"/>
            <a:ext cx="201556" cy="244389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685726" y="3686719"/>
                <a:ext cx="8236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𝐿𝑖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726" y="3686719"/>
                <a:ext cx="823664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tangle 57"/>
          <p:cNvSpPr/>
          <p:nvPr/>
        </p:nvSpPr>
        <p:spPr>
          <a:xfrm>
            <a:off x="4798279" y="3612626"/>
            <a:ext cx="600976" cy="5175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3429752" y="609601"/>
            <a:ext cx="2518032" cy="3430862"/>
            <a:chOff x="1912295" y="2036229"/>
            <a:chExt cx="2251365" cy="2985656"/>
          </a:xfrm>
        </p:grpSpPr>
        <p:sp>
          <p:nvSpPr>
            <p:cNvPr id="31" name="Oval 30"/>
            <p:cNvSpPr/>
            <p:nvPr/>
          </p:nvSpPr>
          <p:spPr>
            <a:xfrm>
              <a:off x="2810399" y="2036229"/>
              <a:ext cx="319300" cy="32597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_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1912295" y="2226925"/>
              <a:ext cx="2251365" cy="2161950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882690" y="4652553"/>
              <a:ext cx="7749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</a:t>
              </a:r>
              <a:endParaRPr lang="en-US" dirty="0"/>
            </a:p>
          </p:txBody>
        </p:sp>
      </p:grpSp>
      <p:sp>
        <p:nvSpPr>
          <p:cNvPr id="59" name="Rectangle 58"/>
          <p:cNvSpPr/>
          <p:nvPr/>
        </p:nvSpPr>
        <p:spPr>
          <a:xfrm>
            <a:off x="609600" y="4265288"/>
            <a:ext cx="7942602" cy="205931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ধাতু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সর্ববহিস্তঃস্তর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 বা একাধিক (১,২,৩)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ত্যাগ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ধনাত্বক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আয়নে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পরিনত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ক্যাটায়ন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72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89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33" grpId="0"/>
      <p:bldP spid="58" grpId="0" animBg="1"/>
      <p:bldP spid="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87764" y="949031"/>
                <a:ext cx="1181099" cy="70788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764" y="949031"/>
                <a:ext cx="1181099" cy="707886"/>
              </a:xfrm>
              <a:prstGeom prst="rect">
                <a:avLst/>
              </a:prstGeom>
              <a:blipFill rotWithShape="1">
                <a:blip r:embed="rId2"/>
                <a:stretch>
                  <a:fillRect t="-16379" r="-31606" b="-35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3211286" y="1302974"/>
            <a:ext cx="12954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71886" y="949031"/>
                <a:ext cx="1371600" cy="70788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𝐿𝑖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1886" y="949031"/>
                <a:ext cx="1371600" cy="707886"/>
              </a:xfrm>
              <a:prstGeom prst="rect">
                <a:avLst/>
              </a:prstGeom>
              <a:blipFill rotWithShape="1">
                <a:blip r:embed="rId3"/>
                <a:stretch>
                  <a:fillRect t="-16379" r="-12444" b="-35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87764" y="2438400"/>
                <a:ext cx="1181100" cy="70788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4000" i="1">
                            <a:latin typeface="Cambria Math"/>
                            <a:ea typeface="Cambria Math"/>
                          </a:rPr>
                          <m:t>−</m:t>
                        </m:r>
                      </m:sup>
                    </m:sSup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764" y="2438400"/>
                <a:ext cx="1181100" cy="707886"/>
              </a:xfrm>
              <a:prstGeom prst="rect">
                <a:avLst/>
              </a:prstGeom>
              <a:blipFill rotWithShape="1">
                <a:blip r:embed="rId4"/>
                <a:stretch>
                  <a:fillRect l="-18653" t="-16379" r="-32642" b="-35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3352800" y="2792343"/>
            <a:ext cx="12954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471886" y="2438400"/>
                <a:ext cx="1371600" cy="70788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𝐶𝑙</m:t>
                          </m:r>
                        </m:e>
                        <m:sup>
                          <m:r>
                            <a:rPr lang="en-US" sz="400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1886" y="2438400"/>
                <a:ext cx="1371600" cy="707886"/>
              </a:xfrm>
              <a:prstGeom prst="rect">
                <a:avLst/>
              </a:prstGeom>
              <a:blipFill rotWithShape="1">
                <a:blip r:embed="rId5"/>
                <a:stretch>
                  <a:fillRect t="-16379" r="-12889" b="-35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685800" y="913379"/>
            <a:ext cx="10668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Li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0" y="2438400"/>
            <a:ext cx="10668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Cl</a:t>
            </a:r>
            <a:endParaRPr lang="en-US" sz="4000" dirty="0"/>
          </a:p>
        </p:txBody>
      </p:sp>
      <p:sp>
        <p:nvSpPr>
          <p:cNvPr id="18" name="Double Brace 17"/>
          <p:cNvSpPr/>
          <p:nvPr/>
        </p:nvSpPr>
        <p:spPr>
          <a:xfrm>
            <a:off x="4648200" y="685801"/>
            <a:ext cx="3352800" cy="2819400"/>
          </a:xfrm>
          <a:prstGeom prst="bracePair">
            <a:avLst>
              <a:gd name="adj" fmla="val 21031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39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1" y="4085770"/>
            <a:ext cx="7391399" cy="8672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অর্থাৎ চার্জ যুক্ত পরমাণুকে আয়ন বলে।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401" y="5105400"/>
            <a:ext cx="7391400" cy="1295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আয়ন গুলোর মধ্যে এক প্রকার বল কাজ করে এবং একে অন্যের সাথে যুক্ত হরে বন্ধন গঠন করে।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13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8" grpId="0" animBg="1"/>
      <p:bldP spid="4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700" y="838200"/>
            <a:ext cx="7848600" cy="1524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7700" y="2993571"/>
            <a:ext cx="7848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Font typeface="+mj-lt"/>
              <a:buAutoNum type="arabicParenR"/>
            </a:pPr>
            <a:r>
              <a:rPr lang="en-US" sz="48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Na </a:t>
            </a:r>
            <a:r>
              <a:rPr lang="en-US" sz="4800" dirty="0" err="1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পরমাণু</a:t>
            </a:r>
            <a:r>
              <a:rPr lang="en-US" sz="48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আধান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IN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914400" indent="-914400">
              <a:buFont typeface="+mj-lt"/>
              <a:buAutoNum type="arabicParenR"/>
            </a:pPr>
            <a:r>
              <a:rPr lang="en-US" sz="48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He 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স্থিতিশীল কেন?</a:t>
            </a:r>
          </a:p>
          <a:p>
            <a:pPr marL="914400" indent="-914400">
              <a:buFont typeface="+mj-lt"/>
              <a:buAutoNum type="arabicParenR"/>
            </a:pPr>
            <a:r>
              <a:rPr lang="en-US" sz="4800" dirty="0">
                <a:solidFill>
                  <a:schemeClr val="tx1"/>
                </a:solidFill>
                <a:cs typeface="NikoshBAN" pitchFamily="2" charset="0"/>
              </a:rPr>
              <a:t>Ne 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নিস্ক্রিয় কেন?</a:t>
            </a:r>
            <a:endParaRPr lang="en-US" sz="4800" dirty="0">
              <a:solidFill>
                <a:schemeClr val="tx1"/>
              </a:solidFill>
              <a:latin typeface="+mj-lt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516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47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892629"/>
            <a:ext cx="7239000" cy="116477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5236029"/>
            <a:ext cx="7239000" cy="78377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।ঋনাত্মক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আয়ন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633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8029" y="2536372"/>
            <a:ext cx="7239000" cy="838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১।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আয়ন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990600" y="3886200"/>
            <a:ext cx="7239000" cy="838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২।ধনাত্মক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আয়ন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4549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1143" y="685800"/>
            <a:ext cx="6836228" cy="13716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143000" y="2286000"/>
                <a:ext cx="6858000" cy="3780971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857250" indent="-857250">
                  <a:buBlip>
                    <a:blip r:embed="rId2"/>
                  </a:buBlip>
                </a:pPr>
                <a:r>
                  <a:rPr lang="bn-IN" sz="6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আয়ন কি?</a:t>
                </a:r>
              </a:p>
              <a:p>
                <a:pPr marL="857250" indent="-857250">
                  <a:buBlip>
                    <a:blip r:embed="rId2"/>
                  </a:buBlip>
                </a:pPr>
                <a:r>
                  <a:rPr lang="bn-IN" sz="6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ঋনাত্মক আয়ন কি?</a:t>
                </a:r>
              </a:p>
              <a:p>
                <a:pPr marL="857250" indent="-857250">
                  <a:buBlip>
                    <a:blip r:embed="rId2"/>
                  </a:buBlip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60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6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𝑁𝑎</m:t>
                        </m:r>
                      </m:e>
                      <m:sup>
                        <m:r>
                          <a:rPr lang="en-US" sz="60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bn-IN" sz="6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কিভাবে তৈরী হয়?</a:t>
                </a:r>
              </a:p>
              <a:p>
                <a:pPr algn="ctr"/>
                <a:endParaRPr lang="en-US" sz="8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286000"/>
                <a:ext cx="6858000" cy="378097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39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35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524000" y="512928"/>
            <a:ext cx="6019800" cy="6019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391"/>
            </a:avLst>
          </a:prstGeom>
          <a:pattFill prst="pct8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2590800"/>
            <a:ext cx="2093843" cy="1107996"/>
          </a:xfrm>
          <a:prstGeom prst="rect">
            <a:avLst/>
          </a:prstGeom>
          <a:noFill/>
        </p:spPr>
        <p:txBody>
          <a:bodyPr wrap="none" rtlCol="0">
            <a:prstTxWarp prst="textInflate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7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3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1927 -0.35823 C 0.15747 -0.35823 0.30226 -0.17461 0.30226 0.05204 C 0.30226 0.27891 0.15747 0.46323 -0.01927 0.46323 C -0.19618 0.46323 -0.33941 0.27891 -0.33941 0.05204 C -0.33941 -0.17461 -0.19618 -0.35823 -0.01927 -0.35823 Z " pathEditMode="relative" rAng="0" ptsTypes="fffff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410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111" r="1111"/>
          <a:stretch/>
        </p:blipFill>
        <p:spPr>
          <a:xfrm>
            <a:off x="228600" y="304800"/>
            <a:ext cx="911103" cy="1066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1219200" y="381000"/>
            <a:ext cx="7254807" cy="1066800"/>
          </a:xfrm>
          <a:prstGeom prst="rect">
            <a:avLst/>
          </a:prstGeom>
          <a:pattFill prst="pct6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2248" y="1524000"/>
            <a:ext cx="5711702" cy="4876800"/>
          </a:xfrm>
          <a:prstGeom prst="rect">
            <a:avLst/>
          </a:prstGeom>
          <a:pattFill prst="pct6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উত্তম 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কুমার 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বিশ্বাস</a:t>
            </a:r>
          </a:p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 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</a:p>
          <a:p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দত্তগাতী বালিকা মাধ্যমিক বিদ্যালয়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জামিরাহাট,অভয়নগর,যশোর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 নং ০১৭২৭০১২৪১৪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Email:uttam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10121978@gmail</a:t>
            </a:r>
            <a:r>
              <a:rPr lang="bn-IN" sz="2800" b="1" dirty="0">
                <a:solidFill>
                  <a:schemeClr val="tx1"/>
                </a:solidFill>
                <a:latin typeface="+mj-lt"/>
                <a:cs typeface="NikoshBAN" pitchFamily="2" charset="0"/>
              </a:rPr>
              <a:t>.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com</a:t>
            </a:r>
            <a:endParaRPr lang="bn-IN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53950" y="1524000"/>
            <a:ext cx="3070746" cy="4905829"/>
          </a:xfrm>
          <a:prstGeom prst="rect">
            <a:avLst/>
          </a:prstGeom>
          <a:pattFill prst="pct6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শ্রেণীঃ৮ম</a:t>
            </a: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বিষয়ঃবিজ্ঞান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অধ্যায়ঃ6ষ্ঠ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সময়ঃ৫০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মিঃ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/২০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1" y="0"/>
            <a:ext cx="9144000" cy="6858000"/>
          </a:xfrm>
          <a:prstGeom prst="frame">
            <a:avLst>
              <a:gd name="adj1" fmla="val 3545"/>
            </a:avLst>
          </a:prstGeom>
          <a:pattFill prst="sphere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6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063" y="1828800"/>
            <a:ext cx="5781674" cy="289083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019142" y="5201557"/>
            <a:ext cx="1075077" cy="105591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ধর্ম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4905828"/>
            <a:ext cx="6553199" cy="164737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পদার্থ কঠিন,তরল ও বায়ুবীয় অবস্থায়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থাকে।এই অবস্থাকে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কি বলে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05858" y="457200"/>
            <a:ext cx="5705474" cy="1066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যন্ত্রটির নাম কি?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76829" y="457200"/>
            <a:ext cx="5705474" cy="1066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অগ্নিনির্বাপক যন্ত্র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464457"/>
            <a:ext cx="5705474" cy="1066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যন্ত্রটির ভিতরে কি গ্যাস আছে?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11331" y="464457"/>
            <a:ext cx="1856467" cy="1066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কার্বন ডাই অক্সাইড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464457"/>
            <a:ext cx="5705474" cy="1066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যন্ত্রটি কি দ্বারা তৈরী?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747" y="464457"/>
            <a:ext cx="1081653" cy="105954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লৌহ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3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8" grpId="0" animBg="1"/>
      <p:bldP spid="4" grpId="0" animBg="1"/>
      <p:bldP spid="5" grpId="0" animBg="1"/>
      <p:bldP spid="7" grpId="0" animBg="1"/>
      <p:bldP spid="6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2475634" y="1661929"/>
            <a:ext cx="1653433" cy="1734063"/>
            <a:chOff x="2475634" y="1661929"/>
            <a:chExt cx="1653433" cy="1734063"/>
          </a:xfrm>
        </p:grpSpPr>
        <p:sp>
          <p:nvSpPr>
            <p:cNvPr id="14" name="Oval 13"/>
            <p:cNvSpPr/>
            <p:nvPr/>
          </p:nvSpPr>
          <p:spPr>
            <a:xfrm>
              <a:off x="2572369" y="1711332"/>
              <a:ext cx="1447800" cy="1569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>
              <a:solidFill>
                <a:schemeClr val="accent2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793299" y="1936355"/>
              <a:ext cx="1034143" cy="1063561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948297" y="2095674"/>
              <a:ext cx="691119" cy="677030"/>
            </a:xfrm>
            <a:prstGeom prst="ellipse">
              <a:avLst/>
            </a:prstGeom>
            <a:pattFill prst="pct60">
              <a:fgClr>
                <a:schemeClr val="accent2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3310371" y="2543790"/>
              <a:ext cx="155121" cy="185671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724028" y="2484764"/>
              <a:ext cx="188026" cy="21887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145849" y="2322455"/>
              <a:ext cx="180975" cy="221335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051835" y="2482307"/>
              <a:ext cx="197428" cy="22133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326824" y="2361805"/>
              <a:ext cx="206829" cy="181985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699286" y="2484764"/>
              <a:ext cx="188026" cy="21887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3174134" y="3177118"/>
              <a:ext cx="188026" cy="21887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2611829" y="2895600"/>
              <a:ext cx="188026" cy="21887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475634" y="2276958"/>
              <a:ext cx="188026" cy="21887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851686" y="1685704"/>
              <a:ext cx="188026" cy="21887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545403" y="1661929"/>
              <a:ext cx="188026" cy="21887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903684" y="2119158"/>
              <a:ext cx="188026" cy="21887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941041" y="2689149"/>
              <a:ext cx="188026" cy="21887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639416" y="3061458"/>
              <a:ext cx="188026" cy="21887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2953121" y="2293643"/>
              <a:ext cx="197428" cy="22133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249262" y="2543790"/>
              <a:ext cx="197428" cy="22133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3236336" y="2132890"/>
              <a:ext cx="197428" cy="22133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70719" y="2116701"/>
              <a:ext cx="197428" cy="22133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429000" y="2251139"/>
              <a:ext cx="197428" cy="22133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3161206" y="2551372"/>
              <a:ext cx="197428" cy="22133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3356202" y="2293639"/>
              <a:ext cx="180975" cy="221335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3073521" y="2541616"/>
              <a:ext cx="180975" cy="221335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3137888" y="2140469"/>
              <a:ext cx="180975" cy="221335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3248025" y="2549067"/>
              <a:ext cx="180975" cy="221335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/>
            <p:cNvSpPr/>
            <p:nvPr/>
          </p:nvSpPr>
          <p:spPr>
            <a:xfrm>
              <a:off x="3356201" y="2119327"/>
              <a:ext cx="180975" cy="221335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/>
            <p:cNvSpPr/>
            <p:nvPr/>
          </p:nvSpPr>
          <p:spPr>
            <a:xfrm>
              <a:off x="2985984" y="2227366"/>
              <a:ext cx="180975" cy="221335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70"/>
            <p:cNvSpPr/>
            <p:nvPr/>
          </p:nvSpPr>
          <p:spPr>
            <a:xfrm>
              <a:off x="2949224" y="2404308"/>
              <a:ext cx="180975" cy="221335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429000" y="2438400"/>
              <a:ext cx="180975" cy="221335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4750480" y="1109763"/>
            <a:ext cx="2278434" cy="2547837"/>
            <a:chOff x="4750480" y="1109763"/>
            <a:chExt cx="2278434" cy="2547837"/>
          </a:xfrm>
        </p:grpSpPr>
        <p:sp>
          <p:nvSpPr>
            <p:cNvPr id="74" name="Oval 73"/>
            <p:cNvSpPr/>
            <p:nvPr/>
          </p:nvSpPr>
          <p:spPr>
            <a:xfrm>
              <a:off x="4750480" y="1219200"/>
              <a:ext cx="2278434" cy="2438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>
              <a:solidFill>
                <a:schemeClr val="accent2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5112328" y="1661929"/>
              <a:ext cx="1593272" cy="160487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>
              <a:solidFill>
                <a:schemeClr val="accent2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5409086" y="1936355"/>
              <a:ext cx="1034143" cy="1063561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5555445" y="2081153"/>
              <a:ext cx="784369" cy="807222"/>
            </a:xfrm>
            <a:prstGeom prst="ellipse">
              <a:avLst/>
            </a:prstGeom>
            <a:pattFill prst="pct60">
              <a:fgClr>
                <a:schemeClr val="accent2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5926158" y="2543790"/>
              <a:ext cx="169842" cy="228913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305672" y="2327374"/>
              <a:ext cx="206829" cy="21641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339815" y="2484764"/>
              <a:ext cx="188026" cy="21887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761636" y="2322455"/>
              <a:ext cx="180975" cy="221335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667622" y="2482307"/>
              <a:ext cx="197428" cy="22133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942611" y="2361805"/>
              <a:ext cx="206829" cy="181985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970814" y="3114474"/>
              <a:ext cx="188026" cy="21887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097814" y="2074765"/>
              <a:ext cx="188026" cy="21887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221060" y="2839909"/>
              <a:ext cx="188026" cy="21887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6046025" y="2592972"/>
              <a:ext cx="197428" cy="22133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6130885" y="2260976"/>
              <a:ext cx="197428" cy="22133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5633873" y="2171662"/>
              <a:ext cx="197428" cy="22133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908964" y="2060415"/>
              <a:ext cx="197428" cy="22133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565383" y="2567289"/>
              <a:ext cx="197428" cy="22133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6067692" y="2237588"/>
              <a:ext cx="197428" cy="22133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5667622" y="2419978"/>
              <a:ext cx="197428" cy="22133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934838" y="2641313"/>
              <a:ext cx="197428" cy="22133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5977865" y="2111191"/>
              <a:ext cx="180975" cy="221335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/>
            <p:cNvSpPr/>
            <p:nvPr/>
          </p:nvSpPr>
          <p:spPr>
            <a:xfrm>
              <a:off x="6547015" y="2792508"/>
              <a:ext cx="188026" cy="21887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6611587" y="2116701"/>
              <a:ext cx="188026" cy="21887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6292151" y="1717481"/>
              <a:ext cx="188026" cy="21887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5782788" y="1581943"/>
              <a:ext cx="188026" cy="21887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5664097" y="1109763"/>
              <a:ext cx="188026" cy="21887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5315073" y="1732876"/>
              <a:ext cx="188026" cy="21887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5805528" y="2392860"/>
              <a:ext cx="180975" cy="221335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5955537" y="2413541"/>
              <a:ext cx="180975" cy="221335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5908964" y="2192206"/>
              <a:ext cx="180975" cy="221335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/>
            <p:cNvSpPr/>
            <p:nvPr/>
          </p:nvSpPr>
          <p:spPr>
            <a:xfrm>
              <a:off x="5667622" y="2636625"/>
              <a:ext cx="180975" cy="221335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98"/>
            <p:cNvSpPr/>
            <p:nvPr/>
          </p:nvSpPr>
          <p:spPr>
            <a:xfrm>
              <a:off x="5588103" y="2349207"/>
              <a:ext cx="180975" cy="221335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/>
            <p:cNvSpPr/>
            <p:nvPr/>
          </p:nvSpPr>
          <p:spPr>
            <a:xfrm>
              <a:off x="5740814" y="2095674"/>
              <a:ext cx="180975" cy="221335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/>
            <p:cNvSpPr/>
            <p:nvPr/>
          </p:nvSpPr>
          <p:spPr>
            <a:xfrm>
              <a:off x="5835669" y="2641309"/>
              <a:ext cx="180975" cy="221335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/>
            <p:cNvSpPr/>
            <p:nvPr/>
          </p:nvSpPr>
          <p:spPr>
            <a:xfrm>
              <a:off x="6147338" y="2487250"/>
              <a:ext cx="180975" cy="221335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4" name="Rectangle 103"/>
          <p:cNvSpPr/>
          <p:nvPr/>
        </p:nvSpPr>
        <p:spPr>
          <a:xfrm>
            <a:off x="2971800" y="286657"/>
            <a:ext cx="3581400" cy="82310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২টির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914400" y="2086746"/>
            <a:ext cx="1158701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o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7588933" y="2074765"/>
            <a:ext cx="1117954" cy="1138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Na</a:t>
            </a:r>
            <a:endParaRPr lang="en-US" sz="4000" dirty="0">
              <a:solidFill>
                <a:schemeClr val="tx1"/>
              </a:solidFill>
              <a:latin typeface="+mj-lt"/>
              <a:cs typeface="NikoshBAN" pitchFamily="2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668484" y="217714"/>
            <a:ext cx="4141602" cy="914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২টা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889635" y="221343"/>
            <a:ext cx="5699299" cy="914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889634" y="4702629"/>
            <a:ext cx="5699299" cy="914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মৌলসমুহের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---ও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18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5" grpId="0" animBg="1"/>
      <p:bldP spid="106" grpId="0" animBg="1"/>
      <p:bldP spid="107" grpId="0" animBg="1"/>
      <p:bldP spid="109" grpId="0" animBg="1"/>
      <p:bldP spid="1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828800"/>
            <a:ext cx="70104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পরমাণুর ধর্ম ও আয়ন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45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219200"/>
            <a:ext cx="6781800" cy="426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শিখণফল</a:t>
            </a:r>
            <a:r>
              <a:rPr lang="en-US" sz="60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bn-IN" sz="6000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পাঠশেষে</a:t>
            </a: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marL="571500" indent="-571500">
              <a:buBlip>
                <a:blip r:embed="rId2"/>
              </a:buBlip>
            </a:pPr>
            <a:r>
              <a:rPr lang="bn-IN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 </a:t>
            </a:r>
            <a:r>
              <a:rPr lang="en-US" sz="36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>
              <a:buBlip>
                <a:blip r:embed="rId2"/>
              </a:buBlip>
            </a:pPr>
            <a:r>
              <a:rPr lang="en-US" sz="36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পুরমাণু</a:t>
            </a: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আয়ন</a:t>
            </a: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>
              <a:buBlip>
                <a:blip r:embed="rId2"/>
              </a:buBlip>
            </a:pPr>
            <a:r>
              <a:rPr lang="en-US" sz="36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বর্ণণা</a:t>
            </a: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067800" cy="6858000"/>
          </a:xfrm>
          <a:prstGeom prst="frame">
            <a:avLst>
              <a:gd name="adj1" fmla="val 5516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36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390405" y="2086412"/>
            <a:ext cx="2481834" cy="241067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771405" y="2329864"/>
            <a:ext cx="1840312" cy="17696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968373" y="1623622"/>
            <a:ext cx="3290395" cy="323718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853228" y="2603902"/>
            <a:ext cx="219682" cy="1784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70070" y="3873656"/>
            <a:ext cx="194416" cy="2304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859330" y="3248637"/>
            <a:ext cx="230216" cy="23494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435251" y="3320753"/>
            <a:ext cx="154407" cy="2101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113571" y="2597723"/>
            <a:ext cx="206351" cy="1907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019059" y="3685547"/>
            <a:ext cx="193713" cy="2304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214813" y="3046811"/>
            <a:ext cx="202838" cy="16425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186228" y="2680789"/>
            <a:ext cx="211263" cy="2293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985351" y="2911728"/>
            <a:ext cx="182487" cy="2172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813292" y="3322208"/>
            <a:ext cx="225303" cy="2392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369405" y="3462209"/>
            <a:ext cx="182487" cy="2172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315430" y="2467127"/>
            <a:ext cx="183893" cy="19868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912577" y="3614687"/>
            <a:ext cx="194426" cy="19073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340342" y="3141226"/>
            <a:ext cx="182487" cy="2172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4873010" y="3017245"/>
            <a:ext cx="191610" cy="15895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10377" y="2801252"/>
            <a:ext cx="182487" cy="2172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4484702" y="3971723"/>
            <a:ext cx="214071" cy="198681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995371" y="2562593"/>
            <a:ext cx="190207" cy="21010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3295154" y="3137390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5769735" y="3218933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223745" y="5236004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2398338" y="3442189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562336" y="993929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981204" y="2435089"/>
            <a:ext cx="182314" cy="23500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45950" y="2823274"/>
            <a:ext cx="203540" cy="24455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4634885" y="2795397"/>
            <a:ext cx="182487" cy="2172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4910377" y="3208635"/>
            <a:ext cx="182487" cy="2172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4313234" y="3491175"/>
            <a:ext cx="185997" cy="241071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4288335" y="3873616"/>
            <a:ext cx="169144" cy="22967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3283431" y="2014899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4603010" y="2396529"/>
            <a:ext cx="201438" cy="21192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5018090" y="3828238"/>
            <a:ext cx="199682" cy="2304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4407388" y="2911198"/>
            <a:ext cx="226001" cy="20662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4435252" y="2562691"/>
            <a:ext cx="226001" cy="2119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3390404" y="1894737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390404" y="4412278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4871825" y="5253504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4634885" y="3174751"/>
            <a:ext cx="182487" cy="2172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4925039" y="2527780"/>
            <a:ext cx="182487" cy="2172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4634885" y="3572050"/>
            <a:ext cx="182487" cy="2172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576052" y="3943474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5661575" y="4321208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283431" y="4283323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6629043" y="3710055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473201" y="4474481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5889960" y="2232125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4313234" y="2801782"/>
            <a:ext cx="207052" cy="22781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4621699" y="2499005"/>
            <a:ext cx="199333" cy="19073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5193930" y="3637962"/>
            <a:ext cx="209861" cy="22019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5406766" y="3224840"/>
            <a:ext cx="182487" cy="2172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2493588" y="1139468"/>
            <a:ext cx="4317942" cy="422264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859330" y="3494258"/>
            <a:ext cx="230216" cy="23494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2493588" y="3800783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4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6" grpId="0" animBg="1"/>
      <p:bldP spid="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325091" y="2286000"/>
            <a:ext cx="2438400" cy="2362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24200" y="3176155"/>
            <a:ext cx="397823" cy="39485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_</a:t>
            </a:r>
          </a:p>
        </p:txBody>
      </p:sp>
      <p:sp>
        <p:nvSpPr>
          <p:cNvPr id="6" name="Oval 5"/>
          <p:cNvSpPr/>
          <p:nvPr/>
        </p:nvSpPr>
        <p:spPr>
          <a:xfrm>
            <a:off x="3806536" y="2755322"/>
            <a:ext cx="1475509" cy="1423555"/>
          </a:xfrm>
          <a:prstGeom prst="ellipse">
            <a:avLst/>
          </a:prstGeom>
          <a:pattFill prst="pct60">
            <a:fgClr>
              <a:srgbClr val="FF0000"/>
            </a:fgClr>
            <a:bgClr>
              <a:schemeClr val="bg1"/>
            </a:bgClr>
          </a:patt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55126" y="3200400"/>
            <a:ext cx="410360" cy="39485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165600" y="3259281"/>
            <a:ext cx="378689" cy="3948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96189" y="5105400"/>
            <a:ext cx="7696199" cy="10321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পরমাণুতে </a:t>
            </a:r>
            <a:r>
              <a:rPr lang="bn-I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ইলেক্ট্রন=প্রোটন</a:t>
            </a:r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হলে পরমাণু নিরপেক্ষ হয়।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82091" y="973281"/>
            <a:ext cx="4752109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নিরপেক্ষ কথাটির অর্থ কি?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82091" y="990600"/>
            <a:ext cx="4752109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প্রতিটি মৌল নিরপেক্ষ বলতে কি বুঝ?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82091" y="990600"/>
            <a:ext cx="4752109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মৌলের নিউক্লিয়াসে কি থাকে?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82091" y="990600"/>
            <a:ext cx="4752109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প্রোটন ও নিউট্রন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82091" y="990600"/>
            <a:ext cx="4752109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 গুলো কোথায় থাকে?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82091" y="990600"/>
            <a:ext cx="4752109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নিউক্লিয়াসের বাইরে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1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36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4.72222E-6 -0.03287 C 0.0184 -0.125 0.0934 -0.17801 0.16458 -0.15093 C 0.23697 -0.12523 0.27829 -0.02801 0.25937 0.06319 C 0.2401 0.15416 0.16718 0.20555 0.09513 0.1787 C 0.02395 0.15208 -0.01858 0.05671 4.72222E-6 -0.03287 Z " pathEditMode="relative" rAng="-4460398" ptsTypes="fffff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69" y="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5" grpId="0" animBg="1"/>
      <p:bldP spid="16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5" name="Group 324"/>
          <p:cNvGrpSpPr/>
          <p:nvPr/>
        </p:nvGrpSpPr>
        <p:grpSpPr>
          <a:xfrm>
            <a:off x="658152" y="539844"/>
            <a:ext cx="3903016" cy="2231942"/>
            <a:chOff x="838200" y="758911"/>
            <a:chExt cx="7467600" cy="3550747"/>
          </a:xfrm>
        </p:grpSpPr>
        <p:grpSp>
          <p:nvGrpSpPr>
            <p:cNvPr id="245" name="Group 244"/>
            <p:cNvGrpSpPr/>
            <p:nvPr/>
          </p:nvGrpSpPr>
          <p:grpSpPr>
            <a:xfrm>
              <a:off x="1012371" y="1545154"/>
              <a:ext cx="1524000" cy="1731003"/>
              <a:chOff x="2209800" y="2107625"/>
              <a:chExt cx="2133600" cy="2282292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2209800" y="2107625"/>
                <a:ext cx="2133600" cy="22098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743200" y="2679125"/>
                <a:ext cx="990600" cy="1040819"/>
              </a:xfrm>
              <a:prstGeom prst="ellipse">
                <a:avLst/>
              </a:prstGeom>
              <a:pattFill prst="pct60">
                <a:fgClr>
                  <a:schemeClr val="accent2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514600" y="2391640"/>
                <a:ext cx="1524000" cy="158548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52800" y="3096923"/>
                <a:ext cx="304800" cy="30479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175330" y="2787362"/>
                <a:ext cx="329870" cy="296142"/>
              </a:xfrm>
              <a:prstGeom prst="ellipse">
                <a:avLst/>
              </a:prstGeom>
              <a:solidFill>
                <a:srgbClr val="00206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745839" y="3151762"/>
                <a:ext cx="277091" cy="277238"/>
              </a:xfrm>
              <a:prstGeom prst="ellipse">
                <a:avLst/>
              </a:prstGeom>
              <a:solidFill>
                <a:srgbClr val="00206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3197102" y="3315569"/>
                <a:ext cx="304800" cy="256310"/>
              </a:xfrm>
              <a:prstGeom prst="ellipse">
                <a:avLst/>
              </a:prstGeom>
              <a:solidFill>
                <a:srgbClr val="00206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2830946" y="2834988"/>
                <a:ext cx="304800" cy="31086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3882571" y="2990851"/>
                <a:ext cx="304800" cy="3216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2362200" y="2841700"/>
                <a:ext cx="304800" cy="30999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2899559" y="3364059"/>
                <a:ext cx="304800" cy="25631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3186546" y="4133607"/>
                <a:ext cx="304800" cy="25631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8" name="Group 317"/>
            <p:cNvGrpSpPr/>
            <p:nvPr/>
          </p:nvGrpSpPr>
          <p:grpSpPr>
            <a:xfrm>
              <a:off x="2759857" y="1279064"/>
              <a:ext cx="2312374" cy="2376933"/>
              <a:chOff x="2748134" y="1322257"/>
              <a:chExt cx="2410392" cy="2624076"/>
            </a:xfrm>
          </p:grpSpPr>
          <p:sp>
            <p:nvSpPr>
              <p:cNvPr id="199" name="Oval 198"/>
              <p:cNvSpPr/>
              <p:nvPr/>
            </p:nvSpPr>
            <p:spPr>
              <a:xfrm>
                <a:off x="3208480" y="1415425"/>
                <a:ext cx="221459" cy="244399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748134" y="1322257"/>
                <a:ext cx="2410392" cy="262407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3634499" y="2631421"/>
                <a:ext cx="224129" cy="226871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4934397" y="2141265"/>
                <a:ext cx="224129" cy="22317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Oval 246"/>
              <p:cNvSpPr/>
              <p:nvPr/>
            </p:nvSpPr>
            <p:spPr>
              <a:xfrm>
                <a:off x="3272836" y="1918628"/>
                <a:ext cx="1309115" cy="1429339"/>
              </a:xfrm>
              <a:prstGeom prst="ellipse">
                <a:avLst/>
              </a:prstGeom>
              <a:noFill/>
              <a:ln w="57150">
                <a:solidFill>
                  <a:schemeClr val="tx2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3430746" y="2125739"/>
                <a:ext cx="1008579" cy="1019205"/>
              </a:xfrm>
              <a:prstGeom prst="ellipse">
                <a:avLst/>
              </a:prstGeom>
              <a:pattFill prst="pct60">
                <a:fgClr>
                  <a:schemeClr val="accent2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9" name="Oval 248"/>
              <p:cNvSpPr/>
              <p:nvPr/>
            </p:nvSpPr>
            <p:spPr>
              <a:xfrm>
                <a:off x="3013052" y="1618862"/>
                <a:ext cx="1874530" cy="2038409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3685437" y="2860165"/>
                <a:ext cx="224129" cy="22073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3991067" y="2552906"/>
                <a:ext cx="224129" cy="20166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Oval 251"/>
              <p:cNvSpPr/>
              <p:nvPr/>
            </p:nvSpPr>
            <p:spPr>
              <a:xfrm>
                <a:off x="3496966" y="2279712"/>
                <a:ext cx="224129" cy="20166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Oval 252"/>
              <p:cNvSpPr/>
              <p:nvPr/>
            </p:nvSpPr>
            <p:spPr>
              <a:xfrm>
                <a:off x="3843347" y="2406428"/>
                <a:ext cx="224129" cy="20166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Oval 253"/>
              <p:cNvSpPr/>
              <p:nvPr/>
            </p:nvSpPr>
            <p:spPr>
              <a:xfrm>
                <a:off x="3700719" y="2552906"/>
                <a:ext cx="224129" cy="20166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Oval 254"/>
              <p:cNvSpPr/>
              <p:nvPr/>
            </p:nvSpPr>
            <p:spPr>
              <a:xfrm>
                <a:off x="4194820" y="2390078"/>
                <a:ext cx="224129" cy="20166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3945223" y="2150265"/>
                <a:ext cx="224129" cy="20166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Oval 256"/>
              <p:cNvSpPr/>
              <p:nvPr/>
            </p:nvSpPr>
            <p:spPr>
              <a:xfrm>
                <a:off x="4128600" y="2738217"/>
                <a:ext cx="224129" cy="20166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Oval 257"/>
              <p:cNvSpPr/>
              <p:nvPr/>
            </p:nvSpPr>
            <p:spPr>
              <a:xfrm>
                <a:off x="3496966" y="2727996"/>
                <a:ext cx="224129" cy="20166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Oval 258"/>
              <p:cNvSpPr/>
              <p:nvPr/>
            </p:nvSpPr>
            <p:spPr>
              <a:xfrm>
                <a:off x="3858628" y="2948732"/>
                <a:ext cx="224129" cy="20166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Oval 259"/>
              <p:cNvSpPr/>
              <p:nvPr/>
            </p:nvSpPr>
            <p:spPr>
              <a:xfrm>
                <a:off x="4042006" y="2856079"/>
                <a:ext cx="224129" cy="22073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Oval 260"/>
              <p:cNvSpPr/>
              <p:nvPr/>
            </p:nvSpPr>
            <p:spPr>
              <a:xfrm>
                <a:off x="4215196" y="2554270"/>
                <a:ext cx="224129" cy="22073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Oval 261"/>
              <p:cNvSpPr/>
              <p:nvPr/>
            </p:nvSpPr>
            <p:spPr>
              <a:xfrm>
                <a:off x="4082756" y="2270171"/>
                <a:ext cx="224129" cy="22073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3721094" y="2191143"/>
                <a:ext cx="224129" cy="22073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Oval 263"/>
              <p:cNvSpPr/>
              <p:nvPr/>
            </p:nvSpPr>
            <p:spPr>
              <a:xfrm>
                <a:off x="3461309" y="2473196"/>
                <a:ext cx="224129" cy="22073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Oval 264"/>
              <p:cNvSpPr/>
              <p:nvPr/>
            </p:nvSpPr>
            <p:spPr>
              <a:xfrm>
                <a:off x="3879003" y="2770236"/>
                <a:ext cx="224129" cy="220736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Oval 265"/>
              <p:cNvSpPr/>
              <p:nvPr/>
            </p:nvSpPr>
            <p:spPr>
              <a:xfrm>
                <a:off x="3639593" y="2418693"/>
                <a:ext cx="224129" cy="22073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Oval 266"/>
              <p:cNvSpPr/>
              <p:nvPr/>
            </p:nvSpPr>
            <p:spPr>
              <a:xfrm>
                <a:off x="3909566" y="2330128"/>
                <a:ext cx="224129" cy="22073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Oval 267"/>
              <p:cNvSpPr/>
              <p:nvPr/>
            </p:nvSpPr>
            <p:spPr>
              <a:xfrm>
                <a:off x="3817877" y="2604003"/>
                <a:ext cx="224129" cy="22073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Oval 268"/>
              <p:cNvSpPr/>
              <p:nvPr/>
            </p:nvSpPr>
            <p:spPr>
              <a:xfrm>
                <a:off x="2916269" y="2362828"/>
                <a:ext cx="224129" cy="22073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Oval 269"/>
              <p:cNvSpPr/>
              <p:nvPr/>
            </p:nvSpPr>
            <p:spPr>
              <a:xfrm>
                <a:off x="3028333" y="2088949"/>
                <a:ext cx="224129" cy="22073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Oval 270"/>
              <p:cNvSpPr/>
              <p:nvPr/>
            </p:nvSpPr>
            <p:spPr>
              <a:xfrm>
                <a:off x="4281416" y="1618862"/>
                <a:ext cx="224129" cy="22073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Oval 271"/>
              <p:cNvSpPr/>
              <p:nvPr/>
            </p:nvSpPr>
            <p:spPr>
              <a:xfrm>
                <a:off x="4469887" y="1808259"/>
                <a:ext cx="224129" cy="22073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Oval 272"/>
              <p:cNvSpPr/>
              <p:nvPr/>
            </p:nvSpPr>
            <p:spPr>
              <a:xfrm>
                <a:off x="4694016" y="2843817"/>
                <a:ext cx="224129" cy="22073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Oval 273"/>
              <p:cNvSpPr/>
              <p:nvPr/>
            </p:nvSpPr>
            <p:spPr>
              <a:xfrm>
                <a:off x="4658359" y="3072729"/>
                <a:ext cx="224129" cy="22073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Oval 274"/>
              <p:cNvSpPr/>
              <p:nvPr/>
            </p:nvSpPr>
            <p:spPr>
              <a:xfrm>
                <a:off x="3634499" y="3540091"/>
                <a:ext cx="224129" cy="22073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Oval 275"/>
              <p:cNvSpPr/>
              <p:nvPr/>
            </p:nvSpPr>
            <p:spPr>
              <a:xfrm>
                <a:off x="4159163" y="3144943"/>
                <a:ext cx="224129" cy="22073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Oval 276"/>
              <p:cNvSpPr/>
              <p:nvPr/>
            </p:nvSpPr>
            <p:spPr>
              <a:xfrm>
                <a:off x="3904472" y="3568705"/>
                <a:ext cx="224129" cy="22073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Oval 277"/>
              <p:cNvSpPr/>
              <p:nvPr/>
            </p:nvSpPr>
            <p:spPr>
              <a:xfrm>
                <a:off x="3359433" y="1978581"/>
                <a:ext cx="224129" cy="22073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619218" y="2667492"/>
                <a:ext cx="224129" cy="201662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7" name="Group 316"/>
            <p:cNvGrpSpPr/>
            <p:nvPr/>
          </p:nvGrpSpPr>
          <p:grpSpPr>
            <a:xfrm>
              <a:off x="5385490" y="1114567"/>
              <a:ext cx="2611335" cy="2530645"/>
              <a:chOff x="3796062" y="1282785"/>
              <a:chExt cx="3900138" cy="3550723"/>
            </a:xfrm>
          </p:grpSpPr>
          <p:sp>
            <p:nvSpPr>
              <p:cNvPr id="220" name="Oval 219"/>
              <p:cNvSpPr/>
              <p:nvPr/>
            </p:nvSpPr>
            <p:spPr>
              <a:xfrm>
                <a:off x="4464214" y="4284400"/>
                <a:ext cx="304800" cy="25631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6705600" y="4315690"/>
                <a:ext cx="304800" cy="25631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6454898" y="1358118"/>
                <a:ext cx="304800" cy="25631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4993244" y="1282785"/>
                <a:ext cx="304800" cy="25631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Oval 242"/>
              <p:cNvSpPr/>
              <p:nvPr/>
            </p:nvSpPr>
            <p:spPr>
              <a:xfrm>
                <a:off x="3945905" y="2197677"/>
                <a:ext cx="304800" cy="25631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3796062" y="3322079"/>
                <a:ext cx="304800" cy="25631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Oval 280"/>
              <p:cNvSpPr/>
              <p:nvPr/>
            </p:nvSpPr>
            <p:spPr>
              <a:xfrm>
                <a:off x="3948462" y="1294905"/>
                <a:ext cx="3613563" cy="3538603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2" name="Oval 281"/>
              <p:cNvSpPr/>
              <p:nvPr/>
            </p:nvSpPr>
            <p:spPr>
              <a:xfrm>
                <a:off x="5318825" y="3105245"/>
                <a:ext cx="304800" cy="288351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Oval 282"/>
              <p:cNvSpPr/>
              <p:nvPr/>
            </p:nvSpPr>
            <p:spPr>
              <a:xfrm>
                <a:off x="7391400" y="2522763"/>
                <a:ext cx="304800" cy="28364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Oval 283"/>
              <p:cNvSpPr/>
              <p:nvPr/>
            </p:nvSpPr>
            <p:spPr>
              <a:xfrm>
                <a:off x="4826988" y="2199291"/>
                <a:ext cx="1780309" cy="1816677"/>
              </a:xfrm>
              <a:prstGeom prst="ellipse">
                <a:avLst/>
              </a:prstGeom>
              <a:noFill/>
              <a:ln w="57150">
                <a:solidFill>
                  <a:schemeClr val="tx2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Oval 284"/>
              <p:cNvSpPr/>
              <p:nvPr/>
            </p:nvSpPr>
            <p:spPr>
              <a:xfrm>
                <a:off x="5041734" y="2462527"/>
                <a:ext cx="1371600" cy="1295400"/>
              </a:xfrm>
              <a:prstGeom prst="ellipse">
                <a:avLst/>
              </a:prstGeom>
              <a:pattFill prst="pct60">
                <a:fgClr>
                  <a:schemeClr val="accent2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6" name="Oval 285"/>
              <p:cNvSpPr/>
              <p:nvPr/>
            </p:nvSpPr>
            <p:spPr>
              <a:xfrm>
                <a:off x="4473698" y="1818291"/>
                <a:ext cx="2549236" cy="2590800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7" name="Oval 286"/>
              <p:cNvSpPr/>
              <p:nvPr/>
            </p:nvSpPr>
            <p:spPr>
              <a:xfrm>
                <a:off x="5388098" y="3395977"/>
                <a:ext cx="304800" cy="280554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Oval 287"/>
              <p:cNvSpPr/>
              <p:nvPr/>
            </p:nvSpPr>
            <p:spPr>
              <a:xfrm>
                <a:off x="5803734" y="3005453"/>
                <a:ext cx="304800" cy="25631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Oval 288"/>
              <p:cNvSpPr/>
              <p:nvPr/>
            </p:nvSpPr>
            <p:spPr>
              <a:xfrm>
                <a:off x="5131789" y="2658226"/>
                <a:ext cx="304800" cy="25631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Oval 289"/>
              <p:cNvSpPr/>
              <p:nvPr/>
            </p:nvSpPr>
            <p:spPr>
              <a:xfrm>
                <a:off x="5602844" y="2819281"/>
                <a:ext cx="304800" cy="25631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Oval 290"/>
              <p:cNvSpPr/>
              <p:nvPr/>
            </p:nvSpPr>
            <p:spPr>
              <a:xfrm>
                <a:off x="5408880" y="3005453"/>
                <a:ext cx="304800" cy="25631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Oval 291"/>
              <p:cNvSpPr/>
              <p:nvPr/>
            </p:nvSpPr>
            <p:spPr>
              <a:xfrm>
                <a:off x="6080825" y="2798500"/>
                <a:ext cx="304800" cy="25631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Oval 292"/>
              <p:cNvSpPr/>
              <p:nvPr/>
            </p:nvSpPr>
            <p:spPr>
              <a:xfrm>
                <a:off x="5741389" y="2493700"/>
                <a:ext cx="304800" cy="25631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Oval 293"/>
              <p:cNvSpPr/>
              <p:nvPr/>
            </p:nvSpPr>
            <p:spPr>
              <a:xfrm>
                <a:off x="5990770" y="3240982"/>
                <a:ext cx="304800" cy="25631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Oval 294"/>
              <p:cNvSpPr/>
              <p:nvPr/>
            </p:nvSpPr>
            <p:spPr>
              <a:xfrm>
                <a:off x="5131789" y="3227991"/>
                <a:ext cx="304800" cy="25631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Oval 295"/>
              <p:cNvSpPr/>
              <p:nvPr/>
            </p:nvSpPr>
            <p:spPr>
              <a:xfrm>
                <a:off x="5623625" y="3508544"/>
                <a:ext cx="304800" cy="25631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Oval 296"/>
              <p:cNvSpPr/>
              <p:nvPr/>
            </p:nvSpPr>
            <p:spPr>
              <a:xfrm>
                <a:off x="5873007" y="3390783"/>
                <a:ext cx="304800" cy="280554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Oval 297"/>
              <p:cNvSpPr/>
              <p:nvPr/>
            </p:nvSpPr>
            <p:spPr>
              <a:xfrm>
                <a:off x="6108534" y="3007187"/>
                <a:ext cx="304800" cy="280554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Oval 298"/>
              <p:cNvSpPr/>
              <p:nvPr/>
            </p:nvSpPr>
            <p:spPr>
              <a:xfrm>
                <a:off x="5928425" y="2646100"/>
                <a:ext cx="304800" cy="280554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Oval 299"/>
              <p:cNvSpPr/>
              <p:nvPr/>
            </p:nvSpPr>
            <p:spPr>
              <a:xfrm>
                <a:off x="5436589" y="2545655"/>
                <a:ext cx="304800" cy="280554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Oval 300"/>
              <p:cNvSpPr/>
              <p:nvPr/>
            </p:nvSpPr>
            <p:spPr>
              <a:xfrm>
                <a:off x="5083298" y="2904142"/>
                <a:ext cx="304800" cy="280554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Oval 301"/>
              <p:cNvSpPr/>
              <p:nvPr/>
            </p:nvSpPr>
            <p:spPr>
              <a:xfrm>
                <a:off x="5651334" y="3281677"/>
                <a:ext cx="304800" cy="280554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Oval 302"/>
              <p:cNvSpPr/>
              <p:nvPr/>
            </p:nvSpPr>
            <p:spPr>
              <a:xfrm>
                <a:off x="5325752" y="2834869"/>
                <a:ext cx="304800" cy="280554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Oval 303"/>
              <p:cNvSpPr/>
              <p:nvPr/>
            </p:nvSpPr>
            <p:spPr>
              <a:xfrm>
                <a:off x="5692898" y="2722304"/>
                <a:ext cx="304800" cy="280554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Oval 304"/>
              <p:cNvSpPr/>
              <p:nvPr/>
            </p:nvSpPr>
            <p:spPr>
              <a:xfrm>
                <a:off x="5568207" y="3070397"/>
                <a:ext cx="304800" cy="280554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Oval 305"/>
              <p:cNvSpPr/>
              <p:nvPr/>
            </p:nvSpPr>
            <p:spPr>
              <a:xfrm>
                <a:off x="4342080" y="2763865"/>
                <a:ext cx="304800" cy="28055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Oval 306"/>
              <p:cNvSpPr/>
              <p:nvPr/>
            </p:nvSpPr>
            <p:spPr>
              <a:xfrm>
                <a:off x="4494480" y="2415768"/>
                <a:ext cx="304800" cy="28055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Oval 307"/>
              <p:cNvSpPr/>
              <p:nvPr/>
            </p:nvSpPr>
            <p:spPr>
              <a:xfrm>
                <a:off x="6198589" y="1818291"/>
                <a:ext cx="304800" cy="28055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Oval 308"/>
              <p:cNvSpPr/>
              <p:nvPr/>
            </p:nvSpPr>
            <p:spPr>
              <a:xfrm>
                <a:off x="6454898" y="2059014"/>
                <a:ext cx="304800" cy="28055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Oval 309"/>
              <p:cNvSpPr/>
              <p:nvPr/>
            </p:nvSpPr>
            <p:spPr>
              <a:xfrm>
                <a:off x="6759698" y="3375198"/>
                <a:ext cx="304800" cy="28055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Oval 310"/>
              <p:cNvSpPr/>
              <p:nvPr/>
            </p:nvSpPr>
            <p:spPr>
              <a:xfrm>
                <a:off x="6711207" y="3666143"/>
                <a:ext cx="304800" cy="28055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Oval 311"/>
              <p:cNvSpPr/>
              <p:nvPr/>
            </p:nvSpPr>
            <p:spPr>
              <a:xfrm>
                <a:off x="5318825" y="4260156"/>
                <a:ext cx="304800" cy="28055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3" name="Oval 312"/>
              <p:cNvSpPr/>
              <p:nvPr/>
            </p:nvSpPr>
            <p:spPr>
              <a:xfrm>
                <a:off x="6032334" y="3757927"/>
                <a:ext cx="304800" cy="28055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Oval 313"/>
              <p:cNvSpPr/>
              <p:nvPr/>
            </p:nvSpPr>
            <p:spPr>
              <a:xfrm>
                <a:off x="5685970" y="4296524"/>
                <a:ext cx="304800" cy="28055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Oval 314"/>
              <p:cNvSpPr/>
              <p:nvPr/>
            </p:nvSpPr>
            <p:spPr>
              <a:xfrm>
                <a:off x="4944753" y="2275491"/>
                <a:ext cx="304800" cy="28055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Oval 315"/>
              <p:cNvSpPr/>
              <p:nvPr/>
            </p:nvSpPr>
            <p:spPr>
              <a:xfrm>
                <a:off x="5298044" y="3151091"/>
                <a:ext cx="304800" cy="25631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9" name="TextBox 318"/>
            <p:cNvSpPr txBox="1"/>
            <p:nvPr/>
          </p:nvSpPr>
          <p:spPr>
            <a:xfrm>
              <a:off x="1077227" y="3329635"/>
              <a:ext cx="12656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latin typeface="Calibri" pitchFamily="34" charset="0"/>
                  <a:cs typeface="Calibri" pitchFamily="34" charset="0"/>
                </a:rPr>
                <a:t>Li</a:t>
              </a:r>
              <a:endParaRPr lang="en-US" sz="3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4031077" y="3281424"/>
              <a:ext cx="1703936" cy="1028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latin typeface="Calibri" pitchFamily="34" charset="0"/>
                  <a:cs typeface="Calibri" pitchFamily="34" charset="0"/>
                </a:rPr>
                <a:t>Mg</a:t>
              </a:r>
              <a:endParaRPr lang="en-US" sz="3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6802056" y="3339859"/>
              <a:ext cx="12656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 smtClean="0">
                  <a:latin typeface="Calibri" pitchFamily="34" charset="0"/>
                  <a:cs typeface="Calibri" pitchFamily="34" charset="0"/>
                </a:rPr>
                <a:t>Cl</a:t>
              </a:r>
              <a:endParaRPr lang="en-US" sz="3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22" name="Frame 321"/>
            <p:cNvSpPr/>
            <p:nvPr/>
          </p:nvSpPr>
          <p:spPr>
            <a:xfrm>
              <a:off x="838200" y="758911"/>
              <a:ext cx="7467600" cy="3493402"/>
            </a:xfrm>
            <a:prstGeom prst="frame">
              <a:avLst>
                <a:gd name="adj1" fmla="val 25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072014" y="602157"/>
            <a:ext cx="3455521" cy="2142681"/>
            <a:chOff x="5708136" y="602157"/>
            <a:chExt cx="2819399" cy="2142681"/>
          </a:xfrm>
        </p:grpSpPr>
        <p:grpSp>
          <p:nvGrpSpPr>
            <p:cNvPr id="324" name="Group 323"/>
            <p:cNvGrpSpPr/>
            <p:nvPr/>
          </p:nvGrpSpPr>
          <p:grpSpPr>
            <a:xfrm>
              <a:off x="5708136" y="602157"/>
              <a:ext cx="2819399" cy="2064843"/>
              <a:chOff x="2057399" y="4190926"/>
              <a:chExt cx="3632497" cy="1950102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2318656" y="4522067"/>
                <a:ext cx="1194836" cy="1182737"/>
                <a:chOff x="1350818" y="1551713"/>
                <a:chExt cx="2133600" cy="2209800"/>
              </a:xfrm>
            </p:grpSpPr>
            <p:sp>
              <p:nvSpPr>
                <p:cNvPr id="2" name="Oval 1"/>
                <p:cNvSpPr/>
                <p:nvPr/>
              </p:nvSpPr>
              <p:spPr>
                <a:xfrm>
                  <a:off x="1350818" y="1551713"/>
                  <a:ext cx="2133600" cy="22098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57150">
                  <a:solidFill>
                    <a:schemeClr val="accent2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Oval 4"/>
                <p:cNvSpPr/>
                <p:nvPr/>
              </p:nvSpPr>
              <p:spPr>
                <a:xfrm>
                  <a:off x="1676400" y="1868636"/>
                  <a:ext cx="1524000" cy="1600200"/>
                </a:xfrm>
                <a:prstGeom prst="ellipse">
                  <a:avLst/>
                </a:prstGeom>
                <a:noFill/>
                <a:ln w="5715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2095500" y="2379522"/>
                  <a:ext cx="685800" cy="647700"/>
                </a:xfrm>
                <a:prstGeom prst="ellipse">
                  <a:avLst/>
                </a:prstGeom>
                <a:pattFill prst="pct60">
                  <a:fgClr>
                    <a:schemeClr val="accent2"/>
                  </a:fgClr>
                  <a:bgClr>
                    <a:schemeClr val="bg1"/>
                  </a:bgClr>
                </a:patt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2438400" y="2724157"/>
                  <a:ext cx="228600" cy="261502"/>
                </a:xfrm>
                <a:prstGeom prst="ellipse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1524000" y="2419354"/>
                  <a:ext cx="304800" cy="304804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3048000" y="2641025"/>
                  <a:ext cx="277091" cy="308265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2195946" y="2412426"/>
                  <a:ext cx="266700" cy="311731"/>
                </a:xfrm>
                <a:prstGeom prst="ellipse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2057400" y="2637564"/>
                  <a:ext cx="290946" cy="311726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2462646" y="2467848"/>
                  <a:ext cx="304800" cy="256310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0" name="Group 59"/>
              <p:cNvGrpSpPr/>
              <p:nvPr/>
            </p:nvGrpSpPr>
            <p:grpSpPr>
              <a:xfrm>
                <a:off x="3655500" y="4333798"/>
                <a:ext cx="1830900" cy="1686002"/>
                <a:chOff x="3449782" y="1752600"/>
                <a:chExt cx="2722418" cy="2758787"/>
              </a:xfrm>
            </p:grpSpPr>
            <p:sp>
              <p:nvSpPr>
                <p:cNvPr id="3" name="Oval 2"/>
                <p:cNvSpPr/>
                <p:nvPr/>
              </p:nvSpPr>
              <p:spPr>
                <a:xfrm>
                  <a:off x="3934690" y="2133600"/>
                  <a:ext cx="1780309" cy="1816677"/>
                </a:xfrm>
                <a:prstGeom prst="ellipse">
                  <a:avLst/>
                </a:prstGeom>
                <a:noFill/>
                <a:ln w="57150">
                  <a:solidFill>
                    <a:schemeClr val="tx2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Oval 5"/>
                <p:cNvSpPr/>
                <p:nvPr/>
              </p:nvSpPr>
              <p:spPr>
                <a:xfrm>
                  <a:off x="4149436" y="2396836"/>
                  <a:ext cx="1371600" cy="1295400"/>
                </a:xfrm>
                <a:prstGeom prst="ellipse">
                  <a:avLst/>
                </a:prstGeom>
                <a:pattFill prst="pct60">
                  <a:fgClr>
                    <a:schemeClr val="accent2"/>
                  </a:fgClr>
                  <a:bgClr>
                    <a:schemeClr val="bg1"/>
                  </a:bgClr>
                </a:patt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3581400" y="1752600"/>
                  <a:ext cx="2549236" cy="2590800"/>
                </a:xfrm>
                <a:prstGeom prst="ellipse">
                  <a:avLst/>
                </a:prstGeom>
                <a:noFill/>
                <a:ln w="571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4495800" y="3330286"/>
                  <a:ext cx="304800" cy="280554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4911436" y="2939762"/>
                  <a:ext cx="304800" cy="25631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4239491" y="2592535"/>
                  <a:ext cx="304800" cy="25631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4710546" y="2753590"/>
                  <a:ext cx="304800" cy="25631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4516582" y="2939762"/>
                  <a:ext cx="304800" cy="25631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188527" y="2732809"/>
                  <a:ext cx="304800" cy="25631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4849091" y="2428009"/>
                  <a:ext cx="304800" cy="25631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5098472" y="3175291"/>
                  <a:ext cx="304800" cy="25631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4239491" y="3162300"/>
                  <a:ext cx="304800" cy="25631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731327" y="3442853"/>
                  <a:ext cx="304800" cy="25631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4980709" y="3325092"/>
                  <a:ext cx="304800" cy="280554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5216236" y="2941496"/>
                  <a:ext cx="304800" cy="280554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5036127" y="2580409"/>
                  <a:ext cx="304800" cy="280554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4544291" y="2479964"/>
                  <a:ext cx="304800" cy="280554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4191000" y="2838451"/>
                  <a:ext cx="304800" cy="280554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4759036" y="3215986"/>
                  <a:ext cx="304800" cy="280554"/>
                </a:xfrm>
                <a:prstGeom prst="ellipse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4433454" y="2769178"/>
                  <a:ext cx="304800" cy="280554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4800600" y="2656613"/>
                  <a:ext cx="304800" cy="280554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>
                  <a:off x="4675909" y="3004706"/>
                  <a:ext cx="304800" cy="280554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3449782" y="2698174"/>
                  <a:ext cx="304800" cy="28055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3602182" y="2350077"/>
                  <a:ext cx="304800" cy="28055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5306291" y="1752600"/>
                  <a:ext cx="304800" cy="28055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5562600" y="1993323"/>
                  <a:ext cx="304800" cy="28055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5867400" y="3309507"/>
                  <a:ext cx="304800" cy="28055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53"/>
                <p:cNvSpPr/>
                <p:nvPr/>
              </p:nvSpPr>
              <p:spPr>
                <a:xfrm>
                  <a:off x="5818909" y="3600452"/>
                  <a:ext cx="304800" cy="28055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4426527" y="4194465"/>
                  <a:ext cx="304800" cy="28055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5140036" y="3692236"/>
                  <a:ext cx="304800" cy="28055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4793672" y="4230833"/>
                  <a:ext cx="304800" cy="28055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4052455" y="2209800"/>
                  <a:ext cx="304800" cy="28055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3" name="Frame 322"/>
              <p:cNvSpPr/>
              <p:nvPr/>
            </p:nvSpPr>
            <p:spPr>
              <a:xfrm>
                <a:off x="2057399" y="4190926"/>
                <a:ext cx="3632497" cy="1950102"/>
              </a:xfrm>
              <a:prstGeom prst="frame">
                <a:avLst>
                  <a:gd name="adj1" fmla="val 187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6" name="TextBox 325"/>
            <p:cNvSpPr txBox="1"/>
            <p:nvPr/>
          </p:nvSpPr>
          <p:spPr>
            <a:xfrm>
              <a:off x="7748027" y="2375506"/>
              <a:ext cx="6855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Ne</a:t>
              </a:r>
              <a:endParaRPr lang="en-US" dirty="0"/>
            </a:p>
          </p:txBody>
        </p:sp>
        <p:sp>
          <p:nvSpPr>
            <p:cNvPr id="327" name="TextBox 326"/>
            <p:cNvSpPr txBox="1"/>
            <p:nvPr/>
          </p:nvSpPr>
          <p:spPr>
            <a:xfrm>
              <a:off x="5909643" y="2337260"/>
              <a:ext cx="6855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He</a:t>
              </a:r>
              <a:endParaRPr lang="en-US" dirty="0"/>
            </a:p>
          </p:txBody>
        </p:sp>
      </p:grpSp>
      <p:sp>
        <p:nvSpPr>
          <p:cNvPr id="328" name="TextBox 327"/>
          <p:cNvSpPr txBox="1"/>
          <p:nvPr/>
        </p:nvSpPr>
        <p:spPr>
          <a:xfrm>
            <a:off x="521251" y="3124200"/>
            <a:ext cx="42523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কক্ষপথে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২,৮,১৮,৩২…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মৌলগুলি্কে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নিস্ক্রিয়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বলে।এরা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স্থিতিশীল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9" name="TextBox 328"/>
          <p:cNvSpPr txBox="1"/>
          <p:nvPr/>
        </p:nvSpPr>
        <p:spPr>
          <a:xfrm>
            <a:off x="5135008" y="2966714"/>
            <a:ext cx="34755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কক্ষপথে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১,২,…৭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মৌলগুলি্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স্থিতিশীল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0" name="TextBox 329"/>
          <p:cNvSpPr txBox="1"/>
          <p:nvPr/>
        </p:nvSpPr>
        <p:spPr>
          <a:xfrm>
            <a:off x="5072014" y="4404733"/>
            <a:ext cx="32018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ত্যাগ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নিস্ক্রিয়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লের মত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1" name="TextBox 330"/>
          <p:cNvSpPr txBox="1"/>
          <p:nvPr/>
        </p:nvSpPr>
        <p:spPr>
          <a:xfrm>
            <a:off x="533400" y="4821048"/>
            <a:ext cx="42280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বহিস্থ স্তর ইলেক্ট্রন দ্বারা পূর্ণ হলে সেই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নিস্ক্রিয় মৌল বলে।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7663579" y="5248365"/>
            <a:ext cx="1103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2" name="TextBox 331"/>
          <p:cNvSpPr txBox="1"/>
          <p:nvPr/>
        </p:nvSpPr>
        <p:spPr>
          <a:xfrm>
            <a:off x="5135008" y="5848529"/>
            <a:ext cx="3405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স্থিতিশীল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39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2794" y="2771786"/>
            <a:ext cx="6387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 শ্রেণির মৌল গুলির মধ্যে কি পার্থক্য রয়েছে?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70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" grpId="0"/>
      <p:bldP spid="329" grpId="0"/>
      <p:bldP spid="330" grpId="0"/>
      <p:bldP spid="331" grpId="0"/>
      <p:bldP spid="227" grpId="0"/>
      <p:bldP spid="332" grpId="0"/>
      <p:bldP spid="9" grpId="0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TM02455519[[fn=Winter]]</Template>
  <TotalTime>898</TotalTime>
  <Words>435</Words>
  <Application>Microsoft Office PowerPoint</Application>
  <PresentationFormat>On-screen Show (4:3)</PresentationFormat>
  <Paragraphs>125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Winter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109</cp:revision>
  <dcterms:created xsi:type="dcterms:W3CDTF">2020-01-31T10:26:27Z</dcterms:created>
  <dcterms:modified xsi:type="dcterms:W3CDTF">2020-02-06T16:37:55Z</dcterms:modified>
</cp:coreProperties>
</file>