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9" r:id="rId4"/>
    <p:sldId id="262" r:id="rId5"/>
    <p:sldId id="263" r:id="rId6"/>
    <p:sldId id="266" r:id="rId7"/>
    <p:sldId id="265" r:id="rId8"/>
    <p:sldId id="268" r:id="rId9"/>
    <p:sldId id="270" r:id="rId10"/>
    <p:sldId id="271" r:id="rId11"/>
    <p:sldId id="275" r:id="rId12"/>
    <p:sldId id="272" r:id="rId13"/>
    <p:sldId id="273" r:id="rId14"/>
    <p:sldId id="280" r:id="rId15"/>
    <p:sldId id="278" r:id="rId16"/>
    <p:sldId id="279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3896" autoAdjust="0"/>
  </p:normalViewPr>
  <p:slideViewPr>
    <p:cSldViewPr snapToGrid="0">
      <p:cViewPr varScale="1">
        <p:scale>
          <a:sx n="68" d="100"/>
          <a:sy n="68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8947-B22B-4F12-AC16-F0C995D2DFF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FB7A-BF20-4036-9B83-A944B3514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3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58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51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2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524B-B71C-49DF-84A1-98469C107E8A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32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730-3C58-4FC2-9D51-58C66AEB9C9E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4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62EA-62B6-4D6B-80E5-6CC2D5785C50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28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DA3D-94EE-44FD-97F3-578930FB62EC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9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AA95-0307-4687-972A-3709697B78D4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75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6B0-14AF-4D31-8250-011C9B42000F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19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25D-F0E8-4CBC-BCDC-800910A265A1}" type="datetime1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3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01A-E86F-4F46-A77E-3D7F5A54355C}" type="datetime1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34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26F3-442E-4767-A1C4-4F8DDA6AA17B}" type="datetime1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44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2E6C-C8D8-46BC-8634-77FF1147EB04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67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768A-1CBB-4D82-A8F1-C439389197E9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04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D551-62AA-438C-9EB2-34F5D8064D2F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238E-6F86-4261-BDAD-E180C0D8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3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6" y="2456594"/>
            <a:ext cx="7397086" cy="3739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13653" y="-784467"/>
            <a:ext cx="873345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9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722685"/>
              </p:ext>
            </p:extLst>
          </p:nvPr>
        </p:nvGraphicFramePr>
        <p:xfrm>
          <a:off x="4529975" y="780800"/>
          <a:ext cx="7234389" cy="413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416"/>
                <a:gridCol w="3152627"/>
                <a:gridCol w="2156346"/>
              </a:tblGrid>
              <a:tr h="699667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6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লেবু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রসে </a:t>
                      </a: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16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লেবু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রসে 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2349" y="1155287"/>
            <a:ext cx="3597606" cy="3527268"/>
            <a:chOff x="546125" y="1155287"/>
            <a:chExt cx="3597606" cy="3527268"/>
          </a:xfrm>
        </p:grpSpPr>
        <p:pic>
          <p:nvPicPr>
            <p:cNvPr id="7" name="Picture 6" descr="1316701883big-green-lemon.jpg"/>
            <p:cNvPicPr>
              <a:picLocks noChangeAspect="1"/>
            </p:cNvPicPr>
            <p:nvPr/>
          </p:nvPicPr>
          <p:blipFill>
            <a:blip r:embed="rId2" cstate="print"/>
            <a:srcRect t="19355" r="34091"/>
            <a:stretch>
              <a:fillRect/>
            </a:stretch>
          </p:blipFill>
          <p:spPr>
            <a:xfrm>
              <a:off x="546125" y="2060813"/>
              <a:ext cx="3335630" cy="2087424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6125" y="4179636"/>
              <a:ext cx="3335630" cy="5029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লেবু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রসে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 পেপার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4819629">
              <a:off x="-67228" y="2084325"/>
              <a:ext cx="2214035" cy="355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9817707">
              <a:off x="1915178" y="2039119"/>
              <a:ext cx="2228553" cy="3790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37027" y="2060813"/>
            <a:ext cx="33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রং পরিবর্তন হলো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4447" y="3749948"/>
            <a:ext cx="315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লিটমা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67081" y="2262305"/>
            <a:ext cx="219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লেবু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 রস 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এসি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ডিয়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6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6339418"/>
              </p:ext>
            </p:extLst>
          </p:nvPr>
        </p:nvGraphicFramePr>
        <p:xfrm>
          <a:off x="2378107" y="2847872"/>
          <a:ext cx="6934200" cy="356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087"/>
                <a:gridCol w="2839278"/>
                <a:gridCol w="2433835"/>
              </a:tblGrid>
              <a:tr h="491182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3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চুনের পানিতে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8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726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চুনের পানিতে 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91731" y="122832"/>
            <a:ext cx="5706948" cy="2620369"/>
            <a:chOff x="3032674" y="102478"/>
            <a:chExt cx="5706948" cy="2692056"/>
          </a:xfrm>
        </p:grpSpPr>
        <p:pic>
          <p:nvPicPr>
            <p:cNvPr id="5" name="Picture 4" descr="images123467.jpg"/>
            <p:cNvPicPr>
              <a:picLocks noChangeAspect="1"/>
            </p:cNvPicPr>
            <p:nvPr/>
          </p:nvPicPr>
          <p:blipFill>
            <a:blip r:embed="rId2"/>
            <a:srcRect b="20295"/>
            <a:stretch>
              <a:fillRect/>
            </a:stretch>
          </p:blipFill>
          <p:spPr>
            <a:xfrm>
              <a:off x="3116591" y="145094"/>
              <a:ext cx="2853472" cy="2057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32674" y="2239921"/>
              <a:ext cx="5706948" cy="5546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চুনের পানিতে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 পেপার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পরীক্ষা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images123467.jpg"/>
            <p:cNvPicPr>
              <a:picLocks noChangeAspect="1"/>
            </p:cNvPicPr>
            <p:nvPr/>
          </p:nvPicPr>
          <p:blipFill>
            <a:blip r:embed="rId2"/>
            <a:srcRect b="20295"/>
            <a:stretch>
              <a:fillRect/>
            </a:stretch>
          </p:blipFill>
          <p:spPr>
            <a:xfrm>
              <a:off x="5886150" y="145094"/>
              <a:ext cx="2853472" cy="2057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14819629">
              <a:off x="3080834" y="956574"/>
              <a:ext cx="1951009" cy="2888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7346761">
              <a:off x="6337379" y="933555"/>
              <a:ext cx="1951009" cy="2888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26090" y="3668959"/>
            <a:ext cx="259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লিটমা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হলো।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6089" y="5287214"/>
            <a:ext cx="279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রং পরিবর্তন হলো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4572" y="4146012"/>
            <a:ext cx="2455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চুনের পানি ( চুন )</a:t>
            </a: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রীয়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পদার্থ।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17761" y="1059411"/>
            <a:ext cx="7889827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বেগুনি বাঁধাকপির নির্যাস দিয়ে অম্ল ও ক্ষারক শনাক্তকরণ।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7562" y="152400"/>
            <a:ext cx="3613328" cy="6815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1598" y="3873312"/>
            <a:ext cx="2362200" cy="2438400"/>
            <a:chOff x="4980199" y="3344203"/>
            <a:chExt cx="2362200" cy="2438400"/>
          </a:xfrm>
        </p:grpSpPr>
        <p:grpSp>
          <p:nvGrpSpPr>
            <p:cNvPr id="66" name="Group 65"/>
            <p:cNvGrpSpPr/>
            <p:nvPr/>
          </p:nvGrpSpPr>
          <p:grpSpPr>
            <a:xfrm>
              <a:off x="4980199" y="3344203"/>
              <a:ext cx="2362200" cy="2023066"/>
              <a:chOff x="762000" y="5105402"/>
              <a:chExt cx="2209800" cy="1752600"/>
            </a:xfrm>
          </p:grpSpPr>
          <p:pic>
            <p:nvPicPr>
              <p:cNvPr id="67" name="Picture 66" descr="000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5105402"/>
                <a:ext cx="2209800" cy="1752600"/>
              </a:xfrm>
              <a:prstGeom prst="rect">
                <a:avLst/>
              </a:prstGeom>
            </p:spPr>
          </p:pic>
          <p:sp>
            <p:nvSpPr>
              <p:cNvPr id="68" name="Can 67"/>
              <p:cNvSpPr/>
              <p:nvPr/>
            </p:nvSpPr>
            <p:spPr>
              <a:xfrm>
                <a:off x="1151964" y="5807368"/>
                <a:ext cx="1554794" cy="974432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513599" y="4512602"/>
              <a:ext cx="1523999" cy="736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কপির নির্যাস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361199" y="5373381"/>
              <a:ext cx="1828800" cy="4092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140890" y="3886200"/>
            <a:ext cx="3408683" cy="2667000"/>
            <a:chOff x="5334000" y="3733800"/>
            <a:chExt cx="3408683" cy="2667000"/>
          </a:xfrm>
        </p:grpSpPr>
        <p:grpSp>
          <p:nvGrpSpPr>
            <p:cNvPr id="72" name="Group 71"/>
            <p:cNvGrpSpPr/>
            <p:nvPr/>
          </p:nvGrpSpPr>
          <p:grpSpPr>
            <a:xfrm>
              <a:off x="5334000" y="3733800"/>
              <a:ext cx="3408683" cy="2667000"/>
              <a:chOff x="6096000" y="1524000"/>
              <a:chExt cx="2667000" cy="276957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96000" y="1524000"/>
                <a:ext cx="2667000" cy="2286000"/>
                <a:chOff x="4876800" y="1676400"/>
                <a:chExt cx="2362200" cy="2590800"/>
              </a:xfrm>
            </p:grpSpPr>
            <p:pic>
              <p:nvPicPr>
                <p:cNvPr id="35" name="Picture 34" descr="12456881041066235714JaggyGT_Test_Tubes.svg.hi.png"/>
                <p:cNvPicPr>
                  <a:picLocks noChangeAspect="1"/>
                </p:cNvPicPr>
                <p:nvPr/>
              </p:nvPicPr>
              <p:blipFill>
                <a:blip r:embed="rId4"/>
                <a:srcRect l="8621" r="37931"/>
                <a:stretch>
                  <a:fillRect/>
                </a:stretch>
              </p:blipFill>
              <p:spPr>
                <a:xfrm>
                  <a:off x="4876800" y="1676400"/>
                  <a:ext cx="2362200" cy="2590800"/>
                </a:xfrm>
                <a:prstGeom prst="rect">
                  <a:avLst/>
                </a:prstGeom>
              </p:spPr>
            </p:pic>
            <p:sp>
              <p:nvSpPr>
                <p:cNvPr id="47" name="Rectangle 46"/>
                <p:cNvSpPr/>
                <p:nvPr/>
              </p:nvSpPr>
              <p:spPr>
                <a:xfrm>
                  <a:off x="5152622" y="3276601"/>
                  <a:ext cx="66061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ভিনেগার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309012" y="3276600"/>
                  <a:ext cx="715241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সাবান পানি</a:t>
                  </a:r>
                  <a:endPara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010400" y="2720788"/>
                  <a:ext cx="2286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6632579" y="3912576"/>
                <a:ext cx="1981199" cy="38100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টেস্টটিউব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467600" y="5029200"/>
              <a:ext cx="914400" cy="76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791200" y="5029200"/>
              <a:ext cx="9144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693623" y="1694512"/>
            <a:ext cx="2405419" cy="2041104"/>
            <a:chOff x="6019800" y="1676400"/>
            <a:chExt cx="2514600" cy="2238022"/>
          </a:xfrm>
        </p:grpSpPr>
        <p:pic>
          <p:nvPicPr>
            <p:cNvPr id="48" name="Picture 47" descr="images.jpg"/>
            <p:cNvPicPr>
              <a:picLocks noChangeAspect="1"/>
            </p:cNvPicPr>
            <p:nvPr/>
          </p:nvPicPr>
          <p:blipFill>
            <a:blip r:embed="rId5"/>
            <a:srcRect t="17241"/>
            <a:stretch>
              <a:fillRect/>
            </a:stretch>
          </p:blipFill>
          <p:spPr>
            <a:xfrm>
              <a:off x="6019800" y="1676400"/>
              <a:ext cx="2514600" cy="1828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9" name="Rectangle 58"/>
            <p:cNvSpPr/>
            <p:nvPr/>
          </p:nvSpPr>
          <p:spPr>
            <a:xfrm>
              <a:off x="6019800" y="3505200"/>
              <a:ext cx="2514600" cy="4092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সাবান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48578" y="1702969"/>
            <a:ext cx="2286000" cy="2209800"/>
            <a:chOff x="3276600" y="1676400"/>
            <a:chExt cx="2286000" cy="2238022"/>
          </a:xfrm>
        </p:grpSpPr>
        <p:pic>
          <p:nvPicPr>
            <p:cNvPr id="45" name="Picture 44" descr="15-surprising-uses-for-vinegar-104952070-feb-4-2014-1-300x200.jpg"/>
            <p:cNvPicPr>
              <a:picLocks noChangeAspect="1"/>
            </p:cNvPicPr>
            <p:nvPr/>
          </p:nvPicPr>
          <p:blipFill>
            <a:blip r:embed="rId6"/>
            <a:srcRect l="24000" r="25333"/>
            <a:stretch>
              <a:fillRect/>
            </a:stretch>
          </p:blipFill>
          <p:spPr>
            <a:xfrm>
              <a:off x="3276600" y="1676400"/>
              <a:ext cx="2286000" cy="1905000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3276600" y="3505200"/>
              <a:ext cx="2286000" cy="4092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ভিনেগার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50461" y="4114800"/>
            <a:ext cx="2667000" cy="2209800"/>
            <a:chOff x="457200" y="1752600"/>
            <a:chExt cx="2667000" cy="2238022"/>
          </a:xfrm>
        </p:grpSpPr>
        <p:pic>
          <p:nvPicPr>
            <p:cNvPr id="46" name="Picture 45" descr="image_137185_3.z30qjoyb.jpg"/>
            <p:cNvPicPr>
              <a:picLocks noChangeAspect="1"/>
            </p:cNvPicPr>
            <p:nvPr/>
          </p:nvPicPr>
          <p:blipFill>
            <a:blip r:embed="rId7"/>
            <a:srcRect l="14667" r="10667"/>
            <a:stretch>
              <a:fillRect/>
            </a:stretch>
          </p:blipFill>
          <p:spPr>
            <a:xfrm>
              <a:off x="457200" y="1752600"/>
              <a:ext cx="2667000" cy="1905000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57200" y="3581400"/>
              <a:ext cx="2667000" cy="4092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বেগুনি বাঁধাকপি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15606" y="3997490"/>
            <a:ext cx="1828800" cy="2314222"/>
            <a:chOff x="533400" y="4038600"/>
            <a:chExt cx="1828800" cy="2314222"/>
          </a:xfrm>
        </p:grpSpPr>
        <p:pic>
          <p:nvPicPr>
            <p:cNvPr id="75" name="Picture 74" descr="Droper_blu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5800" y="4038600"/>
              <a:ext cx="1524000" cy="2057400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533400" y="5943600"/>
              <a:ext cx="1828800" cy="4092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ড্রপার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249275" y="1974099"/>
            <a:ext cx="3718362" cy="1292714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985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01503" y="1066800"/>
            <a:ext cx="8679977" cy="1615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বিকারে বেগুনি বাঁধাকপির পাতা নিয়ে তাতে পরিমান মত পানি দিয়ে জ্বাল দাও। পানি অর্ধেক হলে ঠান্ডা করে ছেঁকে নাও। এবার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প্রস্তুত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কপির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নির্যাস প্রথমে ভিনেগারে এবং পরে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পানিতে যোগ করে পর্যবেক্ষণ খাতায় লিখ।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28600"/>
            <a:ext cx="3200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কর্মপদ্ধতি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24200" y="2895600"/>
            <a:ext cx="1752600" cy="2971800"/>
            <a:chOff x="838200" y="2895600"/>
            <a:chExt cx="1752600" cy="3429000"/>
          </a:xfrm>
        </p:grpSpPr>
        <p:sp>
          <p:nvSpPr>
            <p:cNvPr id="13" name="Can 12"/>
            <p:cNvSpPr/>
            <p:nvPr/>
          </p:nvSpPr>
          <p:spPr>
            <a:xfrm>
              <a:off x="1600200" y="5334000"/>
              <a:ext cx="990600" cy="9906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38200" y="2895600"/>
              <a:ext cx="1752600" cy="3429000"/>
              <a:chOff x="838200" y="2895600"/>
              <a:chExt cx="1752600" cy="3429000"/>
            </a:xfrm>
          </p:grpSpPr>
          <p:sp>
            <p:nvSpPr>
              <p:cNvPr id="10" name="Can 9"/>
              <p:cNvSpPr/>
              <p:nvPr/>
            </p:nvSpPr>
            <p:spPr>
              <a:xfrm>
                <a:off x="1600200" y="4267200"/>
                <a:ext cx="990600" cy="2057400"/>
              </a:xfrm>
              <a:prstGeom prst="ca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Droper_blu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200" y="2895600"/>
                <a:ext cx="1371600" cy="1249577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133600" y="4114800"/>
                <a:ext cx="76200" cy="762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33600" y="4343400"/>
                <a:ext cx="76200" cy="762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33600" y="4665785"/>
                <a:ext cx="76200" cy="762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33600" y="4917831"/>
                <a:ext cx="76200" cy="762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33600" y="5181600"/>
                <a:ext cx="76200" cy="762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553200" y="2971800"/>
            <a:ext cx="1752600" cy="2971800"/>
            <a:chOff x="838200" y="2895600"/>
            <a:chExt cx="1752600" cy="3429000"/>
          </a:xfrm>
        </p:grpSpPr>
        <p:sp>
          <p:nvSpPr>
            <p:cNvPr id="30" name="Can 29"/>
            <p:cNvSpPr/>
            <p:nvPr/>
          </p:nvSpPr>
          <p:spPr>
            <a:xfrm>
              <a:off x="1600200" y="5334000"/>
              <a:ext cx="990600" cy="99060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8"/>
            <p:cNvGrpSpPr/>
            <p:nvPr/>
          </p:nvGrpSpPr>
          <p:grpSpPr>
            <a:xfrm>
              <a:off x="838200" y="2895600"/>
              <a:ext cx="1752600" cy="3429000"/>
              <a:chOff x="838200" y="2895600"/>
              <a:chExt cx="1752600" cy="3429000"/>
            </a:xfrm>
          </p:grpSpPr>
          <p:sp>
            <p:nvSpPr>
              <p:cNvPr id="32" name="Can 31"/>
              <p:cNvSpPr/>
              <p:nvPr/>
            </p:nvSpPr>
            <p:spPr>
              <a:xfrm>
                <a:off x="1600200" y="4267200"/>
                <a:ext cx="990600" cy="2057400"/>
              </a:xfrm>
              <a:prstGeom prst="ca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 descr="Droper_blu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200" y="2895600"/>
                <a:ext cx="1371600" cy="1249577"/>
              </a:xfrm>
              <a:prstGeom prst="rect">
                <a:avLst/>
              </a:prstGeom>
            </p:spPr>
          </p:pic>
          <p:sp>
            <p:nvSpPr>
              <p:cNvPr id="35" name="Oval 34"/>
              <p:cNvSpPr/>
              <p:nvPr/>
            </p:nvSpPr>
            <p:spPr>
              <a:xfrm>
                <a:off x="2133600" y="4114800"/>
                <a:ext cx="76200" cy="762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3600" y="4343400"/>
                <a:ext cx="76200" cy="762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33600" y="4665785"/>
                <a:ext cx="76200" cy="762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33600" y="4917831"/>
                <a:ext cx="76200" cy="762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133600" y="5181600"/>
                <a:ext cx="76200" cy="762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4545106" y="3810000"/>
            <a:ext cx="3227294" cy="381000"/>
            <a:chOff x="2971800" y="3810000"/>
            <a:chExt cx="3124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733800" y="3810000"/>
              <a:ext cx="1676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কপির নির্যাস</a:t>
              </a:r>
              <a:endParaRPr lang="en-US" sz="2800" dirty="0"/>
            </a:p>
          </p:txBody>
        </p:sp>
        <p:cxnSp>
          <p:nvCxnSpPr>
            <p:cNvPr id="43" name="Straight Arrow Connector 42"/>
            <p:cNvCxnSpPr>
              <a:stCxn id="41" idx="3"/>
            </p:cNvCxnSpPr>
            <p:nvPr/>
          </p:nvCxnSpPr>
          <p:spPr>
            <a:xfrm>
              <a:off x="5410200" y="4000500"/>
              <a:ext cx="685800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1"/>
              <a:endCxn id="14" idx="6"/>
            </p:cNvCxnSpPr>
            <p:nvPr/>
          </p:nvCxnSpPr>
          <p:spPr>
            <a:xfrm rot="10800000">
              <a:off x="2971800" y="3985260"/>
              <a:ext cx="762000" cy="152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2057400" y="5029200"/>
            <a:ext cx="1752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ভিনেগার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8382000" y="5029200"/>
            <a:ext cx="1828800" cy="685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4895210"/>
              </p:ext>
            </p:extLst>
          </p:nvPr>
        </p:nvGraphicFramePr>
        <p:xfrm>
          <a:off x="1959592" y="3258176"/>
          <a:ext cx="8382001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08"/>
                <a:gridCol w="1818736"/>
                <a:gridCol w="2707257"/>
                <a:gridCol w="2590800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নির্দেশক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4840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বেগুনি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বাঁধাকপির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নির্যাস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ভিনেগারে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4840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সাবান পানিতে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78086" y="3899849"/>
            <a:ext cx="25146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ভিনেগার এসিডীয়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496" y="3886200"/>
            <a:ext cx="26670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ভিনেগারের রং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3792" y="4523098"/>
            <a:ext cx="26670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পানির রং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5382" y="4523098"/>
            <a:ext cx="25146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ক্ষারকীয়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1382" y="655093"/>
            <a:ext cx="7543800" cy="9792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পরীক্ষণের ফলাফল মিলিয়ে নাও।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0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606730"/>
            <a:ext cx="10686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কমলালেবুতে কি থাকে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লবণ 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লবণ-পানির দ্রবণ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কোন ধর্মীয় 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বাধা কপি দিয়ে কি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করা হয়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4667535" y="109182"/>
            <a:ext cx="3029802" cy="2210937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98691" y="2743207"/>
            <a:ext cx="3637129" cy="584775"/>
            <a:chOff x="6598691" y="2743207"/>
            <a:chExt cx="3637129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6598691" y="2743207"/>
              <a:ext cx="3637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       </a:t>
              </a:r>
              <a:r>
                <a:rPr lang="bn-IN" sz="3200" dirty="0" smtClean="0"/>
                <a:t>   </a:t>
              </a:r>
              <a:r>
                <a:rPr lang="en-US" sz="3200" dirty="0" smtClean="0"/>
                <a:t>	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এসিড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755641" y="2797790"/>
              <a:ext cx="1241947" cy="3577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8692" y="3521354"/>
            <a:ext cx="4684595" cy="584775"/>
            <a:chOff x="6598692" y="3521354"/>
            <a:chExt cx="4684595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598692" y="3521354"/>
              <a:ext cx="4684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  <a:r>
                <a:rPr lang="bn-IN" sz="3200" dirty="0" smtClean="0"/>
                <a:t>      </a:t>
              </a:r>
              <a:r>
                <a:rPr lang="en-US" sz="3200" dirty="0" smtClean="0"/>
                <a:t>	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নিরপেক্ষ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755640" y="3614593"/>
              <a:ext cx="1241947" cy="3577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09680" y="4037891"/>
            <a:ext cx="4483290" cy="584775"/>
            <a:chOff x="6598692" y="3521354"/>
            <a:chExt cx="4483290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6598692" y="3521354"/>
              <a:ext cx="4483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  <a:r>
                <a:rPr lang="bn-IN" sz="3200" dirty="0" smtClean="0"/>
                <a:t>      </a:t>
              </a:r>
              <a:r>
                <a:rPr lang="en-US" sz="3200" dirty="0" smtClean="0"/>
                <a:t>	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নিরপেক্ষ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55640" y="3614593"/>
              <a:ext cx="1241947" cy="3577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19363" y="4728365"/>
            <a:ext cx="3773607" cy="584775"/>
            <a:chOff x="6598692" y="3521354"/>
            <a:chExt cx="3773607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6598692" y="3521354"/>
              <a:ext cx="3773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  <a:r>
                <a:rPr lang="bn-IN" sz="3200" dirty="0" smtClean="0"/>
                <a:t>      </a:t>
              </a:r>
              <a:r>
                <a:rPr lang="en-US" sz="3200" dirty="0" smtClean="0"/>
                <a:t>	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নির্যাস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55640" y="3614593"/>
              <a:ext cx="1241947" cy="3577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018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38300" y="754038"/>
            <a:ext cx="9144000" cy="5257800"/>
            <a:chOff x="0" y="381000"/>
            <a:chExt cx="10096499" cy="5638800"/>
          </a:xfrm>
        </p:grpSpPr>
        <p:grpSp>
          <p:nvGrpSpPr>
            <p:cNvPr id="25" name="Group 4"/>
            <p:cNvGrpSpPr/>
            <p:nvPr/>
          </p:nvGrpSpPr>
          <p:grpSpPr>
            <a:xfrm>
              <a:off x="0" y="381000"/>
              <a:ext cx="10096499" cy="4648200"/>
              <a:chOff x="677779" y="325056"/>
              <a:chExt cx="6298011" cy="3713544"/>
            </a:xfrm>
            <a:solidFill>
              <a:srgbClr val="0070C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271930" y="1447800"/>
                <a:ext cx="5228539" cy="25908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677779" y="325056"/>
                <a:ext cx="6298011" cy="11574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Cube 31"/>
            <p:cNvSpPr/>
            <p:nvPr/>
          </p:nvSpPr>
          <p:spPr>
            <a:xfrm>
              <a:off x="723900" y="5029200"/>
              <a:ext cx="8610600" cy="990600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552787" y="1165174"/>
            <a:ext cx="3287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4664" y="2184378"/>
            <a:ext cx="7543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একটি ফুল ও একটি শবজির নির্যাশ তৈরি 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লেবুর রস ও সাবান পানির মধ্যে কোনটি অম্লীয় আর কোনটি ক্ষারকীয় তা পরীক্ষা করে পর্যবেক্ষণ ছকে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238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0658" y="229093"/>
            <a:ext cx="8088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red_rose-dsc03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03" y="2062132"/>
            <a:ext cx="8014251" cy="4384963"/>
          </a:xfrm>
          <a:prstGeom prst="rect">
            <a:avLst/>
          </a:prstGeom>
          <a:effectLst>
            <a:glow rad="2286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2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732" y="1766157"/>
            <a:ext cx="90397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bn-BD" sz="44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রানা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 (বিজ্ঞান)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জয়পুরহাট সদর,  জয়পুরহাট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নং-০1737897940।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ranast5900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>
              <a:buNone/>
            </a:pP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 নং-০১১৫০০৯০২৪৭ ।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9470" y="697596"/>
            <a:ext cx="3098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79" y="2202803"/>
            <a:ext cx="2304005" cy="3072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7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9552" y="2253426"/>
            <a:ext cx="6564573" cy="38663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15/০1/২০20 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352288" y="360608"/>
            <a:ext cx="9569002" cy="167425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3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8560" y="442275"/>
            <a:ext cx="10676271" cy="6049965"/>
            <a:chOff x="259616" y="254458"/>
            <a:chExt cx="8059171" cy="6049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646" y="254458"/>
              <a:ext cx="2502231" cy="17879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741" y="4204106"/>
              <a:ext cx="2453046" cy="21003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16" y="273701"/>
              <a:ext cx="2707071" cy="17470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506" y="2367810"/>
              <a:ext cx="2460299" cy="1673668"/>
            </a:xfrm>
            <a:prstGeom prst="rect">
              <a:avLst/>
            </a:prstGeom>
          </p:spPr>
        </p:pic>
        <p:pic>
          <p:nvPicPr>
            <p:cNvPr id="10" name="Picture 9" descr="kalapara-chun.jpg"/>
            <p:cNvPicPr>
              <a:picLocks noChangeAspect="1"/>
            </p:cNvPicPr>
            <p:nvPr/>
          </p:nvPicPr>
          <p:blipFill>
            <a:blip r:embed="rId6"/>
            <a:srcRect l="54429" t="18391" r="4714" b="50730"/>
            <a:stretch>
              <a:fillRect/>
            </a:stretch>
          </p:blipFill>
          <p:spPr>
            <a:xfrm>
              <a:off x="294479" y="2222886"/>
              <a:ext cx="2682827" cy="1550811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13" y="4120855"/>
              <a:ext cx="2695588" cy="2007989"/>
            </a:xfrm>
            <a:prstGeom prst="rect">
              <a:avLst/>
            </a:prstGeom>
          </p:spPr>
        </p:pic>
      </p:grpSp>
      <p:sp>
        <p:nvSpPr>
          <p:cNvPr id="25" name="Left-Right Arrow 24"/>
          <p:cNvSpPr/>
          <p:nvPr/>
        </p:nvSpPr>
        <p:spPr>
          <a:xfrm>
            <a:off x="4557929" y="618985"/>
            <a:ext cx="3207434" cy="13786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696262" y="2501710"/>
            <a:ext cx="3207434" cy="16318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Left-Right Arrow 38"/>
          <p:cNvSpPr/>
          <p:nvPr/>
        </p:nvSpPr>
        <p:spPr>
          <a:xfrm>
            <a:off x="4766600" y="4457119"/>
            <a:ext cx="3207434" cy="16318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4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335629" y="372718"/>
            <a:ext cx="4984123" cy="124925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84479" y="2228043"/>
            <a:ext cx="9274421" cy="3837903"/>
          </a:xfrm>
          <a:prstGeom prst="flowChartAlternate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অম্ল, ক্ষারক ও লবণ শনাক্তকরণ</a:t>
            </a:r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23382" cy="365125"/>
          </a:xfrm>
        </p:spPr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2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67000" y="2057400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পারবে।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58344" y="5105400"/>
            <a:ext cx="9208394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লবণ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62200" y="3581400"/>
            <a:ext cx="7620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নির্দেশক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1865" y="533400"/>
            <a:ext cx="5824470" cy="7620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284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rt 9"/>
          <p:cNvSpPr/>
          <p:nvPr/>
        </p:nvSpPr>
        <p:spPr>
          <a:xfrm>
            <a:off x="4059574" y="117124"/>
            <a:ext cx="3174643" cy="1454099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09942" y="1847854"/>
            <a:ext cx="3335632" cy="2434812"/>
            <a:chOff x="7714443" y="2956519"/>
            <a:chExt cx="3335632" cy="2434812"/>
          </a:xfrm>
        </p:grpSpPr>
        <p:grpSp>
          <p:nvGrpSpPr>
            <p:cNvPr id="4" name="Group 3"/>
            <p:cNvGrpSpPr/>
            <p:nvPr/>
          </p:nvGrpSpPr>
          <p:grpSpPr>
            <a:xfrm>
              <a:off x="7714443" y="2956519"/>
              <a:ext cx="3335631" cy="1931893"/>
              <a:chOff x="3420144" y="1600200"/>
              <a:chExt cx="2501723" cy="2086579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6" name="Picture 5" descr="1316694298lebulemon.jpg"/>
              <p:cNvPicPr>
                <a:picLocks noChangeAspect="1"/>
              </p:cNvPicPr>
              <p:nvPr/>
            </p:nvPicPr>
            <p:blipFill>
              <a:blip r:embed="rId2" cstate="print"/>
              <a:srcRect l="15789" t="6124" r="15790" b="8144"/>
              <a:stretch>
                <a:fillRect/>
              </a:stretch>
            </p:blipFill>
            <p:spPr>
              <a:xfrm>
                <a:off x="3420144" y="1600200"/>
                <a:ext cx="1297283" cy="2086579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7" name="Picture 6" descr="1316701883big-green-lemon.jpg"/>
              <p:cNvPicPr>
                <a:picLocks noChangeAspect="1"/>
              </p:cNvPicPr>
              <p:nvPr/>
            </p:nvPicPr>
            <p:blipFill>
              <a:blip r:embed="rId3" cstate="print"/>
              <a:srcRect t="19355" r="34091"/>
              <a:stretch>
                <a:fillRect/>
              </a:stretch>
            </p:blipFill>
            <p:spPr>
              <a:xfrm>
                <a:off x="4648200" y="1600200"/>
                <a:ext cx="1273667" cy="2086579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7714445" y="4888412"/>
              <a:ext cx="3335630" cy="5029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9299" y="1787015"/>
            <a:ext cx="2853474" cy="2482596"/>
            <a:chOff x="3373998" y="3043611"/>
            <a:chExt cx="2853474" cy="2482596"/>
          </a:xfrm>
        </p:grpSpPr>
        <p:pic>
          <p:nvPicPr>
            <p:cNvPr id="8" name="Picture 7" descr="images123467.jpg"/>
            <p:cNvPicPr>
              <a:picLocks noChangeAspect="1"/>
            </p:cNvPicPr>
            <p:nvPr/>
          </p:nvPicPr>
          <p:blipFill>
            <a:blip r:embed="rId4"/>
            <a:srcRect b="20295"/>
            <a:stretch>
              <a:fillRect/>
            </a:stretch>
          </p:blipFill>
          <p:spPr>
            <a:xfrm>
              <a:off x="3374000" y="3043611"/>
              <a:ext cx="2853472" cy="2057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73998" y="5101011"/>
              <a:ext cx="2853474" cy="4251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চুনের 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4764" y="1787015"/>
            <a:ext cx="2350395" cy="2482596"/>
            <a:chOff x="650382" y="3043611"/>
            <a:chExt cx="2350395" cy="2482596"/>
          </a:xfrm>
        </p:grpSpPr>
        <p:pic>
          <p:nvPicPr>
            <p:cNvPr id="18" name="Picture 17" descr="seasalt4.jpg"/>
            <p:cNvPicPr>
              <a:picLocks noChangeAspect="1"/>
            </p:cNvPicPr>
            <p:nvPr/>
          </p:nvPicPr>
          <p:blipFill>
            <a:blip r:embed="rId5"/>
            <a:srcRect b="8397"/>
            <a:stretch>
              <a:fillRect/>
            </a:stretch>
          </p:blipFill>
          <p:spPr>
            <a:xfrm>
              <a:off x="650383" y="3043611"/>
              <a:ext cx="2350394" cy="20574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50382" y="5101011"/>
              <a:ext cx="2350395" cy="4251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লবণ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72745" y="1847855"/>
            <a:ext cx="2153092" cy="2434812"/>
            <a:chOff x="6562017" y="3043611"/>
            <a:chExt cx="1828800" cy="2513191"/>
          </a:xfrm>
        </p:grpSpPr>
        <p:pic>
          <p:nvPicPr>
            <p:cNvPr id="20" name="Picture 19" descr="1-Blue_and_red_litmus_paper.jpg"/>
            <p:cNvPicPr>
              <a:picLocks noChangeAspect="1"/>
            </p:cNvPicPr>
            <p:nvPr/>
          </p:nvPicPr>
          <p:blipFill>
            <a:blip r:embed="rId6"/>
            <a:srcRect l="30312" t="17500" r="35938" b="39663"/>
            <a:stretch>
              <a:fillRect/>
            </a:stretch>
          </p:blipFill>
          <p:spPr>
            <a:xfrm>
              <a:off x="6562017" y="3043611"/>
              <a:ext cx="1828800" cy="20574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562017" y="5099602"/>
              <a:ext cx="18288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11015" y="4546242"/>
            <a:ext cx="11732456" cy="1780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কর্মপদ্ধতিঃ</a:t>
            </a:r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একটি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করে উপকরন নাও।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উপকরনে পানি যোগ করে দ্রবণ প্রস্তুত কর।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 লিটমাস কাগজ এবং পরে লাল লিটমাস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উক্ত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দ্রবণে ডুবাও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।কী ঘটে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 করে খাতায় লিখ।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73489" y="2505802"/>
            <a:ext cx="7416421" cy="2475630"/>
            <a:chOff x="2667000" y="685800"/>
            <a:chExt cx="6705600" cy="2017562"/>
          </a:xfrm>
        </p:grpSpPr>
        <p:grpSp>
          <p:nvGrpSpPr>
            <p:cNvPr id="23" name="Group 22"/>
            <p:cNvGrpSpPr/>
            <p:nvPr/>
          </p:nvGrpSpPr>
          <p:grpSpPr>
            <a:xfrm>
              <a:off x="2667000" y="762000"/>
              <a:ext cx="2057400" cy="1941362"/>
              <a:chOff x="3505200" y="1480613"/>
              <a:chExt cx="2896162" cy="2588483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3505200" y="2438400"/>
                <a:ext cx="2514600" cy="1600200"/>
              </a:xfrm>
              <a:prstGeom prst="ca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3505200" y="3095744"/>
                <a:ext cx="2514600" cy="942856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7821983">
                <a:off x="4058087" y="2548329"/>
                <a:ext cx="2588483" cy="453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724401" y="3334803"/>
                <a:ext cx="6096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/>
              <p:cNvSpPr/>
              <p:nvPr/>
            </p:nvSpPr>
            <p:spPr>
              <a:xfrm rot="10518297">
                <a:off x="4877362" y="2720279"/>
                <a:ext cx="1524000" cy="76200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315200" y="685800"/>
              <a:ext cx="2057400" cy="2005074"/>
              <a:chOff x="4876800" y="1936603"/>
              <a:chExt cx="2057400" cy="2005074"/>
            </a:xfrm>
          </p:grpSpPr>
          <p:sp>
            <p:nvSpPr>
              <p:cNvPr id="35" name="Can 34"/>
              <p:cNvSpPr/>
              <p:nvPr/>
            </p:nvSpPr>
            <p:spPr>
              <a:xfrm>
                <a:off x="4876800" y="2745423"/>
                <a:ext cx="1786343" cy="1163782"/>
              </a:xfrm>
              <a:prstGeom prst="ca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an 35"/>
              <p:cNvSpPr/>
              <p:nvPr/>
            </p:nvSpPr>
            <p:spPr>
              <a:xfrm>
                <a:off x="4876800" y="3276600"/>
                <a:ext cx="1786343" cy="632605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7821983">
                <a:off x="5225330" y="2770256"/>
                <a:ext cx="2005074" cy="33776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0518297">
                <a:off x="5851568" y="2950425"/>
                <a:ext cx="1082632" cy="55418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742906" y="3442447"/>
                <a:ext cx="433053" cy="11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495801" y="2191645"/>
              <a:ext cx="2819399" cy="399155"/>
              <a:chOff x="3048001" y="2191645"/>
              <a:chExt cx="2819399" cy="39915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66393" y="2191645"/>
                <a:ext cx="1920007" cy="39915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লব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ণের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দ্রবণ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3" name="Straight Arrow Connector 42"/>
              <p:cNvCxnSpPr>
                <a:stCxn id="41" idx="1"/>
              </p:cNvCxnSpPr>
              <p:nvPr/>
            </p:nvCxnSpPr>
            <p:spPr>
              <a:xfrm flipH="1" flipV="1">
                <a:off x="3048001" y="2362202"/>
                <a:ext cx="518392" cy="290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1" idx="3"/>
                <a:endCxn id="36" idx="2"/>
              </p:cNvCxnSpPr>
              <p:nvPr/>
            </p:nvCxnSpPr>
            <p:spPr>
              <a:xfrm flipV="1">
                <a:off x="5486400" y="2342100"/>
                <a:ext cx="381000" cy="491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495801" y="928327"/>
              <a:ext cx="4267198" cy="367073"/>
              <a:chOff x="3048003" y="2223727"/>
              <a:chExt cx="2819397" cy="36707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764693" y="2223727"/>
                <a:ext cx="1340707" cy="3670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লিটমাস কাগজ</a:t>
                </a:r>
              </a:p>
            </p:txBody>
          </p:sp>
          <p:cxnSp>
            <p:nvCxnSpPr>
              <p:cNvPr id="47" name="Straight Arrow Connector 46"/>
              <p:cNvCxnSpPr>
                <a:stCxn id="44" idx="1"/>
              </p:cNvCxnSpPr>
              <p:nvPr/>
            </p:nvCxnSpPr>
            <p:spPr>
              <a:xfrm flipH="1" flipV="1">
                <a:off x="3048003" y="2362200"/>
                <a:ext cx="716690" cy="450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3"/>
              </p:cNvCxnSpPr>
              <p:nvPr/>
            </p:nvCxnSpPr>
            <p:spPr>
              <a:xfrm flipV="1">
                <a:off x="5105400" y="2342101"/>
                <a:ext cx="762000" cy="651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Plaque 11"/>
          <p:cNvSpPr/>
          <p:nvPr/>
        </p:nvSpPr>
        <p:spPr>
          <a:xfrm>
            <a:off x="2405404" y="631857"/>
            <a:ext cx="6445888" cy="1071805"/>
          </a:xfrm>
          <a:prstGeom prst="plaqu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4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0236133"/>
              </p:ext>
            </p:extLst>
          </p:nvPr>
        </p:nvGraphicFramePr>
        <p:xfrm>
          <a:off x="2537346" y="2272154"/>
          <a:ext cx="6934200" cy="295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112"/>
                <a:gridCol w="2844088"/>
                <a:gridCol w="2667000"/>
              </a:tblGrid>
              <a:tr h="340483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6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লবণের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09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লবণের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নীল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লিটমা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883392" y="150124"/>
            <a:ext cx="8038531" cy="1787857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7851" y="3193575"/>
            <a:ext cx="277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রং পরিবর্তন হলো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955" y="4260375"/>
            <a:ext cx="277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রং পরিবর্তন হলো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3451" y="2934269"/>
            <a:ext cx="2713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লবণের দ্রবণ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 বা ক্ষারক নয়।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নিরপেক্ষ পদার্থ।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মাসুদ রানা , জয়পুরহাট।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7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579</Words>
  <Application>Microsoft Office PowerPoint</Application>
  <PresentationFormat>Custom</PresentationFormat>
  <Paragraphs>150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Asus</cp:lastModifiedBy>
  <cp:revision>205</cp:revision>
  <dcterms:created xsi:type="dcterms:W3CDTF">2019-04-07T09:33:25Z</dcterms:created>
  <dcterms:modified xsi:type="dcterms:W3CDTF">2020-02-05T09:52:55Z</dcterms:modified>
</cp:coreProperties>
</file>