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  <a:srgbClr val="FF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A82C2-654E-4479-8871-49ABCEFBB56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A404B-87C5-427B-8008-2C1FBAEC7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5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A404B-87C5-427B-8008-2C1FBAEC72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57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2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5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2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9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8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5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8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7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2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3A2A-D29E-4272-B5A2-D7090E74732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0CB05-33CD-4B53-A782-09E74350C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0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fif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2.jpg"/><Relationship Id="rId7" Type="http://schemas.openxmlformats.org/officeDocument/2006/relationships/image" Target="../media/image24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23.jpg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0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12192000" cy="6770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bn-BD" sz="28700" dirty="0" smtClean="0">
                <a:solidFill>
                  <a:srgbClr val="00B0F0"/>
                </a:solidFill>
              </a:rPr>
              <a:t>স্বাগতম</a:t>
            </a:r>
            <a:endParaRPr lang="en-US" sz="287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81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1496" y="172279"/>
            <a:ext cx="2875722" cy="286247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783" y="3193774"/>
            <a:ext cx="2385391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হাঁটা মানুষ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021496" y="3193774"/>
            <a:ext cx="287572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ক্যাঙ্গারু খেলছে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3193774"/>
            <a:ext cx="2875722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শিশুরা টেবিলে বই পড়ছে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243391" y="3161329"/>
            <a:ext cx="2676939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কাঁঠাল গাছ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457461"/>
            <a:ext cx="12192000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400" dirty="0" smtClean="0"/>
              <a:t>শিক্ষার্থীদের উপরের ছবিগুলো লক্ষ করতে বলবো এবং শিক্ষক জীবের প্রধান প্রধান বৈশিষ্ট্যগুলো মুখে আলোচনা করবে।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279"/>
            <a:ext cx="2822713" cy="28624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2279"/>
            <a:ext cx="2857500" cy="28624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91" y="172279"/>
            <a:ext cx="2676939" cy="286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6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922103" y="323646"/>
            <a:ext cx="6347794" cy="1809953"/>
            <a:chOff x="3405808" y="257386"/>
            <a:chExt cx="6347794" cy="1446550"/>
          </a:xfrm>
        </p:grpSpPr>
        <p:sp>
          <p:nvSpPr>
            <p:cNvPr id="3" name="Oval 2"/>
            <p:cNvSpPr/>
            <p:nvPr/>
          </p:nvSpPr>
          <p:spPr>
            <a:xfrm>
              <a:off x="3472070" y="318052"/>
              <a:ext cx="6281532" cy="1325218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05808" y="257386"/>
              <a:ext cx="609600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8800" dirty="0" smtClean="0"/>
                <a:t>জোড়ায় কাজ</a:t>
              </a:r>
              <a:endParaRPr lang="en-US" sz="88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0" y="3137195"/>
            <a:ext cx="1219200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7200" dirty="0" smtClean="0"/>
              <a:t>প্রশ্নঃ জীবের প্রধান প্রধান বৈশিষ্ট্যগুলো লিখ। 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5512906" y="1403149"/>
            <a:ext cx="3047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সময়ঃ৭ মিনিট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003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518350"/>
            <a:ext cx="12192000" cy="43396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জীবের প্রধান প্রধান বৈশিষ্ট্যগুলো-</a:t>
            </a:r>
          </a:p>
          <a:p>
            <a:r>
              <a:rPr lang="bn-BD" sz="4800" dirty="0" smtClean="0"/>
              <a:t>                                  </a:t>
            </a:r>
            <a:r>
              <a:rPr lang="bn-BD" sz="5400" dirty="0" smtClean="0"/>
              <a:t>১</a:t>
            </a:r>
            <a:r>
              <a:rPr lang="bn-BD" sz="5400" dirty="0" smtClean="0"/>
              <a:t>) চলন       </a:t>
            </a:r>
            <a:r>
              <a:rPr lang="en-US" sz="5400" dirty="0" smtClean="0"/>
              <a:t>     </a:t>
            </a:r>
            <a:r>
              <a:rPr lang="bn-BD" sz="5400" dirty="0" smtClean="0"/>
              <a:t>২)</a:t>
            </a:r>
            <a:r>
              <a:rPr lang="en-US" sz="5400" dirty="0" smtClean="0"/>
              <a:t> </a:t>
            </a:r>
            <a:r>
              <a:rPr lang="bn-BD" sz="5400" dirty="0" smtClean="0"/>
              <a:t>পুষ্টি</a:t>
            </a:r>
            <a:r>
              <a:rPr lang="bn-BD" sz="4400" dirty="0" smtClean="0"/>
              <a:t>                                                                  </a:t>
            </a:r>
            <a:r>
              <a:rPr lang="bn-BD" sz="4400" dirty="0"/>
              <a:t>	</a:t>
            </a:r>
            <a:r>
              <a:rPr lang="bn-BD" sz="4400" dirty="0" smtClean="0"/>
              <a:t>                              </a:t>
            </a:r>
            <a:r>
              <a:rPr lang="bn-BD" sz="5400" dirty="0" smtClean="0"/>
              <a:t>৩) অনুভূতি         ৪) রেচন</a:t>
            </a:r>
            <a:endParaRPr lang="bn-BD" sz="4400" dirty="0" smtClean="0"/>
          </a:p>
          <a:p>
            <a:r>
              <a:rPr lang="bn-BD" sz="4400" dirty="0"/>
              <a:t> </a:t>
            </a:r>
            <a:r>
              <a:rPr lang="bn-BD" sz="4400" dirty="0" smtClean="0"/>
              <a:t>                                    </a:t>
            </a:r>
            <a:r>
              <a:rPr lang="bn-BD" sz="4800" dirty="0" smtClean="0"/>
              <a:t>৫) প্রজনন         </a:t>
            </a:r>
            <a:r>
              <a:rPr lang="en-US" sz="4800" dirty="0" smtClean="0"/>
              <a:t>   </a:t>
            </a:r>
            <a:r>
              <a:rPr lang="bn-BD" sz="4800" dirty="0" smtClean="0"/>
              <a:t> </a:t>
            </a:r>
            <a:r>
              <a:rPr lang="bn-BD" sz="5400" dirty="0" smtClean="0"/>
              <a:t>৬</a:t>
            </a:r>
            <a:r>
              <a:rPr lang="bn-BD" sz="5400" dirty="0" smtClean="0"/>
              <a:t>)</a:t>
            </a:r>
            <a:r>
              <a:rPr lang="en-US" sz="5400" dirty="0" smtClean="0"/>
              <a:t> </a:t>
            </a:r>
            <a:r>
              <a:rPr lang="bn-BD" sz="5400" dirty="0" smtClean="0"/>
              <a:t>শ্বাস-প্রশ্বাস</a:t>
            </a:r>
            <a:r>
              <a:rPr lang="bn-BD" sz="4400" dirty="0" smtClean="0"/>
              <a:t>                                                        </a:t>
            </a:r>
            <a:r>
              <a:rPr lang="bn-BD" sz="4400" dirty="0" smtClean="0"/>
              <a:t>	                              </a:t>
            </a:r>
            <a:r>
              <a:rPr lang="bn-BD" sz="5400" dirty="0" smtClean="0"/>
              <a:t>৭) অভিযোজন </a:t>
            </a:r>
            <a:r>
              <a:rPr lang="en-US" sz="5400" dirty="0" smtClean="0"/>
              <a:t>  </a:t>
            </a:r>
            <a:r>
              <a:rPr lang="bn-BD" sz="5400" dirty="0" smtClean="0"/>
              <a:t>  </a:t>
            </a:r>
            <a:r>
              <a:rPr lang="bn-BD" sz="6000" dirty="0" smtClean="0"/>
              <a:t>৮) বৃদ্ধি  </a:t>
            </a:r>
            <a:endParaRPr lang="en-US" sz="6000" dirty="0"/>
          </a:p>
        </p:txBody>
      </p:sp>
      <p:sp>
        <p:nvSpPr>
          <p:cNvPr id="5" name="Rounded Rectangle 4"/>
          <p:cNvSpPr/>
          <p:nvPr/>
        </p:nvSpPr>
        <p:spPr>
          <a:xfrm>
            <a:off x="1417320" y="274320"/>
            <a:ext cx="8732520" cy="17983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rgbClr val="FF0000"/>
                </a:solidFill>
              </a:rPr>
              <a:t>সম্ভাব্য উত্তর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-1"/>
            <a:ext cx="2941982" cy="315401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75547" y="0"/>
            <a:ext cx="2981740" cy="315401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90851" y="0"/>
            <a:ext cx="2817747" cy="315401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372592" y="0"/>
            <a:ext cx="2726643" cy="3154018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" y="3154016"/>
            <a:ext cx="2941982" cy="46166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দৌঁড়ানো ঘোড়া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175547" y="3154016"/>
            <a:ext cx="2981740" cy="461665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শিশুরা পড়ছে ও ছবি আঁকছে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90851" y="3154016"/>
            <a:ext cx="2817747" cy="52322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চেয়ার ও টেবিল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372592" y="3154016"/>
            <a:ext cx="2726643" cy="646331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পাথর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" y="4611756"/>
            <a:ext cx="12191999" cy="769441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উপরের ছবিগুলো লক্ষ করতে বলবো এবং শিক্ষক মুখে আলোচনা করবে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115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72139" y="0"/>
            <a:ext cx="7977808" cy="200107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99791" y="0"/>
            <a:ext cx="6122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/>
              <a:t>দলগত কাজ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6215270" y="1184939"/>
            <a:ext cx="3207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সময়ঃ১২ মিনিট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862470"/>
            <a:ext cx="12192000" cy="30469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প্রশ্নঃ জীব ও জড়ের মধ্যে ৫টি পার্থক্য লিখ।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0206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96081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26365" y="1"/>
            <a:ext cx="7792278" cy="1073425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8485" y="-132522"/>
            <a:ext cx="5844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/>
              <a:t>সম্ভাব্য উত্তর</a:t>
            </a:r>
            <a:endParaRPr lang="en-US" sz="80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190917"/>
            <a:ext cx="1219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u="sng" dirty="0" smtClean="0"/>
              <a:t>জীব জড়ের মধ্যে পার্থক্য নিম্নরূপঃ</a:t>
            </a:r>
          </a:p>
          <a:p>
            <a:r>
              <a:rPr lang="bn-BD" sz="4000" dirty="0" smtClean="0"/>
              <a:t>জীবঃ ১)নড়াচড়া করতে পারে।</a:t>
            </a:r>
          </a:p>
          <a:p>
            <a:r>
              <a:rPr lang="bn-BD" sz="4000" dirty="0" smtClean="0"/>
              <a:t>	২)প্রজনের মাধ্যমে বংশ বৃদ্ধি করে।</a:t>
            </a:r>
          </a:p>
          <a:p>
            <a:r>
              <a:rPr lang="bn-BD" sz="4000" dirty="0"/>
              <a:t>	</a:t>
            </a:r>
            <a:r>
              <a:rPr lang="bn-BD" sz="4000" dirty="0" smtClean="0"/>
              <a:t>৩)খাদ্য গ্রহণ করতে পারে।</a:t>
            </a:r>
          </a:p>
          <a:p>
            <a:r>
              <a:rPr lang="bn-BD" sz="4000" dirty="0"/>
              <a:t>	</a:t>
            </a:r>
            <a:r>
              <a:rPr lang="bn-BD" sz="4000" dirty="0" smtClean="0"/>
              <a:t>৪)এদের অনুভূতি আছে।</a:t>
            </a:r>
          </a:p>
          <a:p>
            <a:r>
              <a:rPr lang="bn-BD" sz="4000" dirty="0"/>
              <a:t>	</a:t>
            </a:r>
            <a:r>
              <a:rPr lang="bn-BD" sz="4000" dirty="0" smtClean="0"/>
              <a:t>৫)শ্বাস-প্রশ্বাস গ্রহণ করে।</a:t>
            </a:r>
          </a:p>
          <a:p>
            <a:r>
              <a:rPr lang="bn-BD" sz="4000" dirty="0" smtClean="0"/>
              <a:t>জড়ঃ ১)নড়াচড়া করতে পারে।</a:t>
            </a:r>
          </a:p>
          <a:p>
            <a:r>
              <a:rPr lang="bn-BD" sz="4000" dirty="0"/>
              <a:t>	</a:t>
            </a:r>
            <a:r>
              <a:rPr lang="bn-BD" sz="4000" dirty="0" smtClean="0"/>
              <a:t>২)প্রজনন ঘটাতে পারে না।</a:t>
            </a:r>
          </a:p>
          <a:p>
            <a:r>
              <a:rPr lang="bn-BD" sz="4000" dirty="0"/>
              <a:t>	</a:t>
            </a:r>
            <a:r>
              <a:rPr lang="bn-BD" sz="4000" dirty="0" smtClean="0"/>
              <a:t>৩)এদের কোন অনুভূতি নেই।</a:t>
            </a:r>
          </a:p>
          <a:p>
            <a:r>
              <a:rPr lang="bn-BD" sz="4000" dirty="0" smtClean="0"/>
              <a:t>     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082748" y="4638261"/>
            <a:ext cx="61092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৪)খাদ্য গ্রহণ করতে পারে না।</a:t>
            </a:r>
          </a:p>
          <a:p>
            <a:r>
              <a:rPr lang="bn-BD" sz="4400" dirty="0" smtClean="0"/>
              <a:t>৫)শ্বাস-প্রশ্বাস গ্রহণ করতে পারে না।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939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90261"/>
            <a:ext cx="12337774" cy="5168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809999" y="4222757"/>
            <a:ext cx="391423" cy="247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935896" y="145774"/>
            <a:ext cx="3790122" cy="108667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মূল্যায়ণ</a:t>
            </a:r>
            <a:endParaRPr lang="en-US" sz="8000" dirty="0"/>
          </a:p>
        </p:txBody>
      </p:sp>
      <p:sp>
        <p:nvSpPr>
          <p:cNvPr id="5" name="Rectangle 4"/>
          <p:cNvSpPr/>
          <p:nvPr/>
        </p:nvSpPr>
        <p:spPr>
          <a:xfrm>
            <a:off x="7726018" y="1378226"/>
            <a:ext cx="2292625" cy="155050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5530" y="1378226"/>
            <a:ext cx="2213113" cy="1550504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03443" y="1378226"/>
            <a:ext cx="2213113" cy="1550504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21965" y="1378226"/>
            <a:ext cx="2213113" cy="1550504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" y="3114261"/>
            <a:ext cx="120594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প্রশ্নঃ১) জীবের নড়াচড়াকে কী বলে?</a:t>
            </a:r>
          </a:p>
          <a:p>
            <a:r>
              <a:rPr lang="bn-BD" sz="5400" dirty="0" smtClean="0"/>
              <a:t>ক)পুষ্টি  খ)রেচন  গ) চলন  ঘ)অনুভূতি</a:t>
            </a:r>
          </a:p>
          <a:p>
            <a:r>
              <a:rPr lang="bn-BD" sz="5400" dirty="0" smtClean="0"/>
              <a:t>প্রশ্নঃ২)জীব কীসের সাহায্যে বংশ বিস্তার করে।</a:t>
            </a:r>
          </a:p>
          <a:p>
            <a:r>
              <a:rPr lang="bn-BD" sz="5400" dirty="0" smtClean="0"/>
              <a:t>ক)রেচন  খ) প্রজনন গ)শ্বাস-প্রশ্বাস ঘ)অভিযোজন</a:t>
            </a:r>
            <a:endParaRPr lang="en-US" sz="5400" dirty="0"/>
          </a:p>
        </p:txBody>
      </p:sp>
      <p:sp>
        <p:nvSpPr>
          <p:cNvPr id="11" name="Oval 10"/>
          <p:cNvSpPr/>
          <p:nvPr/>
        </p:nvSpPr>
        <p:spPr>
          <a:xfrm>
            <a:off x="2146852" y="5764696"/>
            <a:ext cx="463826" cy="463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0727" y="4165869"/>
            <a:ext cx="549966" cy="4950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0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/>
      <p:bldP spid="11" grpId="0" animBg="1"/>
      <p:bldP spid="1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137" y="193964"/>
            <a:ext cx="11596255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/>
              <a:t>বাড়ির কাজ</a:t>
            </a:r>
            <a:endParaRPr lang="en-US" sz="8800" dirty="0"/>
          </a:p>
        </p:txBody>
      </p:sp>
      <p:sp>
        <p:nvSpPr>
          <p:cNvPr id="4" name="Rectangle 3"/>
          <p:cNvSpPr/>
          <p:nvPr/>
        </p:nvSpPr>
        <p:spPr>
          <a:xfrm>
            <a:off x="193964" y="1953491"/>
            <a:ext cx="3352800" cy="278476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48546" y="1953491"/>
            <a:ext cx="3352800" cy="278476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7137" y="4904509"/>
            <a:ext cx="2873372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চিত্রঃ১ মানুষ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948546" y="4890654"/>
            <a:ext cx="3214254" cy="58477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চিত্রঃ২ চেয়ার ও টেবিল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888182"/>
            <a:ext cx="12690764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উপরের ছবিগুলো দেখে নিচের প্রশ্নগুলোর উত্তর দাও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7562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ক) জীব কাকে বলে? </a:t>
            </a:r>
          </a:p>
          <a:p>
            <a:r>
              <a:rPr lang="bn-BD" sz="5400" dirty="0" smtClean="0"/>
              <a:t>খ) চিত্র (২) কে জড় বলা হয় কেন?</a:t>
            </a:r>
          </a:p>
          <a:p>
            <a:r>
              <a:rPr lang="bn-BD" sz="5400" dirty="0" smtClean="0"/>
              <a:t>গ) চিত্র (১) ও (২) এর মধ্যে ৪ টি পার্থক্য লেখ।</a:t>
            </a:r>
          </a:p>
          <a:p>
            <a:r>
              <a:rPr lang="bn-BD" sz="5400" dirty="0" smtClean="0"/>
              <a:t>ঘ) জীবের প্রধান প্রধান বৈশিষ্ট্যগুলো সংক্ষেপে আলোচনা কর।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0767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43339" y="410818"/>
              <a:ext cx="10548731" cy="5386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4400" dirty="0" smtClean="0">
                  <a:blipFill>
                    <a:blip r:embed="rId3"/>
                    <a:tile tx="0" ty="0" sx="100000" sy="100000" flip="none" algn="tl"/>
                  </a:blipFill>
                </a:rPr>
                <a:t>ধন্যবাদ</a:t>
              </a:r>
              <a:endParaRPr lang="en-US" sz="34400" dirty="0">
                <a:blipFill>
                  <a:blip r:embed="rId3"/>
                  <a:tile tx="0" ty="0" sx="100000" sy="100000" flip="none" algn="tl"/>
                </a:blip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545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12192000" cy="6282194"/>
            <a:chOff x="-5610" y="-88976"/>
            <a:chExt cx="12192000" cy="6282194"/>
          </a:xfrm>
          <a:blipFill>
            <a:blip r:embed="rId3"/>
            <a:tile tx="0" ty="0" sx="100000" sy="100000" flip="none" algn="tl"/>
          </a:blipFill>
          <a:effectLst>
            <a:glow rad="635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2" name="Down Arrow Callout 1"/>
            <p:cNvSpPr/>
            <p:nvPr/>
          </p:nvSpPr>
          <p:spPr>
            <a:xfrm>
              <a:off x="-5610" y="-88976"/>
              <a:ext cx="12192000" cy="3790121"/>
            </a:xfrm>
            <a:prstGeom prst="downArrowCallout">
              <a:avLst/>
            </a:prstGeom>
            <a:grpFill/>
            <a:ln>
              <a:solidFill>
                <a:srgbClr val="92D05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-5610" y="-88976"/>
              <a:ext cx="12192000" cy="2646878"/>
            </a:xfrm>
            <a:prstGeom prst="rect">
              <a:avLst/>
            </a:prstGeom>
            <a:grpFill/>
          </p:spPr>
          <p:txBody>
            <a:bodyPr wrap="square" rtlCol="0">
              <a:prstTxWarp prst="textCanUp">
                <a:avLst/>
              </a:prstTxWarp>
              <a:spAutoFit/>
            </a:bodyPr>
            <a:lstStyle/>
            <a:p>
              <a:r>
                <a:rPr lang="bn-BD" sz="16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শিক্ষক পরিচিতি</a:t>
              </a:r>
              <a:endParaRPr 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5610" y="3638673"/>
              <a:ext cx="7208109" cy="25545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err="1" smtClean="0"/>
                <a:t>মোঃ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হারুন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অর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রশিদ</a:t>
              </a:r>
              <a:endParaRPr lang="en-US" sz="4000" dirty="0" smtClean="0"/>
            </a:p>
            <a:p>
              <a:r>
                <a:rPr lang="en-US" sz="4000" dirty="0" err="1" smtClean="0"/>
                <a:t>সহকারী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শিক্ষক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আইসিটি</a:t>
              </a:r>
              <a:endParaRPr lang="en-US" sz="4000" dirty="0" smtClean="0"/>
            </a:p>
            <a:p>
              <a:r>
                <a:rPr lang="en-US" sz="4000" dirty="0" err="1" smtClean="0"/>
                <a:t>চৌড়হাস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মুকুল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সংঘ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মাধ্যমিক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বালিকা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বিদ্যানিকেতন,কুষ্টিয়া</a:t>
              </a:r>
              <a:r>
                <a:rPr lang="en-US" sz="4000" dirty="0" smtClean="0"/>
                <a:t> ।</a:t>
              </a:r>
              <a:endParaRPr lang="en-US" sz="4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3727649"/>
            <a:ext cx="2291715" cy="27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9562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447364" y="3987575"/>
            <a:ext cx="8906435" cy="154768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" name="TextBox 3"/>
          <p:cNvSpPr txBox="1"/>
          <p:nvPr/>
        </p:nvSpPr>
        <p:spPr>
          <a:xfrm>
            <a:off x="-76200" y="1"/>
            <a:ext cx="13006466" cy="703384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682240" y="1"/>
            <a:ext cx="6248400" cy="11125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</a:rPr>
              <a:t>পাঠ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</a:rPr>
              <a:t>পরিচিতি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093720" y="1402080"/>
            <a:ext cx="5836920" cy="192024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শ্রেণি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৬ষ্ঠ</a:t>
            </a:r>
          </a:p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অধ্যায়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২য়</a:t>
            </a:r>
          </a:p>
          <a:p>
            <a:pPr algn="ctr"/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682240" y="3699920"/>
            <a:ext cx="6248400" cy="1076735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00B0F0"/>
                </a:solidFill>
              </a:rPr>
              <a:t>বিষয়ঃ বিজ্ঞান</a:t>
            </a:r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6" name="Flowchart: Internal Storage 5"/>
          <p:cNvSpPr/>
          <p:nvPr/>
        </p:nvSpPr>
        <p:spPr>
          <a:xfrm>
            <a:off x="1109382" y="4974775"/>
            <a:ext cx="9744636" cy="1883225"/>
          </a:xfrm>
          <a:prstGeom prst="flowChartInternalStorag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আজকের পাঠঃ জীবের</a:t>
            </a:r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প্রধান </a:t>
            </a:r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বৈশিষ্ট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9508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8296" y="4320209"/>
            <a:ext cx="11052313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উপরের ছবিগুলো লক্ষ করঃ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4035040" y="5552460"/>
            <a:ext cx="4628983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as-IN" sz="4800" dirty="0"/>
              <a:t>জীবন থাকলেই </a:t>
            </a:r>
            <a:r>
              <a:rPr lang="as-IN" sz="4800" dirty="0" smtClean="0"/>
              <a:t>জীব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68" y="188986"/>
            <a:ext cx="4450080" cy="32466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355" y="88974"/>
            <a:ext cx="2286000" cy="34467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235" y="188986"/>
            <a:ext cx="2973374" cy="334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8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2531165"/>
            <a:ext cx="12192000" cy="3087756"/>
            <a:chOff x="0" y="1192695"/>
            <a:chExt cx="12192000" cy="3087756"/>
          </a:xfrm>
        </p:grpSpPr>
        <p:sp>
          <p:nvSpPr>
            <p:cNvPr id="3" name="Oval 2"/>
            <p:cNvSpPr/>
            <p:nvPr/>
          </p:nvSpPr>
          <p:spPr>
            <a:xfrm>
              <a:off x="0" y="1192695"/>
              <a:ext cx="12192000" cy="3087756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blipFill>
                  <a:blip r:embed="rId2"/>
                  <a:tile tx="0" ty="0" sx="100000" sy="100000" flip="none" algn="tl"/>
                </a:blip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1548" y="1628578"/>
              <a:ext cx="1160890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13800" dirty="0" smtClean="0"/>
                <a:t>জীবের প্রধান বৈশিষ্ট্য</a:t>
              </a:r>
              <a:endParaRPr lang="en-US" sz="138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53548" y="482673"/>
            <a:ext cx="10084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/>
              <a:t>পাঠ শিরোনাম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6259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1565" y="251791"/>
            <a:ext cx="8481391" cy="186204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1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শিখন</a:t>
            </a:r>
            <a:r>
              <a:rPr lang="bn-BD" sz="11500" dirty="0" smtClean="0"/>
              <a:t>ফল</a:t>
            </a:r>
            <a:endParaRPr lang="en-US" sz="11500" dirty="0"/>
          </a:p>
        </p:txBody>
      </p:sp>
      <p:sp>
        <p:nvSpPr>
          <p:cNvPr id="8" name="TextBox 7"/>
          <p:cNvSpPr txBox="1"/>
          <p:nvPr/>
        </p:nvSpPr>
        <p:spPr>
          <a:xfrm>
            <a:off x="66260" y="4426225"/>
            <a:ext cx="10336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১) জীব ও জড় কাকে বলে বলতে পারবে।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045082"/>
            <a:ext cx="11308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২) জীবের প্রধান প্রধান বৈশিষ্ট্যগুলো লিখতে পারবে।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84199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৩) জীব ও জড়ের মধ্যে পার্থক্য করে দেখাতে পারবে।</a:t>
            </a:r>
            <a:endParaRPr lang="en-US" sz="4800" dirty="0"/>
          </a:p>
        </p:txBody>
      </p:sp>
      <p:sp>
        <p:nvSpPr>
          <p:cNvPr id="6" name="Rounded Rectangle 5"/>
          <p:cNvSpPr/>
          <p:nvPr/>
        </p:nvSpPr>
        <p:spPr>
          <a:xfrm>
            <a:off x="1051560" y="2773680"/>
            <a:ext cx="9351396" cy="13258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এই পাঠ শেষে শিক্ষার্থীরা -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765" y="172278"/>
            <a:ext cx="3591339" cy="345881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110332" y="172278"/>
            <a:ext cx="3843130" cy="345881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75653" y="172278"/>
            <a:ext cx="3843130" cy="345881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7809" y="3723861"/>
            <a:ext cx="302149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আম গাছ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3723861"/>
            <a:ext cx="316727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চেয়ার টেবিল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468139" y="3723861"/>
            <a:ext cx="3087757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জিড়াফ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-39757" y="19638"/>
            <a:ext cx="12231757" cy="825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2766" y="4754880"/>
            <a:ext cx="11860696" cy="18135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</a:rPr>
              <a:t>চলন</a:t>
            </a:r>
            <a:r>
              <a:rPr lang="en-US" sz="4400" b="1" dirty="0" smtClean="0">
                <a:solidFill>
                  <a:srgbClr val="C00000"/>
                </a:solidFill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</a:rPr>
              <a:t>খাদ্য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গ্রহণ</a:t>
            </a:r>
            <a:r>
              <a:rPr lang="en-US" sz="4400" b="1" dirty="0" smtClean="0">
                <a:solidFill>
                  <a:srgbClr val="C00000"/>
                </a:solidFill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</a:rPr>
              <a:t>প্রজনন</a:t>
            </a:r>
            <a:r>
              <a:rPr lang="en-US" sz="4400" b="1" dirty="0" smtClean="0">
                <a:solidFill>
                  <a:srgbClr val="C00000"/>
                </a:solidFill>
              </a:rPr>
              <a:t>,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রেচন</a:t>
            </a:r>
            <a:r>
              <a:rPr lang="en-US" sz="4400" b="1" dirty="0" smtClean="0">
                <a:solidFill>
                  <a:srgbClr val="C00000"/>
                </a:solidFill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</a:rPr>
              <a:t>অনুভূতি</a:t>
            </a:r>
            <a:r>
              <a:rPr lang="en-US" sz="4400" b="1" dirty="0" smtClean="0">
                <a:solidFill>
                  <a:srgbClr val="C00000"/>
                </a:solidFill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</a:rPr>
              <a:t>শ্বাস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গ্রহণ</a:t>
            </a:r>
            <a:r>
              <a:rPr lang="en-US" sz="4400" b="1" dirty="0">
                <a:solidFill>
                  <a:srgbClr val="C00000"/>
                </a:solidFill>
              </a:rPr>
              <a:t> ও </a:t>
            </a:r>
            <a:r>
              <a:rPr lang="en-US" sz="4400" b="1" dirty="0" err="1" smtClean="0">
                <a:solidFill>
                  <a:srgbClr val="C00000"/>
                </a:solidFill>
              </a:rPr>
              <a:t>ত্যাগ</a:t>
            </a:r>
            <a:r>
              <a:rPr lang="en-US" sz="4400" b="1" dirty="0" smtClean="0">
                <a:solidFill>
                  <a:srgbClr val="C00000"/>
                </a:solidFill>
              </a:rPr>
              <a:t>, </a:t>
            </a:r>
            <a:r>
              <a:rPr lang="en-US" sz="4400" b="1" dirty="0" err="1" smtClean="0">
                <a:solidFill>
                  <a:srgbClr val="C00000"/>
                </a:solidFill>
              </a:rPr>
              <a:t>অভিযোজন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এই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বৈশিষ্ঠ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গুলো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কাদের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আছে</a:t>
            </a:r>
            <a:r>
              <a:rPr lang="en-US" sz="4400" b="1" dirty="0" smtClean="0">
                <a:solidFill>
                  <a:srgbClr val="C00000"/>
                </a:solidFill>
              </a:rPr>
              <a:t> ?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27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221"/>
            <a:ext cx="12192000" cy="6858000"/>
            <a:chOff x="119269" y="197891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119269" y="197891"/>
              <a:ext cx="12192000" cy="6858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17234" y="197891"/>
              <a:ext cx="435333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8800" dirty="0" smtClean="0"/>
                <a:t>একক কাজ</a:t>
              </a:r>
              <a:endParaRPr lang="en-US" sz="88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791200" y="1046274"/>
            <a:ext cx="2160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সময়ঃ ৩ মিনিট</a:t>
            </a:r>
            <a:endParaRPr lang="en-US" sz="3200" dirty="0"/>
          </a:p>
        </p:txBody>
      </p:sp>
      <p:sp>
        <p:nvSpPr>
          <p:cNvPr id="3" name="Snip Single Corner Rectangle 2"/>
          <p:cNvSpPr/>
          <p:nvPr/>
        </p:nvSpPr>
        <p:spPr>
          <a:xfrm>
            <a:off x="853440" y="2819400"/>
            <a:ext cx="9845040" cy="2590800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9600" dirty="0">
                <a:solidFill>
                  <a:schemeClr val="bg2">
                    <a:lumMod val="10000"/>
                  </a:schemeClr>
                </a:solidFill>
              </a:rPr>
              <a:t>প্রশ্নঃ জীব কাকে বলে?</a:t>
            </a:r>
            <a:endParaRPr lang="en-US" sz="9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99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8546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2700" prst="slope"/>
            <a:bevelB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Flowchart: Off-page Connector 2"/>
          <p:cNvSpPr/>
          <p:nvPr/>
        </p:nvSpPr>
        <p:spPr>
          <a:xfrm>
            <a:off x="3074505" y="-128546"/>
            <a:ext cx="5857460" cy="1524000"/>
          </a:xfrm>
          <a:prstGeom prst="flowChartOffpageConnector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13652" y="8614"/>
            <a:ext cx="5579166" cy="89916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bn-BD" sz="8000" dirty="0" smtClean="0">
                <a:solidFill>
                  <a:schemeClr val="bg2">
                    <a:lumMod val="10000"/>
                  </a:schemeClr>
                </a:solidFill>
              </a:rPr>
              <a:t>সম্ভাব্য উত্তর</a:t>
            </a:r>
            <a:endParaRPr lang="en-US" sz="8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472440" y="1036320"/>
            <a:ext cx="11414760" cy="5821680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জীবন থাকলেই জীব, আর যেগুলোর জীবন নেই সেগুলো জড় পদার্থ। জীবের ধরন-প্রকৃতি অনুসারে বিভিন্ন শ্রেণিতে ভাগ করা হয়েছে। এমন কিছু বৈশিষ্ট্য আছে যেগুলো সব জীবের মধ্যেই লক্ষ করা যায়।</a:t>
            </a:r>
          </a:p>
          <a:p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r>
              <a:rPr lang="as-IN" sz="2000" b="1" dirty="0">
                <a:solidFill>
                  <a:schemeClr val="accent2">
                    <a:lumMod val="75000"/>
                  </a:schemeClr>
                </a:solidFill>
              </a:rPr>
              <a:t>জীবের প্রধান বৈশিষ্ট্য</a:t>
            </a:r>
            <a:endParaRPr lang="as-IN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►    নড়াচড়া করতে পারে অর্থাৎ </a:t>
            </a:r>
            <a:r>
              <a:rPr lang="as-IN" sz="2000" b="1" dirty="0">
                <a:solidFill>
                  <a:schemeClr val="accent2">
                    <a:lumMod val="75000"/>
                  </a:schemeClr>
                </a:solidFill>
              </a:rPr>
              <a:t>চলন</a:t>
            </a:r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 শক্তি আছে।</a:t>
            </a:r>
          </a:p>
          <a:p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►    </a:t>
            </a:r>
            <a:r>
              <a:rPr lang="as-IN" sz="2000" b="1" dirty="0">
                <a:solidFill>
                  <a:schemeClr val="accent2">
                    <a:lumMod val="75000"/>
                  </a:schemeClr>
                </a:solidFill>
              </a:rPr>
              <a:t>খাদ্য গ্রহণ</a:t>
            </a:r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 করে জীবনধারণ করে।</a:t>
            </a:r>
          </a:p>
          <a:p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►   </a:t>
            </a:r>
            <a:r>
              <a:rPr lang="as-IN" sz="2000" b="1" dirty="0">
                <a:solidFill>
                  <a:schemeClr val="accent2">
                    <a:lumMod val="75000"/>
                  </a:schemeClr>
                </a:solidFill>
              </a:rPr>
              <a:t> প্রজনন</a:t>
            </a:r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 ক্ষমতা আছে অর্থাৎ বংশ বৃদ্ধি করতে পারে।</a:t>
            </a:r>
          </a:p>
          <a:p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►    </a:t>
            </a:r>
            <a:r>
              <a:rPr lang="as-IN" sz="2000" b="1" dirty="0">
                <a:solidFill>
                  <a:schemeClr val="accent2">
                    <a:lumMod val="75000"/>
                  </a:schemeClr>
                </a:solidFill>
              </a:rPr>
              <a:t>রেচন </a:t>
            </a:r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প্রক্রিয়ার মাধ্যমে দেহে উৎপাদিত বর্জ্য পদার্থ বাইরে বের করে দেয়।</a:t>
            </a:r>
          </a:p>
          <a:p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►    </a:t>
            </a:r>
            <a:r>
              <a:rPr lang="as-IN" sz="2000" b="1" dirty="0">
                <a:solidFill>
                  <a:schemeClr val="accent2">
                    <a:lumMod val="75000"/>
                  </a:schemeClr>
                </a:solidFill>
              </a:rPr>
              <a:t>অনুভূতি</a:t>
            </a:r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 শক্তি আছে।</a:t>
            </a:r>
          </a:p>
          <a:p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►    জন্ম থেকে মৃত্যুর আগ পর্যন্ত </a:t>
            </a:r>
            <a:r>
              <a:rPr lang="as-IN" sz="2000" b="1" dirty="0">
                <a:solidFill>
                  <a:schemeClr val="accent2">
                    <a:lumMod val="75000"/>
                  </a:schemeClr>
                </a:solidFill>
              </a:rPr>
              <a:t>শ্বাস গ্রহণ ও ত্যাগ</a:t>
            </a:r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 করতে পারে।</a:t>
            </a:r>
          </a:p>
          <a:p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►    </a:t>
            </a:r>
            <a:r>
              <a:rPr lang="as-IN" sz="2000" b="1" dirty="0">
                <a:solidFill>
                  <a:schemeClr val="accent2">
                    <a:lumMod val="75000"/>
                  </a:schemeClr>
                </a:solidFill>
              </a:rPr>
              <a:t>অভিযোজন</a:t>
            </a:r>
            <a:r>
              <a:rPr lang="as-IN" sz="2000" dirty="0">
                <a:solidFill>
                  <a:schemeClr val="accent2">
                    <a:lumMod val="75000"/>
                  </a:schemeClr>
                </a:solidFill>
              </a:rPr>
              <a:t> ক্ষমতা আছে অর্থাৎ পরিবেশের সঙ্গে মানিয়ে নিতে পারে।</a:t>
            </a:r>
          </a:p>
        </p:txBody>
      </p:sp>
    </p:spTree>
    <p:extLst>
      <p:ext uri="{BB962C8B-B14F-4D97-AF65-F5344CB8AC3E}">
        <p14:creationId xmlns:p14="http://schemas.microsoft.com/office/powerpoint/2010/main" val="243412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koshBAN">
      <a:majorFont>
        <a:latin typeface="NikoshBAN"/>
        <a:ea typeface=""/>
        <a:cs typeface="NikoshBAN"/>
      </a:majorFont>
      <a:minorFont>
        <a:latin typeface="N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351</Words>
  <Application>Microsoft Office PowerPoint</Application>
  <PresentationFormat>Custom</PresentationFormat>
  <Paragraphs>86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143</cp:revision>
  <dcterms:created xsi:type="dcterms:W3CDTF">2014-04-29T05:48:34Z</dcterms:created>
  <dcterms:modified xsi:type="dcterms:W3CDTF">2020-02-07T12:44:24Z</dcterms:modified>
</cp:coreProperties>
</file>