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7" r:id="rId2"/>
    <p:sldId id="269" r:id="rId3"/>
    <p:sldId id="256" r:id="rId4"/>
    <p:sldId id="259" r:id="rId5"/>
    <p:sldId id="258" r:id="rId6"/>
    <p:sldId id="260" r:id="rId7"/>
    <p:sldId id="262" r:id="rId8"/>
    <p:sldId id="264" r:id="rId9"/>
    <p:sldId id="267" r:id="rId10"/>
    <p:sldId id="265" r:id="rId11"/>
    <p:sldId id="263" r:id="rId12"/>
    <p:sldId id="268" r:id="rId13"/>
    <p:sldId id="270" r:id="rId14"/>
    <p:sldId id="266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FF0066"/>
    <a:srgbClr val="1E149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ACFA-418D-4D26-BE05-797873BB52D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33683-3060-4B79-9A4E-B328E9DF82D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বর্ণ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75D95D7-D6B3-4BED-9B5E-12538E898808}" type="parTrans" cxnId="{25A350CB-AE3D-4F36-A91C-54CD8B6C02E6}">
      <dgm:prSet/>
      <dgm:spPr/>
      <dgm:t>
        <a:bodyPr/>
        <a:lstStyle/>
        <a:p>
          <a:endParaRPr lang="en-US"/>
        </a:p>
      </dgm:t>
    </dgm:pt>
    <dgm:pt modelId="{5BBF1B3F-EA19-4F8D-BF08-59458D71BCED}" type="sibTrans" cxnId="{25A350CB-AE3D-4F36-A91C-54CD8B6C02E6}">
      <dgm:prSet/>
      <dgm:spPr/>
      <dgm:t>
        <a:bodyPr/>
        <a:lstStyle/>
        <a:p>
          <a:endParaRPr lang="en-US"/>
        </a:p>
      </dgm:t>
    </dgm:pt>
    <dgm:pt modelId="{841EDBDE-4314-49A6-9AD9-88E12A687A9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চিত্র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33C46A-E166-434C-AD42-5FA3CCA954CC}" type="parTrans" cxnId="{B0C4B8FA-105A-425E-B16C-3C7B6C0B405A}">
      <dgm:prSet/>
      <dgm:spPr/>
      <dgm:t>
        <a:bodyPr/>
        <a:lstStyle/>
        <a:p>
          <a:endParaRPr lang="en-US"/>
        </a:p>
      </dgm:t>
    </dgm:pt>
    <dgm:pt modelId="{3D07F742-5683-40CB-9EEC-CB7F8350F074}" type="sibTrans" cxnId="{B0C4B8FA-105A-425E-B16C-3C7B6C0B405A}">
      <dgm:prSet/>
      <dgm:spPr/>
      <dgm:t>
        <a:bodyPr/>
        <a:lstStyle/>
        <a:p>
          <a:endParaRPr lang="en-US"/>
        </a:p>
      </dgm:t>
    </dgm:pt>
    <dgm:pt modelId="{92B3BC09-2153-4895-A3D9-51753923CD41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শব্দ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9931FA9-E12C-4224-80D2-441624E919AC}" type="parTrans" cxnId="{1C8AF46D-51D2-435C-A8C2-708F846B8F27}">
      <dgm:prSet/>
      <dgm:spPr/>
      <dgm:t>
        <a:bodyPr/>
        <a:lstStyle/>
        <a:p>
          <a:endParaRPr lang="en-US"/>
        </a:p>
      </dgm:t>
    </dgm:pt>
    <dgm:pt modelId="{E97A8890-BCD1-4AD7-B926-343C0308696A}" type="sibTrans" cxnId="{1C8AF46D-51D2-435C-A8C2-708F846B8F27}">
      <dgm:prSet/>
      <dgm:spPr/>
      <dgm:t>
        <a:bodyPr/>
        <a:lstStyle/>
        <a:p>
          <a:endParaRPr lang="en-US"/>
        </a:p>
      </dgm:t>
    </dgm:pt>
    <dgm:pt modelId="{13CEFD60-621A-46F4-AA67-73CD8967C64B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C3AE22-CF78-4EF1-8B9C-2CC0D2145CA8}" type="parTrans" cxnId="{4C172E20-B066-4554-BC50-9639762D62A9}">
      <dgm:prSet/>
      <dgm:spPr/>
      <dgm:t>
        <a:bodyPr/>
        <a:lstStyle/>
        <a:p>
          <a:endParaRPr lang="en-US"/>
        </a:p>
      </dgm:t>
    </dgm:pt>
    <dgm:pt modelId="{625EB7D0-C1A8-4B12-8D99-17CF2AA3638B}" type="sibTrans" cxnId="{4C172E20-B066-4554-BC50-9639762D62A9}">
      <dgm:prSet/>
      <dgm:spPr/>
      <dgm:t>
        <a:bodyPr/>
        <a:lstStyle/>
        <a:p>
          <a:endParaRPr lang="en-US"/>
        </a:p>
      </dgm:t>
    </dgm:pt>
    <dgm:pt modelId="{966AD00D-D855-403C-9A86-CBA0E5D17573}" type="pres">
      <dgm:prSet presAssocID="{8A6FACFA-418D-4D26-BE05-797873BB52D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51D1E1-D539-4B6B-A018-F232C104E211}" type="pres">
      <dgm:prSet presAssocID="{8A6FACFA-418D-4D26-BE05-797873BB52DD}" presName="ellipse" presStyleLbl="trBgShp" presStyleIdx="0" presStyleCnt="1"/>
      <dgm:spPr/>
    </dgm:pt>
    <dgm:pt modelId="{38C6ABAD-8C41-42F4-A155-41FBAF755C28}" type="pres">
      <dgm:prSet presAssocID="{8A6FACFA-418D-4D26-BE05-797873BB52DD}" presName="arrow1" presStyleLbl="fgShp" presStyleIdx="0" presStyleCnt="1" custScaleY="123971"/>
      <dgm:spPr>
        <a:solidFill>
          <a:srgbClr val="FFC000"/>
        </a:solidFill>
      </dgm:spPr>
    </dgm:pt>
    <dgm:pt modelId="{8ECFF068-8C9E-46D3-BD0B-6A21DEC48EDF}" type="pres">
      <dgm:prSet presAssocID="{8A6FACFA-418D-4D26-BE05-797873BB52D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7DF79-70DE-46F0-B40E-E8F69F3254F9}" type="pres">
      <dgm:prSet presAssocID="{841EDBDE-4314-49A6-9AD9-88E12A687A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55CFB-6362-476E-8762-04BEACF365AA}" type="pres">
      <dgm:prSet presAssocID="{92B3BC09-2153-4895-A3D9-51753923CD41}" presName="item2" presStyleLbl="node1" presStyleIdx="1" presStyleCnt="3" custLinFactNeighborX="1306" custLinFactNeighborY="-5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FC4B2-F74E-4352-A709-676BB755DCF6}" type="pres">
      <dgm:prSet presAssocID="{13CEFD60-621A-46F4-AA67-73CD8967C64B}" presName="item3" presStyleLbl="node1" presStyleIdx="2" presStyleCnt="3" custLinFactNeighborX="1306" custLinFactNeighborY="-5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DFD58-A3CE-4A5A-BA7C-9188A95C936D}" type="pres">
      <dgm:prSet presAssocID="{8A6FACFA-418D-4D26-BE05-797873BB52DD}" presName="funnel" presStyleLbl="trAlignAcc1" presStyleIdx="0" presStyleCnt="1" custLinFactNeighborX="-840" custLinFactNeighborY="-893"/>
      <dgm:spPr>
        <a:ln w="28575">
          <a:solidFill>
            <a:srgbClr val="00B0F0"/>
          </a:solidFill>
        </a:ln>
      </dgm:spPr>
      <dgm:t>
        <a:bodyPr/>
        <a:lstStyle/>
        <a:p>
          <a:endParaRPr lang="en-US"/>
        </a:p>
      </dgm:t>
    </dgm:pt>
  </dgm:ptLst>
  <dgm:cxnLst>
    <dgm:cxn modelId="{12318503-B0E9-49C2-8E53-360A3B48989A}" type="presOf" srcId="{8A6FACFA-418D-4D26-BE05-797873BB52DD}" destId="{966AD00D-D855-403C-9A86-CBA0E5D17573}" srcOrd="0" destOrd="0" presId="urn:microsoft.com/office/officeart/2005/8/layout/funnel1"/>
    <dgm:cxn modelId="{9229FD8E-C913-4DDD-A45B-85120294E7D7}" type="presOf" srcId="{841EDBDE-4314-49A6-9AD9-88E12A687A93}" destId="{DC755CFB-6362-476E-8762-04BEACF365AA}" srcOrd="0" destOrd="0" presId="urn:microsoft.com/office/officeart/2005/8/layout/funnel1"/>
    <dgm:cxn modelId="{25A350CB-AE3D-4F36-A91C-54CD8B6C02E6}" srcId="{8A6FACFA-418D-4D26-BE05-797873BB52DD}" destId="{46233683-3060-4B79-9A4E-B328E9DF82D8}" srcOrd="0" destOrd="0" parTransId="{875D95D7-D6B3-4BED-9B5E-12538E898808}" sibTransId="{5BBF1B3F-EA19-4F8D-BF08-59458D71BCED}"/>
    <dgm:cxn modelId="{3BC979B9-73FD-4A03-BACE-4C2802CD1349}" type="presOf" srcId="{92B3BC09-2153-4895-A3D9-51753923CD41}" destId="{0067DF79-70DE-46F0-B40E-E8F69F3254F9}" srcOrd="0" destOrd="0" presId="urn:microsoft.com/office/officeart/2005/8/layout/funnel1"/>
    <dgm:cxn modelId="{4C172E20-B066-4554-BC50-9639762D62A9}" srcId="{8A6FACFA-418D-4D26-BE05-797873BB52DD}" destId="{13CEFD60-621A-46F4-AA67-73CD8967C64B}" srcOrd="3" destOrd="0" parTransId="{EFC3AE22-CF78-4EF1-8B9C-2CC0D2145CA8}" sibTransId="{625EB7D0-C1A8-4B12-8D99-17CF2AA3638B}"/>
    <dgm:cxn modelId="{2708C260-6A4A-4C4E-9DD4-6CB3F474A1C3}" type="presOf" srcId="{46233683-3060-4B79-9A4E-B328E9DF82D8}" destId="{67EFC4B2-F74E-4352-A709-676BB755DCF6}" srcOrd="0" destOrd="0" presId="urn:microsoft.com/office/officeart/2005/8/layout/funnel1"/>
    <dgm:cxn modelId="{B0C4B8FA-105A-425E-B16C-3C7B6C0B405A}" srcId="{8A6FACFA-418D-4D26-BE05-797873BB52DD}" destId="{841EDBDE-4314-49A6-9AD9-88E12A687A93}" srcOrd="1" destOrd="0" parTransId="{F733C46A-E166-434C-AD42-5FA3CCA954CC}" sibTransId="{3D07F742-5683-40CB-9EEC-CB7F8350F074}"/>
    <dgm:cxn modelId="{1C8AF46D-51D2-435C-A8C2-708F846B8F27}" srcId="{8A6FACFA-418D-4D26-BE05-797873BB52DD}" destId="{92B3BC09-2153-4895-A3D9-51753923CD41}" srcOrd="2" destOrd="0" parTransId="{99931FA9-E12C-4224-80D2-441624E919AC}" sibTransId="{E97A8890-BCD1-4AD7-B926-343C0308696A}"/>
    <dgm:cxn modelId="{9AF4A314-76BC-43BB-B6D0-A1FE083DA4AB}" type="presOf" srcId="{13CEFD60-621A-46F4-AA67-73CD8967C64B}" destId="{8ECFF068-8C9E-46D3-BD0B-6A21DEC48EDF}" srcOrd="0" destOrd="0" presId="urn:microsoft.com/office/officeart/2005/8/layout/funnel1"/>
    <dgm:cxn modelId="{2B5D4666-C926-45A1-A1FD-55154AD8F305}" type="presParOf" srcId="{966AD00D-D855-403C-9A86-CBA0E5D17573}" destId="{2E51D1E1-D539-4B6B-A018-F232C104E211}" srcOrd="0" destOrd="0" presId="urn:microsoft.com/office/officeart/2005/8/layout/funnel1"/>
    <dgm:cxn modelId="{C076FB7E-7DC7-4CF2-A665-D68E30E2D19B}" type="presParOf" srcId="{966AD00D-D855-403C-9A86-CBA0E5D17573}" destId="{38C6ABAD-8C41-42F4-A155-41FBAF755C28}" srcOrd="1" destOrd="0" presId="urn:microsoft.com/office/officeart/2005/8/layout/funnel1"/>
    <dgm:cxn modelId="{E4AECAA2-6DB0-4680-8800-9739CDDD47C3}" type="presParOf" srcId="{966AD00D-D855-403C-9A86-CBA0E5D17573}" destId="{8ECFF068-8C9E-46D3-BD0B-6A21DEC48EDF}" srcOrd="2" destOrd="0" presId="urn:microsoft.com/office/officeart/2005/8/layout/funnel1"/>
    <dgm:cxn modelId="{27FE37FD-DF76-4488-8C10-4CE40E07FB83}" type="presParOf" srcId="{966AD00D-D855-403C-9A86-CBA0E5D17573}" destId="{0067DF79-70DE-46F0-B40E-E8F69F3254F9}" srcOrd="3" destOrd="0" presId="urn:microsoft.com/office/officeart/2005/8/layout/funnel1"/>
    <dgm:cxn modelId="{7423C120-697B-42C3-96A7-FCD307536091}" type="presParOf" srcId="{966AD00D-D855-403C-9A86-CBA0E5D17573}" destId="{DC755CFB-6362-476E-8762-04BEACF365AA}" srcOrd="4" destOrd="0" presId="urn:microsoft.com/office/officeart/2005/8/layout/funnel1"/>
    <dgm:cxn modelId="{5BCC1787-107B-44BB-B845-718AA394FF9D}" type="presParOf" srcId="{966AD00D-D855-403C-9A86-CBA0E5D17573}" destId="{67EFC4B2-F74E-4352-A709-676BB755DCF6}" srcOrd="5" destOrd="0" presId="urn:microsoft.com/office/officeart/2005/8/layout/funnel1"/>
    <dgm:cxn modelId="{6A05C4E9-5173-4A4F-9B22-66F989DD2A94}" type="presParOf" srcId="{966AD00D-D855-403C-9A86-CBA0E5D17573}" destId="{B74DFD58-A3CE-4A5A-BA7C-9188A95C936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1D1E1-D539-4B6B-A018-F232C104E211}">
      <dsp:nvSpPr>
        <dsp:cNvPr id="0" name=""/>
        <dsp:cNvSpPr/>
      </dsp:nvSpPr>
      <dsp:spPr>
        <a:xfrm>
          <a:off x="1600390" y="210502"/>
          <a:ext cx="4177665" cy="145084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ABAD-8C41-42F4-A155-41FBAF755C28}">
      <dsp:nvSpPr>
        <dsp:cNvPr id="0" name=""/>
        <dsp:cNvSpPr/>
      </dsp:nvSpPr>
      <dsp:spPr>
        <a:xfrm>
          <a:off x="3290887" y="3701032"/>
          <a:ext cx="809625" cy="642368"/>
        </a:xfrm>
        <a:prstGeom prst="downArrow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FF068-8C9E-46D3-BD0B-6A21DEC48EDF}">
      <dsp:nvSpPr>
        <dsp:cNvPr id="0" name=""/>
        <dsp:cNvSpPr/>
      </dsp:nvSpPr>
      <dsp:spPr>
        <a:xfrm>
          <a:off x="1752599" y="4177665"/>
          <a:ext cx="3886200" cy="97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1752599" y="4177665"/>
        <a:ext cx="3886200" cy="971550"/>
      </dsp:txXfrm>
    </dsp:sp>
    <dsp:sp modelId="{0067DF79-70DE-46F0-B40E-E8F69F3254F9}">
      <dsp:nvSpPr>
        <dsp:cNvPr id="0" name=""/>
        <dsp:cNvSpPr/>
      </dsp:nvSpPr>
      <dsp:spPr>
        <a:xfrm>
          <a:off x="3119246" y="1773402"/>
          <a:ext cx="1457325" cy="1457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dirty="0" smtClean="0">
              <a:latin typeface="NikoshBAN" pitchFamily="2" charset="0"/>
              <a:cs typeface="NikoshBAN" pitchFamily="2" charset="0"/>
            </a:rPr>
            <a:t>শব্দ 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3332666" y="1986822"/>
        <a:ext cx="1030485" cy="1030485"/>
      </dsp:txXfrm>
    </dsp:sp>
    <dsp:sp modelId="{DC755CFB-6362-476E-8762-04BEACF365AA}">
      <dsp:nvSpPr>
        <dsp:cNvPr id="0" name=""/>
        <dsp:cNvSpPr/>
      </dsp:nvSpPr>
      <dsp:spPr>
        <a:xfrm>
          <a:off x="2095482" y="603881"/>
          <a:ext cx="1457325" cy="1457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dirty="0" smtClean="0">
              <a:latin typeface="NikoshBAN" pitchFamily="2" charset="0"/>
              <a:cs typeface="NikoshBAN" pitchFamily="2" charset="0"/>
            </a:rPr>
            <a:t>চিত্র 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2308902" y="817301"/>
        <a:ext cx="1030485" cy="1030485"/>
      </dsp:txXfrm>
    </dsp:sp>
    <dsp:sp modelId="{67EFC4B2-F74E-4352-A709-676BB755DCF6}">
      <dsp:nvSpPr>
        <dsp:cNvPr id="0" name=""/>
        <dsp:cNvSpPr/>
      </dsp:nvSpPr>
      <dsp:spPr>
        <a:xfrm>
          <a:off x="3585192" y="251532"/>
          <a:ext cx="1457325" cy="1457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700" kern="1200" dirty="0" smtClean="0">
              <a:latin typeface="NikoshBAN" pitchFamily="2" charset="0"/>
              <a:cs typeface="NikoshBAN" pitchFamily="2" charset="0"/>
            </a:rPr>
            <a:t>বর্ণ 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3798612" y="464952"/>
        <a:ext cx="1030485" cy="1030485"/>
      </dsp:txXfrm>
    </dsp:sp>
    <dsp:sp modelId="{B74DFD58-A3CE-4A5A-BA7C-9188A95C936D}">
      <dsp:nvSpPr>
        <dsp:cNvPr id="0" name=""/>
        <dsp:cNvSpPr/>
      </dsp:nvSpPr>
      <dsp:spPr>
        <a:xfrm>
          <a:off x="1390665" y="0"/>
          <a:ext cx="4533900" cy="36271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DA63A-E588-4DA8-BD1E-CC730311669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E72F1-EEEF-42D2-82F1-57AA5B9F2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0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2D7C-20F4-4FEE-8702-5775386AA7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5667B8-68DD-4E70-ABFD-016A9E7EB2A3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746BD2-6249-4870-8817-B8260F6993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vv1IhFplys&amp;t=73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20782"/>
            <a:ext cx="6172200" cy="6050880"/>
            <a:chOff x="1870364" y="0"/>
            <a:chExt cx="6172200" cy="60508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5" b="7915"/>
            <a:stretch/>
          </p:blipFill>
          <p:spPr>
            <a:xfrm>
              <a:off x="1870364" y="0"/>
              <a:ext cx="6172200" cy="60508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0328">
              <a:off x="2178981" y="426283"/>
              <a:ext cx="4226245" cy="32867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1347355" y="10211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i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extBox 1" descr="Bouquet"/>
          <p:cNvSpPr>
            <a:spLocks noChangeArrowheads="1"/>
          </p:cNvSpPr>
          <p:nvPr/>
        </p:nvSpPr>
        <p:spPr bwMode="auto">
          <a:xfrm>
            <a:off x="2743200" y="381000"/>
            <a:ext cx="3043238" cy="76281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Rounded Rectangle 6" descr="003"/>
          <p:cNvSpPr>
            <a:spLocks noChangeArrowheads="1"/>
          </p:cNvSpPr>
          <p:nvPr/>
        </p:nvSpPr>
        <p:spPr bwMode="auto">
          <a:xfrm>
            <a:off x="533400" y="2971800"/>
            <a:ext cx="7620000" cy="1066800"/>
          </a:xfrm>
          <a:prstGeom prst="roundRect">
            <a:avLst>
              <a:gd name="adj" fmla="val 28491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মাধ্যমগুলো লিখ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মাল্টিমিডিয়ার ব্যবহার ক্ষেত্র 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04165"/>
            <a:ext cx="4064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49635" y="3618581"/>
            <a:ext cx="3806129" cy="2470489"/>
            <a:chOff x="649635" y="3618581"/>
            <a:chExt cx="3806129" cy="24704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8" t="17632" r="19544" b="11239"/>
            <a:stretch/>
          </p:blipFill>
          <p:spPr>
            <a:xfrm>
              <a:off x="649635" y="3618581"/>
              <a:ext cx="3806129" cy="247048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886200"/>
              <a:ext cx="3276600" cy="161641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90600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 ক্ষেত্রে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648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বিনোদনের ক্ষেত্রে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81400" y="1752600"/>
            <a:ext cx="990600" cy="646331"/>
          </a:xfrm>
          <a:prstGeom prst="rightArrow">
            <a:avLst>
              <a:gd name="adj1" fmla="val 31057"/>
              <a:gd name="adj2" fmla="val 38540"/>
            </a:avLst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572000" y="4571998"/>
            <a:ext cx="990600" cy="722532"/>
          </a:xfrm>
          <a:prstGeom prst="rightArrow">
            <a:avLst>
              <a:gd name="adj1" fmla="val 31057"/>
              <a:gd name="adj2" fmla="val 35126"/>
            </a:avLst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347472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>
          <a:xfrm>
            <a:off x="4907280" y="3692238"/>
            <a:ext cx="362712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00600" y="17305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বিজ্ঞাপনের ক্ষেত্রে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3523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খেলা দেখার  ক্ষেত্রে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1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মাল্টিমিডিয়ার ব্যবহার ক্ষেত্র 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ক্ষেত্রসমূহ --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 উপকরণ হিসাবে-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মাল্টমিডিয়া সফ্‌টওয়্যার-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ডিজিটাল প্রকাশনা-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বিনোদন-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1E149C"/>
                </a:solidFill>
                <a:latin typeface="NikoshBAN" pitchFamily="2" charset="0"/>
                <a:cs typeface="NikoshBAN" pitchFamily="2" charset="0"/>
              </a:rPr>
              <a:t>বিজ্ঞাপন-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গেমস-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 descr="Water droplets"/>
          <p:cNvSpPr>
            <a:spLocks noChangeArrowheads="1"/>
          </p:cNvSpPr>
          <p:nvPr/>
        </p:nvSpPr>
        <p:spPr bwMode="auto">
          <a:xfrm>
            <a:off x="2743200" y="381000"/>
            <a:ext cx="3043238" cy="78319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0567"/>
              </p:ext>
            </p:extLst>
          </p:nvPr>
        </p:nvGraphicFramePr>
        <p:xfrm>
          <a:off x="457200" y="1981200"/>
          <a:ext cx="8458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   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দল- ‘ ক ’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দল- ‘ খ ’ </a:t>
                      </a:r>
                      <a:endParaRPr lang="en-US" sz="4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মাল্টিমিডিয়ার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মাধ্যমগুলো লিখ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শিক্ষাক্ষেত্রে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মাল্টিমিডিয়ার ব্যবহার লিখ। 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0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28956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য়ন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429000" y="1981200"/>
            <a:ext cx="2514600" cy="2209800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প্রশ্নগুলোর উত্তর দাও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648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48224"/>
              </p:ext>
            </p:extLst>
          </p:nvPr>
        </p:nvGraphicFramePr>
        <p:xfrm>
          <a:off x="4197927" y="4181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7927" y="4181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4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2741613" y="698476"/>
            <a:ext cx="3046412" cy="76281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11068"/>
            <a:ext cx="3992163" cy="263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648200"/>
            <a:ext cx="777240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আলোচিত ক্ষেত্রগুলো ছাড়া আরো কোন কোন ক্ষেত্রে মাল্টিমিডিয়া ব্যবহার করা যায় তার একটি তালিকা তৈরি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54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/>
          <a:stretch/>
        </p:blipFill>
        <p:spPr>
          <a:xfrm>
            <a:off x="1752600" y="193964"/>
            <a:ext cx="5638800" cy="5990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144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7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8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669617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-38100" y="4388584"/>
            <a:ext cx="4229100" cy="2970311"/>
            <a:chOff x="419100" y="3201889"/>
            <a:chExt cx="422910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3201889"/>
              <a:ext cx="365760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i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r>
                <a:rPr lang="bn-IN" sz="3200" i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IN" sz="2800" i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পলোগ্রাউন্ড বহুমূখী উচ্চ বিদ্যালয়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10200" y="1447800"/>
            <a:ext cx="3576600" cy="4648200"/>
            <a:chOff x="4800600" y="1732510"/>
            <a:chExt cx="4038600" cy="51047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47"/>
            <a:stretch/>
          </p:blipFill>
          <p:spPr>
            <a:xfrm>
              <a:off x="4800600" y="1732510"/>
              <a:ext cx="4038600" cy="5104708"/>
            </a:xfrm>
            <a:prstGeom prst="round2DiagRect">
              <a:avLst>
                <a:gd name="adj1" fmla="val 16667"/>
                <a:gd name="adj2" fmla="val 0"/>
              </a:avLst>
            </a:prstGeom>
            <a:ln w="762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953000" y="5007127"/>
              <a:ext cx="3810000" cy="145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৫ম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 ৪০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4572000" y="1295400"/>
            <a:ext cx="0" cy="5029200"/>
          </a:xfrm>
          <a:prstGeom prst="straightConnector1">
            <a:avLst/>
          </a:prstGeom>
          <a:ln w="38100">
            <a:headEnd type="arrow"/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52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i="1" u="sng" dirty="0" smtClean="0">
                <a:latin typeface="NikoshBAN" pitchFamily="2" charset="0"/>
                <a:cs typeface="NikoshBAN" pitchFamily="2" charset="0"/>
              </a:rPr>
              <a:t>উপস্থাপনায়- </a:t>
            </a:r>
            <a:endParaRPr lang="en-US" sz="6000" i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 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>
            <a:hlinkClick r:id="rId2" highlightClick="1"/>
          </p:cNvPr>
          <p:cNvSpPr/>
          <p:nvPr/>
        </p:nvSpPr>
        <p:spPr>
          <a:xfrm>
            <a:off x="3276600" y="2590800"/>
            <a:ext cx="2514600" cy="8382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  <a:hlinkMouseOver r:id="rId2"/>
              </a:rPr>
              <a:t>ভিডিও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46760"/>
            <a:ext cx="2743200" cy="192024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18398" r="17440" b="13781"/>
          <a:stretch/>
        </p:blipFill>
        <p:spPr>
          <a:xfrm>
            <a:off x="1066800" y="3962400"/>
            <a:ext cx="2743200" cy="192024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6133" r="12022" b="13781"/>
          <a:stretch/>
        </p:blipFill>
        <p:spPr>
          <a:xfrm>
            <a:off x="1149927" y="670560"/>
            <a:ext cx="2743200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743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রেডিও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819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কেসেট প্লেয়ার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এলইডি টিভি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749225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রেডিওতে কি ছবি দেখা যায়?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8254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কেসেট প্লেয়ারে সিনেমা দেখা যায়?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572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টেলিভিশনে একই সাথে কি কি  পাওয়া যায়?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4958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তাহলে আমরা টেলিভিশনকে কি বলতে পারি?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5334000" cy="3733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4290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i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মাল্টিমিডিয়ার ধারণা</a:t>
            </a:r>
          </a:p>
          <a:p>
            <a:r>
              <a:rPr lang="bn-IN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i="1" dirty="0" smtClean="0">
                <a:latin typeface="NikoshBAN" pitchFamily="2" charset="0"/>
                <a:cs typeface="NikoshBAN" pitchFamily="2" charset="0"/>
              </a:rPr>
              <a:t>পৃষ্ঠাঃ- ৬৩ 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3200400"/>
          </a:xfr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শিক্ষার্থীরা-----------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0" indent="0">
              <a:buNone/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বিভিন্ন প্রকার মাল্টিমিডিয়ার মিডিয়া সমূহ </a:t>
            </a:r>
            <a:r>
              <a:rPr lang="bn-BD" sz="4300" b="1" dirty="0">
                <a:latin typeface="NikoshBAN" pitchFamily="2" charset="0"/>
                <a:cs typeface="NikoshBAN" pitchFamily="2" charset="0"/>
              </a:rPr>
              <a:t>ব্যাখা 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0" indent="0">
              <a:buNone/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300" b="1" dirty="0">
                <a:latin typeface="NikoshBAN" pitchFamily="2" charset="0"/>
                <a:cs typeface="NikoshBAN" pitchFamily="2" charset="0"/>
              </a:rPr>
              <a:t>প্রয়োগক্ষেত্র 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4" name="Oval 3"/>
          <p:cNvSpPr/>
          <p:nvPr/>
        </p:nvSpPr>
        <p:spPr>
          <a:xfrm>
            <a:off x="2743200" y="523875"/>
            <a:ext cx="3810000" cy="122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4229100" y="1790700"/>
            <a:ext cx="7620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81400" y="4572000"/>
            <a:ext cx="2438400" cy="1524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0108386"/>
              </p:ext>
            </p:extLst>
          </p:nvPr>
        </p:nvGraphicFramePr>
        <p:xfrm>
          <a:off x="1143000" y="533400"/>
          <a:ext cx="7391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5983069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14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FF068-8C9E-46D3-BD0B-6A21DEC48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ECFF068-8C9E-46D3-BD0B-6A21DEC48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67DF79-70DE-46F0-B40E-E8F69F32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067DF79-70DE-46F0-B40E-E8F69F32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755CFB-6362-476E-8762-04BEACF36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C755CFB-6362-476E-8762-04BEACF36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EFC4B2-F74E-4352-A709-676BB755D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7EFC4B2-F74E-4352-A709-676BB755D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C6ABAD-8C41-42F4-A155-41FBAF755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8C6ABAD-8C41-42F4-A155-41FBAF755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1D1E1-D539-4B6B-A018-F232C104E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2E51D1E1-D539-4B6B-A018-F232C104E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DFD58-A3CE-4A5A-BA7C-9188A95C9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B74DFD58-A3CE-4A5A-BA7C-9188A95C9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Sub>
          <a:bldDgm bld="one" rev="1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84422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endParaRPr lang="en-US" sz="4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2743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892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2672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তিনটি মাধ্যমকে একই সাথে পাওয়া গেলে তাকে মাল্টিমিডিয়া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6"/>
          <a:stretch/>
        </p:blipFill>
        <p:spPr>
          <a:xfrm>
            <a:off x="1190625" y="418758"/>
            <a:ext cx="2343150" cy="232444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49091" y="685800"/>
            <a:ext cx="3837709" cy="2057400"/>
            <a:chOff x="4849091" y="451737"/>
            <a:chExt cx="3990109" cy="22914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091" y="451737"/>
              <a:ext cx="3990109" cy="229146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62600" y="2438400"/>
              <a:ext cx="2590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83125"/>
            <a:ext cx="3566160" cy="20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762000"/>
            <a:ext cx="3581400" cy="2133600"/>
            <a:chOff x="2305050" y="1021080"/>
            <a:chExt cx="4533900" cy="3627120"/>
          </a:xfrm>
        </p:grpSpPr>
        <p:grpSp>
          <p:nvGrpSpPr>
            <p:cNvPr id="2" name="Group 1"/>
            <p:cNvGrpSpPr/>
            <p:nvPr/>
          </p:nvGrpSpPr>
          <p:grpSpPr>
            <a:xfrm>
              <a:off x="4040659" y="2843983"/>
              <a:ext cx="1457325" cy="1457325"/>
              <a:chOff x="3119246" y="1773402"/>
              <a:chExt cx="1457325" cy="14573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119246" y="1773402"/>
                <a:ext cx="1457325" cy="145732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3332666" y="1986822"/>
                <a:ext cx="1030485" cy="10304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2533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4000" kern="1200" dirty="0" smtClean="0">
                    <a:latin typeface="NikoshBAN" pitchFamily="2" charset="0"/>
                    <a:cs typeface="NikoshBAN" pitchFamily="2" charset="0"/>
                  </a:rPr>
                  <a:t>শব্দ </a:t>
                </a:r>
                <a:endParaRPr lang="en-US" sz="40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016895" y="1674462"/>
              <a:ext cx="1457325" cy="1457325"/>
              <a:chOff x="2095482" y="603881"/>
              <a:chExt cx="1457325" cy="145732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95482" y="603881"/>
                <a:ext cx="1457325" cy="145732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Oval 6"/>
              <p:cNvSpPr/>
              <p:nvPr/>
            </p:nvSpPr>
            <p:spPr>
              <a:xfrm>
                <a:off x="2308902" y="817301"/>
                <a:ext cx="1030485" cy="10304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2533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4000" kern="1200" dirty="0" smtClean="0">
                    <a:latin typeface="NikoshBAN" pitchFamily="2" charset="0"/>
                    <a:cs typeface="NikoshBAN" pitchFamily="2" charset="0"/>
                  </a:rPr>
                  <a:t>চিত্র </a:t>
                </a:r>
                <a:endParaRPr lang="en-US" sz="40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506605" y="1322113"/>
              <a:ext cx="1457325" cy="1457325"/>
              <a:chOff x="3585192" y="251532"/>
              <a:chExt cx="1457325" cy="145732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585192" y="251532"/>
                <a:ext cx="1457325" cy="145732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8"/>
              <p:cNvSpPr/>
              <p:nvPr/>
            </p:nvSpPr>
            <p:spPr>
              <a:xfrm>
                <a:off x="3798612" y="464952"/>
                <a:ext cx="1030485" cy="10304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2533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4000" kern="1200" dirty="0" smtClean="0">
                    <a:latin typeface="NikoshBAN" pitchFamily="2" charset="0"/>
                    <a:cs typeface="NikoshBAN" pitchFamily="2" charset="0"/>
                  </a:rPr>
                  <a:t>বর্ণ </a:t>
                </a:r>
                <a:endParaRPr lang="en-US" sz="40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Shape 4"/>
            <p:cNvSpPr/>
            <p:nvPr/>
          </p:nvSpPr>
          <p:spPr>
            <a:xfrm>
              <a:off x="2305050" y="1021080"/>
              <a:ext cx="4533900" cy="3627120"/>
            </a:xfrm>
            <a:prstGeom prst="funnel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Plus 12"/>
          <p:cNvSpPr/>
          <p:nvPr/>
        </p:nvSpPr>
        <p:spPr>
          <a:xfrm>
            <a:off x="4038600" y="1298742"/>
            <a:ext cx="1066800" cy="1215858"/>
          </a:xfrm>
          <a:prstGeom prst="mathPlus">
            <a:avLst>
              <a:gd name="adj1" fmla="val 1832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85800"/>
            <a:ext cx="3901440" cy="2194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1600" y="2895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ব্যবহারকারীর যোগাযোগ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152400" y="4038600"/>
            <a:ext cx="914400" cy="990600"/>
          </a:xfrm>
          <a:prstGeom prst="mathEqual">
            <a:avLst>
              <a:gd name="adj1" fmla="val 15128"/>
              <a:gd name="adj2" fmla="val 1398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2920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ইন্টারএকটিভ মাল্টিমিডিয়া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40386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বহুমাধ্যমের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ব্যবহারকারীর  যোগাযোগ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ঘটলে তা ইন্টারএকটিভ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মাল্টিমিডিয়া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0"/>
            <a:ext cx="156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আবার - 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2844225"/>
            <a:ext cx="197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বহুমাধ্যম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75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  <p:bldP spid="18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665</TotalTime>
  <Words>229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2019-05-23T05:38:52Z</dcterms:created>
  <dcterms:modified xsi:type="dcterms:W3CDTF">2020-01-24T16:35:45Z</dcterms:modified>
</cp:coreProperties>
</file>