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4" r:id="rId2"/>
    <p:sldId id="257" r:id="rId3"/>
    <p:sldId id="256" r:id="rId4"/>
    <p:sldId id="279" r:id="rId5"/>
    <p:sldId id="280" r:id="rId6"/>
    <p:sldId id="271" r:id="rId7"/>
    <p:sldId id="267" r:id="rId8"/>
    <p:sldId id="259" r:id="rId9"/>
    <p:sldId id="260" r:id="rId10"/>
    <p:sldId id="261" r:id="rId11"/>
    <p:sldId id="262" r:id="rId12"/>
    <p:sldId id="265" r:id="rId13"/>
    <p:sldId id="258" r:id="rId14"/>
    <p:sldId id="276" r:id="rId15"/>
    <p:sldId id="266" r:id="rId16"/>
    <p:sldId id="268" r:id="rId17"/>
    <p:sldId id="263" r:id="rId18"/>
    <p:sldId id="269" r:id="rId19"/>
    <p:sldId id="270" r:id="rId20"/>
    <p:sldId id="281" r:id="rId21"/>
    <p:sldId id="272" r:id="rId22"/>
    <p:sldId id="282" r:id="rId23"/>
    <p:sldId id="274" r:id="rId24"/>
    <p:sldId id="275" r:id="rId25"/>
    <p:sldId id="283" r:id="rId26"/>
  </p:sldIdLst>
  <p:sldSz cx="9144000" cy="5715000" type="screen16x10"/>
  <p:notesSz cx="6858000" cy="9144000"/>
  <p:defaultTextStyle>
    <a:defPPr>
      <a:defRPr lang="en-US"/>
    </a:defPPr>
    <a:lvl1pPr marL="0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7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5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4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2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0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28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47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66" y="6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8B3C3-815B-4C16-8365-DB8FB5FDF867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0B592-DCDA-40E9-942B-3F14B8FDC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45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7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5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4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2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0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28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47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B76C-859D-4364-A21E-1E5EA9EF7A5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05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0B592-DCDA-40E9-942B-3F14B8FDC3F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0B592-DCDA-40E9-942B-3F14B8FDC3F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71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0B592-DCDA-40E9-942B-3F14B8FDC3F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59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শিক্ষার্থীদেরকে</a:t>
            </a:r>
            <a:r>
              <a:rPr lang="en-US" dirty="0" smtClean="0"/>
              <a:t> </a:t>
            </a:r>
            <a:r>
              <a:rPr lang="en-US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</a:t>
            </a:r>
            <a:r>
              <a:rPr lang="en-US" baseline="0" dirty="0" smtClean="0"/>
              <a:t>। </a:t>
            </a:r>
            <a:r>
              <a:rPr lang="en-US" dirty="0" smtClean="0"/>
              <a:t>অ </a:t>
            </a:r>
            <a:r>
              <a:rPr lang="en-US" dirty="0" err="1" smtClean="0"/>
              <a:t>এবং</a:t>
            </a:r>
            <a:r>
              <a:rPr lang="en-US" baseline="0" dirty="0" smtClean="0"/>
              <a:t> আ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নিচে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আঙুল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0B592-DCDA-40E9-942B-3F14B8FDC3F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09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শিক্ষার্থীদেরকে</a:t>
            </a:r>
            <a:r>
              <a:rPr lang="en-US" dirty="0" smtClean="0"/>
              <a:t> </a:t>
            </a:r>
            <a:r>
              <a:rPr lang="en-US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</a:t>
            </a:r>
            <a:r>
              <a:rPr lang="en-US" baseline="0" dirty="0" smtClean="0"/>
              <a:t>। </a:t>
            </a:r>
            <a:r>
              <a:rPr lang="en-US" dirty="0" smtClean="0"/>
              <a:t>অ </a:t>
            </a:r>
            <a:r>
              <a:rPr lang="en-US" dirty="0" err="1" smtClean="0"/>
              <a:t>এবং</a:t>
            </a:r>
            <a:r>
              <a:rPr lang="en-US" baseline="0" dirty="0" smtClean="0"/>
              <a:t> আ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নিচে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আঙুল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0B592-DCDA-40E9-942B-3F14B8FDC3F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27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দূর্বল</a:t>
            </a:r>
            <a:r>
              <a:rPr lang="en-US" dirty="0" smtClean="0"/>
              <a:t> </a:t>
            </a:r>
            <a:r>
              <a:rPr lang="en-US" dirty="0" err="1" smtClean="0"/>
              <a:t>ছাত্রছাত্রীদেরকে</a:t>
            </a:r>
            <a:r>
              <a:rPr lang="en-US" dirty="0" smtClean="0"/>
              <a:t> </a:t>
            </a:r>
            <a:r>
              <a:rPr lang="en-US" dirty="0" err="1" smtClean="0"/>
              <a:t>নিরাময়</a:t>
            </a:r>
            <a:r>
              <a:rPr lang="en-US" dirty="0" smtClean="0"/>
              <a:t> </a:t>
            </a:r>
            <a:r>
              <a:rPr lang="en-US" dirty="0" err="1" smtClean="0"/>
              <a:t>দিব</a:t>
            </a:r>
            <a:r>
              <a:rPr lang="en-US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0B592-DCDA-40E9-942B-3F14B8FDC3F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8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62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228873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73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5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13" y="1279263"/>
            <a:ext cx="4040187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7" indent="0">
              <a:buNone/>
              <a:defRPr sz="1800" b="1"/>
            </a:lvl3pPr>
            <a:lvl4pPr marL="1371355" indent="0">
              <a:buNone/>
              <a:defRPr sz="1600" b="1"/>
            </a:lvl4pPr>
            <a:lvl5pPr marL="1828474" indent="0">
              <a:buNone/>
              <a:defRPr sz="1600" b="1"/>
            </a:lvl5pPr>
            <a:lvl6pPr marL="2285592" indent="0">
              <a:buNone/>
              <a:defRPr sz="1600" b="1"/>
            </a:lvl6pPr>
            <a:lvl7pPr marL="2742710" indent="0">
              <a:buNone/>
              <a:defRPr sz="1600" b="1"/>
            </a:lvl7pPr>
            <a:lvl8pPr marL="3199828" indent="0">
              <a:buNone/>
              <a:defRPr sz="1600" b="1"/>
            </a:lvl8pPr>
            <a:lvl9pPr marL="36569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13" y="1812397"/>
            <a:ext cx="4040187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7" indent="0">
              <a:buNone/>
              <a:defRPr sz="1800" b="1"/>
            </a:lvl3pPr>
            <a:lvl4pPr marL="1371355" indent="0">
              <a:buNone/>
              <a:defRPr sz="1600" b="1"/>
            </a:lvl4pPr>
            <a:lvl5pPr marL="1828474" indent="0">
              <a:buNone/>
              <a:defRPr sz="1600" b="1"/>
            </a:lvl5pPr>
            <a:lvl6pPr marL="2285592" indent="0">
              <a:buNone/>
              <a:defRPr sz="1600" b="1"/>
            </a:lvl6pPr>
            <a:lvl7pPr marL="2742710" indent="0">
              <a:buNone/>
              <a:defRPr sz="1600" b="1"/>
            </a:lvl7pPr>
            <a:lvl8pPr marL="3199828" indent="0">
              <a:buNone/>
              <a:defRPr sz="1600" b="1"/>
            </a:lvl8pPr>
            <a:lvl9pPr marL="36569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7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7" indent="0">
              <a:buNone/>
              <a:defRPr sz="1100"/>
            </a:lvl3pPr>
            <a:lvl4pPr marL="1371355" indent="0">
              <a:buNone/>
              <a:defRPr sz="900"/>
            </a:lvl4pPr>
            <a:lvl5pPr marL="1828474" indent="0">
              <a:buNone/>
              <a:defRPr sz="900"/>
            </a:lvl5pPr>
            <a:lvl6pPr marL="2285592" indent="0">
              <a:buNone/>
              <a:defRPr sz="900"/>
            </a:lvl6pPr>
            <a:lvl7pPr marL="2742710" indent="0">
              <a:buNone/>
              <a:defRPr sz="900"/>
            </a:lvl7pPr>
            <a:lvl8pPr marL="3199828" indent="0">
              <a:buNone/>
              <a:defRPr sz="900"/>
            </a:lvl8pPr>
            <a:lvl9pPr marL="36569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7" indent="0">
              <a:buNone/>
              <a:defRPr sz="2400"/>
            </a:lvl3pPr>
            <a:lvl4pPr marL="1371355" indent="0">
              <a:buNone/>
              <a:defRPr sz="2000"/>
            </a:lvl4pPr>
            <a:lvl5pPr marL="1828474" indent="0">
              <a:buNone/>
              <a:defRPr sz="2000"/>
            </a:lvl5pPr>
            <a:lvl6pPr marL="2285592" indent="0">
              <a:buNone/>
              <a:defRPr sz="2000"/>
            </a:lvl6pPr>
            <a:lvl7pPr marL="2742710" indent="0">
              <a:buNone/>
              <a:defRPr sz="2000"/>
            </a:lvl7pPr>
            <a:lvl8pPr marL="3199828" indent="0">
              <a:buNone/>
              <a:defRPr sz="2000"/>
            </a:lvl8pPr>
            <a:lvl9pPr marL="36569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3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7" indent="0">
              <a:buNone/>
              <a:defRPr sz="1100"/>
            </a:lvl3pPr>
            <a:lvl4pPr marL="1371355" indent="0">
              <a:buNone/>
              <a:defRPr sz="900"/>
            </a:lvl4pPr>
            <a:lvl5pPr marL="1828474" indent="0">
              <a:buNone/>
              <a:defRPr sz="900"/>
            </a:lvl5pPr>
            <a:lvl6pPr marL="2285592" indent="0">
              <a:buNone/>
              <a:defRPr sz="900"/>
            </a:lvl6pPr>
            <a:lvl7pPr marL="2742710" indent="0">
              <a:buNone/>
              <a:defRPr sz="900"/>
            </a:lvl7pPr>
            <a:lvl8pPr marL="3199828" indent="0">
              <a:buNone/>
              <a:defRPr sz="900"/>
            </a:lvl8pPr>
            <a:lvl9pPr marL="36569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28865"/>
            <a:ext cx="8229600" cy="9525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333500"/>
            <a:ext cx="8229600" cy="3771636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5"/>
            <a:ext cx="2133600" cy="30427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52C53-7DF8-45FE-B0CE-4DA5816FC131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5296965"/>
            <a:ext cx="2895600" cy="30427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5"/>
            <a:ext cx="2133600" cy="30427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37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8" indent="-285699" algn="l" defTabSz="91423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5" indent="-228559" algn="l" defTabSz="9142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4" indent="-228559" algn="l" defTabSz="91423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3" indent="-228559" algn="l" defTabSz="91423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1" indent="-228559" algn="l" defTabSz="9142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69" indent="-228559" algn="l" defTabSz="9142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88" indent="-228559" algn="l" defTabSz="9142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06" indent="-228559" algn="l" defTabSz="9142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7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5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4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2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0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8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7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105900" cy="69131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V="1">
            <a:off x="1143000" y="3175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dirty="0" smtClean="0"/>
              <a:t>            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715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              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2197426"/>
            <a:ext cx="3205163" cy="3205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5981" y="394732"/>
            <a:ext cx="5181600" cy="144655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b="1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876300"/>
            <a:ext cx="3013547" cy="2460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4914900"/>
            <a:ext cx="51054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NikoshBAN"/>
              </a:rPr>
              <a:t>আ</a:t>
            </a:r>
            <a:r>
              <a:rPr lang="en-US" sz="3200" b="1" dirty="0" smtClean="0">
                <a:latin typeface="NikoshBAN"/>
              </a:rPr>
              <a:t>ম খাই</a:t>
            </a:r>
            <a:endParaRPr lang="en-US" sz="3200" b="1" dirty="0"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49" y="897938"/>
            <a:ext cx="2571081" cy="2438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83831"/>
            <a:ext cx="6400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4533" y="3695700"/>
            <a:ext cx="64008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100303"/>
            <a:ext cx="2362200" cy="2422769"/>
          </a:xfrm>
          <a:prstGeom prst="rect">
            <a:avLst/>
          </a:prstGeom>
        </p:spPr>
      </p:pic>
      <p:pic>
        <p:nvPicPr>
          <p:cNvPr id="3" name="Picture 2" descr="6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309" y="1257300"/>
            <a:ext cx="2278917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4762500"/>
            <a:ext cx="4114800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/>
              </a:rPr>
              <a:t>আ</a:t>
            </a:r>
            <a:r>
              <a:rPr lang="en-US" sz="4000" b="1" dirty="0" smtClean="0">
                <a:latin typeface="NikoshBAN"/>
              </a:rPr>
              <a:t>তা চাই</a:t>
            </a:r>
            <a:endParaRPr lang="en-US" sz="4000" b="1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14300"/>
            <a:ext cx="6400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619500"/>
            <a:ext cx="64008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419100"/>
            <a:ext cx="3429000" cy="2362200"/>
          </a:xfrm>
          <a:prstGeom prst="rect">
            <a:avLst/>
          </a:prstGeom>
        </p:spPr>
      </p:pic>
      <p:pic>
        <p:nvPicPr>
          <p:cNvPr id="3" name="Picture 2" descr="6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04800"/>
            <a:ext cx="2286000" cy="2514600"/>
          </a:xfrm>
          <a:prstGeom prst="rect">
            <a:avLst/>
          </a:prstGeom>
        </p:spPr>
      </p:pic>
      <p:pic>
        <p:nvPicPr>
          <p:cNvPr id="4" name="Picture 3" descr="6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304800"/>
            <a:ext cx="2362200" cy="2628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99389" y="3162300"/>
            <a:ext cx="1828800" cy="2554545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NikoshBAN"/>
              </a:rPr>
              <a:t>অ</a:t>
            </a:r>
          </a:p>
          <a:p>
            <a:r>
              <a:rPr lang="en-US" sz="8000" b="1" dirty="0" err="1" smtClean="0">
                <a:latin typeface="NikoshBAN"/>
              </a:rPr>
              <a:t>লি</a:t>
            </a:r>
            <a:endParaRPr lang="en-US" sz="8000" b="1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162300"/>
            <a:ext cx="1447800" cy="2554545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NikoshBAN"/>
              </a:rPr>
              <a:t>অ</a:t>
            </a:r>
            <a:r>
              <a:rPr lang="en-US" sz="8000" b="1" dirty="0" smtClean="0">
                <a:latin typeface="NikoshBAN"/>
              </a:rPr>
              <a:t>জ</a:t>
            </a:r>
            <a:endParaRPr lang="en-US" sz="8000" b="1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3069967"/>
            <a:ext cx="1981200" cy="2646878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495306"/>
            <a:ext cx="4343400" cy="450892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  <a:latin typeface="NikoshBAN"/>
              </a:rPr>
              <a:t>অ</a:t>
            </a:r>
            <a:endParaRPr lang="en-US" sz="28700" b="1" dirty="0">
              <a:solidFill>
                <a:srgbClr val="FF00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0500"/>
            <a:ext cx="4114800" cy="3200400"/>
          </a:xfrm>
          <a:prstGeom prst="rect">
            <a:avLst/>
          </a:prstGeom>
        </p:spPr>
      </p:pic>
      <p:pic>
        <p:nvPicPr>
          <p:cNvPr id="3" name="Picture 2" descr="6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"/>
            <a:ext cx="4114800" cy="3000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343275"/>
            <a:ext cx="1752600" cy="230832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NikoshBAN"/>
              </a:rPr>
              <a:t>আ</a:t>
            </a:r>
          </a:p>
          <a:p>
            <a:r>
              <a:rPr lang="en-US" sz="7200" b="1" dirty="0" smtClean="0">
                <a:latin typeface="NikoshBAN"/>
              </a:rPr>
              <a:t>ম</a:t>
            </a:r>
            <a:endParaRPr lang="en-US" sz="7200" b="1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3406676"/>
            <a:ext cx="1905000" cy="230832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NikoshBAN"/>
              </a:rPr>
              <a:t>আ</a:t>
            </a:r>
            <a:r>
              <a:rPr lang="en-US" sz="7200" b="1" dirty="0" smtClean="0">
                <a:latin typeface="NikoshBAN"/>
              </a:rPr>
              <a:t>তা</a:t>
            </a:r>
            <a:endParaRPr lang="en-US" sz="7200" b="1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3173998"/>
            <a:ext cx="1981200" cy="2646878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800100"/>
            <a:ext cx="4572000" cy="450892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700" dirty="0" smtClean="0">
                <a:solidFill>
                  <a:srgbClr val="FF0000"/>
                </a:solidFill>
                <a:latin typeface="NikoshBAN"/>
              </a:rPr>
              <a:t>আ</a:t>
            </a:r>
            <a:endParaRPr lang="en-US" sz="28700" dirty="0">
              <a:solidFill>
                <a:srgbClr val="FF00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42900"/>
            <a:ext cx="7239000" cy="21236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 বই সংযোগ</a:t>
            </a:r>
          </a:p>
          <a:p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পৃষ্ঠা নং-১১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495300"/>
            <a:ext cx="7162800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56792"/>
            <a:ext cx="5303520" cy="1015647"/>
          </a:xfrm>
          <a:prstGeom prst="rect">
            <a:avLst/>
          </a:prstGeom>
          <a:solidFill>
            <a:srgbClr val="FFFF00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6000" b="1" dirty="0" smtClean="0">
                <a:latin typeface="NikoshBAN"/>
              </a:rPr>
              <a:t>শিক্ষকের পাঠ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476500"/>
            <a:ext cx="8336274" cy="21236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4" tIns="45712" rIns="91424" bIns="45712" rtlCol="0">
            <a:spAutoFit/>
          </a:bodyPr>
          <a:lstStyle/>
          <a:p>
            <a:r>
              <a:rPr lang="en-US" sz="4400" b="1" dirty="0" err="1" smtClean="0">
                <a:latin typeface="NikoshBAN"/>
              </a:rPr>
              <a:t>শিক্ষক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বর্ণের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নিচে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আঙুল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রেখে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পড়াবেন</a:t>
            </a:r>
            <a:r>
              <a:rPr lang="en-US" sz="4400" b="1" dirty="0" smtClean="0">
                <a:latin typeface="NikoshBAN"/>
              </a:rPr>
              <a:t> অ-আ । </a:t>
            </a:r>
            <a:r>
              <a:rPr lang="en-US" sz="4400" b="1" dirty="0" err="1" smtClean="0">
                <a:latin typeface="NikoshBAN"/>
              </a:rPr>
              <a:t>শিক্ষার্থীরা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শুনবে</a:t>
            </a:r>
            <a:r>
              <a:rPr lang="en-US" sz="4400" b="1" dirty="0" smtClean="0">
                <a:latin typeface="NikoshBAN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95300"/>
            <a:ext cx="8991600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/>
              </a:rPr>
              <a:t>শিক্ষক এবং শিক্ষার্থীর মিলিত পাঠ। </a:t>
            </a:r>
          </a:p>
          <a:p>
            <a:endParaRPr lang="en-US" sz="4000" b="1" dirty="0">
              <a:latin typeface="NikoshBAN"/>
            </a:endParaRPr>
          </a:p>
          <a:p>
            <a:endParaRPr lang="en-US" sz="4000" b="1" dirty="0" smtClean="0">
              <a:latin typeface="NikoshBAN"/>
            </a:endParaRPr>
          </a:p>
          <a:p>
            <a:endParaRPr lang="en-US" sz="4000" b="1" dirty="0">
              <a:latin typeface="NikoshBAN"/>
            </a:endParaRPr>
          </a:p>
          <a:p>
            <a:r>
              <a:rPr lang="en-US" sz="4000" b="1" dirty="0" err="1" smtClean="0">
                <a:latin typeface="NikoshBAN"/>
              </a:rPr>
              <a:t>শিক্ষক</a:t>
            </a:r>
            <a:r>
              <a:rPr lang="en-US" sz="4000" b="1" dirty="0" smtClean="0">
                <a:latin typeface="NikoshBAN"/>
              </a:rPr>
              <a:t> পড়বে এবং শিক্ষার্থী শুনবে ও সরবে বলবে।</a:t>
            </a:r>
            <a:endParaRPr lang="en-US" sz="4000" b="1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66700"/>
            <a:ext cx="4191000" cy="1015663"/>
          </a:xfrm>
          <a:prstGeom prst="rect">
            <a:avLst/>
          </a:prstGeom>
          <a:ln w="762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পাঠ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543300"/>
            <a:ext cx="6877396" cy="769441"/>
          </a:xfrm>
          <a:prstGeom prst="rect">
            <a:avLst/>
          </a:prstGeom>
          <a:solidFill>
            <a:srgbClr val="FF0000"/>
          </a:solidFill>
          <a:ln w="762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া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পড়বে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095500"/>
            <a:ext cx="5943600" cy="25545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স্বরূপ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দাস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আজমপুর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দর্শনা-চুয়াডাঙ্গা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5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114300"/>
            <a:ext cx="6324600" cy="9233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4" tIns="45712" rIns="91424" bIns="45712">
            <a:spAutoFit/>
          </a:bodyPr>
          <a:lstStyle/>
          <a:p>
            <a:pPr algn="ctr"/>
            <a:r>
              <a:rPr lang="en-US" sz="4400" b="1" dirty="0" smtClean="0">
                <a:latin typeface="NikoshBAN"/>
              </a:rPr>
              <a:t>শিক্ষক</a:t>
            </a:r>
            <a:r>
              <a:rPr lang="en-US" sz="5400" b="1" dirty="0" smtClean="0">
                <a:latin typeface="NikoshBAN"/>
              </a:rPr>
              <a:t> </a:t>
            </a:r>
            <a:r>
              <a:rPr lang="en-US" sz="4400" b="1" dirty="0" smtClean="0">
                <a:latin typeface="NikoshBAN"/>
              </a:rPr>
              <a:t>পরিচিতি</a:t>
            </a:r>
            <a:endParaRPr lang="en-US" sz="5400" b="1" dirty="0"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5133" y="75338"/>
            <a:ext cx="64008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‍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76500"/>
            <a:ext cx="8302477" cy="2971800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0829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49188"/>
            <a:ext cx="3429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333500"/>
            <a:ext cx="3581400" cy="2852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33500"/>
            <a:ext cx="4171950" cy="2781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4394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349234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4855865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0700" y="4855865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66700"/>
            <a:ext cx="3429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6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09700"/>
            <a:ext cx="3128542" cy="2259502"/>
          </a:xfrm>
          <a:prstGeom prst="rect">
            <a:avLst/>
          </a:prstGeom>
        </p:spPr>
      </p:pic>
      <p:pic>
        <p:nvPicPr>
          <p:cNvPr id="4" name="Picture 3" descr="6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425222"/>
            <a:ext cx="3124200" cy="2278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153921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4615586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0700" y="4615586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0767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94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342901"/>
            <a:ext cx="4267200" cy="769441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মৌখিক মূল্যায়নঃ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162300"/>
            <a:ext cx="8305800" cy="13849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/>
              </a:rPr>
              <a:t>পাঠে উল্লেখিত স্বরবর্ণ দুইটি দেখিয়ে শিক্ষার্থীদের দলে এবং প্রত্যেক কে আলাদা ভাবে স্পষ্ট ও শুদ্ধভাবে উচ্চারন করতে বলব।</a:t>
            </a:r>
            <a:endParaRPr lang="en-US" sz="2800" b="1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5222" y="419100"/>
            <a:ext cx="6477000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শুনেছি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0622" y="1930821"/>
            <a:ext cx="6477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অজ,অলি,আম,আতা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পেরেছি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1111" y="3009900"/>
            <a:ext cx="6753578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চিনেছি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2171700"/>
            <a:ext cx="472440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42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266700"/>
            <a:ext cx="5029200" cy="830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US" sz="4800" b="1" dirty="0" smtClean="0">
                <a:latin typeface="NikoshBAN"/>
              </a:rPr>
              <a:t>পাঠ পরিচিতি</a:t>
            </a:r>
            <a:endParaRPr lang="en-US" sz="4800" b="1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714500"/>
            <a:ext cx="8382000" cy="335474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4" tIns="45712" rIns="91424" bIns="45712" rtlCol="0">
            <a:spAutoFit/>
          </a:bodyPr>
          <a:lstStyle/>
          <a:p>
            <a:pPr algn="ctr"/>
            <a:endParaRPr lang="en-US" sz="3600" b="1" dirty="0" smtClean="0">
              <a:latin typeface="NikoshBAN"/>
            </a:endParaRPr>
          </a:p>
          <a:p>
            <a:pPr algn="ctr"/>
            <a:r>
              <a:rPr lang="en-US" sz="3600" b="1" dirty="0" err="1" smtClean="0">
                <a:latin typeface="NikoshBAN"/>
              </a:rPr>
              <a:t>শ্রেণিঃ</a:t>
            </a:r>
            <a:r>
              <a:rPr lang="en-US" sz="3600" b="1" dirty="0" smtClean="0">
                <a:latin typeface="NikoshBAN"/>
              </a:rPr>
              <a:t> প্রথম</a:t>
            </a:r>
          </a:p>
          <a:p>
            <a:pPr algn="ctr"/>
            <a:r>
              <a:rPr lang="en-US" sz="3600" b="1" dirty="0" smtClean="0">
                <a:latin typeface="NikoshBAN"/>
              </a:rPr>
              <a:t>বিষয়ঃ বাংলা </a:t>
            </a:r>
          </a:p>
          <a:p>
            <a:pPr algn="ctr"/>
            <a:r>
              <a:rPr lang="en-US" sz="3600" b="1" dirty="0" smtClean="0">
                <a:latin typeface="NikoshBAN"/>
              </a:rPr>
              <a:t>পাঠ শিরনামঃবর্ণ শিখিঃঅ আ</a:t>
            </a:r>
          </a:p>
          <a:p>
            <a:pPr algn="ctr"/>
            <a:r>
              <a:rPr lang="en-US" sz="3600" b="1" dirty="0" smtClean="0">
                <a:latin typeface="NikoshBAN"/>
              </a:rPr>
              <a:t>সময়ঃ৪০ মিনিট </a:t>
            </a:r>
          </a:p>
          <a:p>
            <a:r>
              <a:rPr lang="en-US" sz="1600" b="1" dirty="0" smtClean="0">
                <a:latin typeface="NikoshBAN"/>
              </a:rPr>
              <a:t> </a:t>
            </a:r>
          </a:p>
          <a:p>
            <a:endParaRPr lang="en-US" sz="16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136741"/>
              </p:ext>
            </p:extLst>
          </p:nvPr>
        </p:nvGraphicFramePr>
        <p:xfrm>
          <a:off x="4114800" y="24717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4717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" y="190500"/>
            <a:ext cx="8839200" cy="12003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3600" b="1" dirty="0" smtClean="0">
              <a:latin typeface="NikoshBAN"/>
            </a:endParaRPr>
          </a:p>
          <a:p>
            <a:r>
              <a:rPr lang="en-US" sz="3600" b="1" dirty="0" smtClean="0">
                <a:latin typeface="NikoshBAN"/>
              </a:rPr>
              <a:t>এসো আমরা একটি গানের ভিডিও দেখি</a:t>
            </a:r>
            <a:r>
              <a:rPr lang="en-US" sz="3600" dirty="0" smtClean="0">
                <a:latin typeface="NikoshBAN"/>
              </a:rPr>
              <a:t>।</a:t>
            </a:r>
            <a:endParaRPr lang="en-US" sz="36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65371"/>
            <a:ext cx="692573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4711" y="1771960"/>
            <a:ext cx="6400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0844" y="2837086"/>
            <a:ext cx="6400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5200" y="3743675"/>
            <a:ext cx="6400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156" y="4598252"/>
            <a:ext cx="6400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7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95300"/>
            <a:ext cx="8083825" cy="1323439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>
                <a:latin typeface="NikoshBAN" pitchFamily="2" charset="0"/>
                <a:cs typeface="NikoshBAN" pitchFamily="2" charset="0"/>
              </a:rPr>
              <a:t>পাঠ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454083" y="2247900"/>
            <a:ext cx="2242457" cy="783771"/>
          </a:xfrm>
          <a:prstGeom prst="downArrow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9291" y="3695700"/>
            <a:ext cx="7672040" cy="1015663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স্বরবর্ণঃ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,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-অ-আ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3700" y="495300"/>
            <a:ext cx="32766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/>
              </a:rPr>
              <a:t>শিখনফল</a:t>
            </a:r>
            <a:endParaRPr lang="en-US" sz="4000" b="1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62100"/>
            <a:ext cx="8229600" cy="369331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/>
              </a:rPr>
              <a:t>শোনা</a:t>
            </a:r>
            <a:endParaRPr lang="en-US" b="1" dirty="0" smtClean="0">
              <a:latin typeface="NikoshBAN"/>
            </a:endParaRPr>
          </a:p>
          <a:p>
            <a:r>
              <a:rPr lang="en-US" b="1" dirty="0" smtClean="0">
                <a:latin typeface="NikoshBAN"/>
              </a:rPr>
              <a:t>১.১।  বাক্যে ও শব্দে ব্যবহারকৃত বাংলা বর্ণমালার ধবনি মনোযোগ সহকারে </a:t>
            </a:r>
            <a:r>
              <a:rPr lang="en-US" b="1" dirty="0" err="1" smtClean="0">
                <a:latin typeface="NikoshBAN"/>
              </a:rPr>
              <a:t>শুনবে</a:t>
            </a:r>
            <a:r>
              <a:rPr lang="en-US" b="1" dirty="0" smtClean="0">
                <a:latin typeface="NikoshBAN"/>
              </a:rPr>
              <a:t> ।</a:t>
            </a:r>
          </a:p>
          <a:p>
            <a:endParaRPr lang="en-US" b="1" dirty="0" smtClean="0">
              <a:latin typeface="NikoshBAN"/>
            </a:endParaRPr>
          </a:p>
          <a:p>
            <a:r>
              <a:rPr lang="en-US" b="1" dirty="0" smtClean="0">
                <a:latin typeface="NikoshBAN"/>
              </a:rPr>
              <a:t>১.৩.১। </a:t>
            </a:r>
            <a:r>
              <a:rPr lang="en-US" b="1" dirty="0" err="1" smtClean="0">
                <a:latin typeface="NikoshBAN"/>
              </a:rPr>
              <a:t>নির্দেশনা,প্রশ্ন</a:t>
            </a:r>
            <a:r>
              <a:rPr lang="en-US" b="1" dirty="0" smtClean="0">
                <a:latin typeface="NikoshBAN"/>
              </a:rPr>
              <a:t> ও </a:t>
            </a:r>
            <a:r>
              <a:rPr lang="en-US" b="1" dirty="0" err="1" smtClean="0">
                <a:latin typeface="NikoshBAN"/>
              </a:rPr>
              <a:t>অনুরোধ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ইত্যাদি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শুনে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বুঝতে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পারবে</a:t>
            </a:r>
            <a:r>
              <a:rPr lang="en-US" b="1" dirty="0" smtClean="0">
                <a:latin typeface="NikoshBAN"/>
              </a:rPr>
              <a:t>। </a:t>
            </a:r>
          </a:p>
          <a:p>
            <a:endParaRPr lang="en-US" b="1" dirty="0" smtClean="0">
              <a:latin typeface="NikoshBAN"/>
            </a:endParaRPr>
          </a:p>
          <a:p>
            <a:r>
              <a:rPr lang="en-US" b="1" dirty="0" err="1" smtClean="0">
                <a:latin typeface="NikoshBAN"/>
              </a:rPr>
              <a:t>বলা</a:t>
            </a:r>
            <a:endParaRPr lang="en-US" b="1" dirty="0" smtClean="0">
              <a:latin typeface="NikoshBAN"/>
            </a:endParaRPr>
          </a:p>
          <a:p>
            <a:r>
              <a:rPr lang="en-US" b="1" dirty="0" smtClean="0">
                <a:latin typeface="NikoshBAN"/>
              </a:rPr>
              <a:t>১.১।  বাক্যে ও </a:t>
            </a:r>
            <a:r>
              <a:rPr lang="en-US" b="1" dirty="0" err="1" smtClean="0">
                <a:latin typeface="NikoshBAN"/>
              </a:rPr>
              <a:t>শব্দে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ব্যবহারকৃত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smtClean="0">
                <a:latin typeface="NikoshBAN"/>
              </a:rPr>
              <a:t>বাংলা বর্ণমালার ধবনি স্পষ্ট ও শুদ্ধভাবে বলতে </a:t>
            </a:r>
            <a:r>
              <a:rPr lang="en-US" b="1" dirty="0" err="1" smtClean="0">
                <a:latin typeface="NikoshBAN"/>
              </a:rPr>
              <a:t>পারবে</a:t>
            </a:r>
            <a:r>
              <a:rPr lang="en-US" b="1" dirty="0" smtClean="0">
                <a:latin typeface="NikoshBAN"/>
              </a:rPr>
              <a:t>।</a:t>
            </a:r>
          </a:p>
          <a:p>
            <a:endParaRPr lang="en-US" b="1" dirty="0" smtClean="0">
              <a:latin typeface="NikoshBAN"/>
            </a:endParaRPr>
          </a:p>
          <a:p>
            <a:r>
              <a:rPr lang="en-US" b="1" dirty="0" smtClean="0">
                <a:latin typeface="NikoshBAN"/>
              </a:rPr>
              <a:t>১.২.১। </a:t>
            </a:r>
            <a:r>
              <a:rPr lang="en-US" b="1" dirty="0" err="1" smtClean="0">
                <a:latin typeface="NikoshBAN"/>
              </a:rPr>
              <a:t>কারচিহ্নহীন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বর্ণ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স্পষ্ট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আকারে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বলতে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পারবে</a:t>
            </a:r>
            <a:r>
              <a:rPr lang="en-US" b="1" dirty="0" smtClean="0">
                <a:latin typeface="NikoshBAN"/>
              </a:rPr>
              <a:t>। </a:t>
            </a:r>
          </a:p>
          <a:p>
            <a:endParaRPr lang="en-US" b="1" dirty="0" smtClean="0">
              <a:latin typeface="NikoshBAN"/>
            </a:endParaRPr>
          </a:p>
          <a:p>
            <a:endParaRPr lang="en-US" b="1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222" y="876300"/>
            <a:ext cx="4078111" cy="2945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4983853"/>
            <a:ext cx="60960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/>
              </a:rPr>
              <a:t>অ</a:t>
            </a:r>
            <a:r>
              <a:rPr lang="en-US" sz="3600" b="1" dirty="0" smtClean="0">
                <a:latin typeface="NikoshBAN"/>
              </a:rPr>
              <a:t>জ আসে </a:t>
            </a:r>
            <a:endParaRPr lang="en-US" sz="3600" b="1" dirty="0"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12513"/>
            <a:ext cx="3440289" cy="3026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5133" y="75338"/>
            <a:ext cx="6400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031256"/>
            <a:ext cx="64008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ছাগলের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76300"/>
            <a:ext cx="251460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500" y="4914900"/>
            <a:ext cx="52578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/>
              </a:rPr>
              <a:t>অ</a:t>
            </a:r>
            <a:r>
              <a:rPr lang="en-US" sz="4000" b="1" dirty="0" smtClean="0">
                <a:latin typeface="NikoshBAN"/>
              </a:rPr>
              <a:t>লি হাসে</a:t>
            </a:r>
            <a:endParaRPr lang="en-US" sz="4000" b="1" dirty="0"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842836"/>
            <a:ext cx="2229556" cy="2548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83831"/>
            <a:ext cx="6400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390900"/>
            <a:ext cx="6400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4204536"/>
            <a:ext cx="6400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মৌমাছির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362</Words>
  <Application>Microsoft Office PowerPoint</Application>
  <PresentationFormat>On-screen Show (16:10)</PresentationFormat>
  <Paragraphs>95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Sarup</cp:lastModifiedBy>
  <cp:revision>121</cp:revision>
  <dcterms:created xsi:type="dcterms:W3CDTF">2017-01-07T08:54:47Z</dcterms:created>
  <dcterms:modified xsi:type="dcterms:W3CDTF">2020-02-07T16:33:21Z</dcterms:modified>
</cp:coreProperties>
</file>