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3" r:id="rId5"/>
    <p:sldId id="260" r:id="rId6"/>
    <p:sldId id="258" r:id="rId7"/>
    <p:sldId id="262" r:id="rId8"/>
    <p:sldId id="268" r:id="rId9"/>
    <p:sldId id="261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2" autoAdjust="0"/>
    <p:restoredTop sz="91152" autoAdjust="0"/>
  </p:normalViewPr>
  <p:slideViewPr>
    <p:cSldViewPr snapToGrid="0">
      <p:cViewPr varScale="1">
        <p:scale>
          <a:sx n="62" d="100"/>
          <a:sy n="62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C121B-625A-4DE0-B7FC-F9076CD516E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ADFF1-2474-45F2-AAED-EB1AE91F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3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9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5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7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A6B0E-6040-4531-9046-1E714EF2BC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3" name="chimes.wav"/>
          </p:stSnd>
        </p:sndAc>
      </p:transition>
    </mc:Choice>
    <mc:Fallback xmlns="">
      <p:transition spd="slow" advClick="0" advTm="9674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42" y="0"/>
            <a:ext cx="4305300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58" y="3454582"/>
            <a:ext cx="4305300" cy="31623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 bwMode="gray">
          <a:xfrm>
            <a:off x="1360715" y="2807880"/>
            <a:ext cx="9525000" cy="1387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Vrinda" panose="020B0502040204020203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শুভ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সকাল</a:t>
            </a: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Vrinda" panose="020B0502040204020203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শিক্ষার্থীরা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572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9674">
        <p15:prstTrans prst="curtains"/>
        <p:sndAc>
          <p:stSnd>
            <p:snd r:embed="rId2" name="chimes.wav"/>
          </p:stSnd>
        </p:sndAc>
      </p:transition>
    </mc:Choice>
    <mc:Fallback xmlns="">
      <p:transition spd="slow" advClick="0" advTm="9674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42565" y="3244334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ছাত্র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187" y="225641"/>
            <a:ext cx="10515600" cy="1325563"/>
          </a:xfrm>
        </p:spPr>
        <p:txBody>
          <a:bodyPr/>
          <a:lstStyle/>
          <a:p>
            <a:r>
              <a:rPr lang="bn-IN" dirty="0" smtClean="0"/>
              <a:t>শূন্যস্থান পূরণ কর?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ক)বাংলার সৌন্দর্য দেখে আমি_________হই।</a:t>
            </a:r>
          </a:p>
          <a:p>
            <a:r>
              <a:rPr lang="bn-IN" dirty="0" smtClean="0"/>
              <a:t>খ)গ্রীষ্মকালে ফলের _________দেখা যায়।</a:t>
            </a:r>
          </a:p>
          <a:p>
            <a:r>
              <a:rPr lang="bn-IN" dirty="0" smtClean="0"/>
              <a:t>গ)সাত________তের নদী পার হওয়া চাট্টিখানি বাপার নয়।</a:t>
            </a:r>
          </a:p>
          <a:p>
            <a:r>
              <a:rPr lang="bn-IN" dirty="0" smtClean="0"/>
              <a:t>ঘ)________ ভেসে চলেছে পাল তোলা নৌকা।</a:t>
            </a:r>
          </a:p>
          <a:p>
            <a:r>
              <a:rPr lang="bn-IN" dirty="0" smtClean="0"/>
              <a:t>ঙ)রংধনুর________  রং এ আকাশ রঙ্গিন হয়েছে।</a:t>
            </a:r>
          </a:p>
          <a:p>
            <a:r>
              <a:rPr lang="bn-IN" dirty="0" smtClean="0"/>
              <a:t>চ)সকল মানুষের কন্ঠে একই___________।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345478" y="904984"/>
            <a:ext cx="1726769" cy="62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0055817" y="530441"/>
            <a:ext cx="1726769" cy="62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667214" y="1519749"/>
            <a:ext cx="1726769" cy="62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Flowchart: Terminator 8"/>
          <p:cNvSpPr/>
          <p:nvPr/>
        </p:nvSpPr>
        <p:spPr>
          <a:xfrm>
            <a:off x="5486399" y="1735812"/>
            <a:ext cx="1503335" cy="4339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মুগ্ধ</a:t>
            </a:r>
            <a:endParaRPr lang="en-US" dirty="0"/>
          </a:p>
        </p:txBody>
      </p:sp>
      <p:sp>
        <p:nvSpPr>
          <p:cNvPr id="10" name="Flowchart: Terminator 9"/>
          <p:cNvSpPr/>
          <p:nvPr/>
        </p:nvSpPr>
        <p:spPr>
          <a:xfrm>
            <a:off x="3887491" y="2306666"/>
            <a:ext cx="1503335" cy="4339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বাহার</a:t>
            </a:r>
            <a:endParaRPr lang="en-US" dirty="0"/>
          </a:p>
        </p:txBody>
      </p:sp>
      <p:sp>
        <p:nvSpPr>
          <p:cNvPr id="11" name="Flowchart: Terminator 10"/>
          <p:cNvSpPr/>
          <p:nvPr/>
        </p:nvSpPr>
        <p:spPr>
          <a:xfrm>
            <a:off x="2213674" y="2864605"/>
            <a:ext cx="1503335" cy="4339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সমুদ্দুর</a:t>
            </a:r>
            <a:endParaRPr lang="en-US" dirty="0"/>
          </a:p>
        </p:txBody>
      </p:sp>
      <p:sp>
        <p:nvSpPr>
          <p:cNvPr id="12" name="Flowchart: Terminator 11"/>
          <p:cNvSpPr/>
          <p:nvPr/>
        </p:nvSpPr>
        <p:spPr>
          <a:xfrm>
            <a:off x="1593741" y="3422544"/>
            <a:ext cx="1503335" cy="4339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স্রোতস্বিনীতে </a:t>
            </a:r>
            <a:endParaRPr lang="en-US" dirty="0"/>
          </a:p>
        </p:txBody>
      </p:sp>
      <p:sp>
        <p:nvSpPr>
          <p:cNvPr id="13" name="Flowchart: Terminator 12"/>
          <p:cNvSpPr/>
          <p:nvPr/>
        </p:nvSpPr>
        <p:spPr>
          <a:xfrm>
            <a:off x="5514812" y="4383438"/>
            <a:ext cx="1503335" cy="4339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প্রতিধ্বনি</a:t>
            </a:r>
            <a:endParaRPr lang="en-US" dirty="0"/>
          </a:p>
        </p:txBody>
      </p:sp>
      <p:sp>
        <p:nvSpPr>
          <p:cNvPr id="14" name="Flowchart: Terminator 13"/>
          <p:cNvSpPr/>
          <p:nvPr/>
        </p:nvSpPr>
        <p:spPr>
          <a:xfrm>
            <a:off x="2756114" y="3887494"/>
            <a:ext cx="1503335" cy="4339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মন ভোলানো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2" name="chimes.wav"/>
          </p:stSnd>
        </p:sndAc>
      </p:transition>
    </mc:Choice>
    <mc:Fallback xmlns="">
      <p:transition spd="slow" advClick="0" advTm="9674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433233" y="325465"/>
            <a:ext cx="7098224" cy="86790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প্রশ্নগুলোর উত্তর দাও?</a:t>
            </a:r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2541723" y="1363851"/>
            <a:ext cx="6927742" cy="77491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কবি কবিতায় কত ধরনের সুরের কথা বলেছেন?</a:t>
            </a:r>
            <a:endParaRPr lang="en-US" dirty="0"/>
          </a:p>
        </p:txBody>
      </p:sp>
      <p:sp>
        <p:nvSpPr>
          <p:cNvPr id="5" name="Flowchart: Terminator 4"/>
          <p:cNvSpPr/>
          <p:nvPr/>
        </p:nvSpPr>
        <p:spPr>
          <a:xfrm>
            <a:off x="2681207" y="3223649"/>
            <a:ext cx="6772760" cy="86790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প্রজাপতি ফুলের সাথে কীভাবে কথা বলে?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46688" y="613098"/>
            <a:ext cx="711631" cy="5260760"/>
          </a:xfrm>
        </p:spPr>
        <p:txBody>
          <a:bodyPr>
            <a:normAutofit/>
          </a:bodyPr>
          <a:lstStyle/>
          <a:p>
            <a:r>
              <a:rPr lang="bn-IN" dirty="0" smtClean="0"/>
              <a:t>দলীয় কাজঃ</a:t>
            </a:r>
            <a:endParaRPr lang="en-US" dirty="0"/>
          </a:p>
        </p:txBody>
      </p:sp>
      <p:sp>
        <p:nvSpPr>
          <p:cNvPr id="7" name="Flowchart: Terminator 6"/>
          <p:cNvSpPr/>
          <p:nvPr/>
        </p:nvSpPr>
        <p:spPr>
          <a:xfrm>
            <a:off x="2448732" y="2340246"/>
            <a:ext cx="6943241" cy="82140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পাতা ও স্বর্ণলতা কিসে মুগ্ধ হয়? </a:t>
            </a:r>
            <a:endParaRPr lang="en-US" dirty="0"/>
          </a:p>
        </p:txBody>
      </p:sp>
      <p:sp>
        <p:nvSpPr>
          <p:cNvPr id="8" name="Flowchart: Terminator 7"/>
          <p:cNvSpPr/>
          <p:nvPr/>
        </p:nvSpPr>
        <p:spPr>
          <a:xfrm>
            <a:off x="2479729" y="4215539"/>
            <a:ext cx="6865749" cy="8369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আমরা কোন ভাষাতে আমাদের মনের কথা বলি?</a:t>
            </a:r>
            <a:endParaRPr lang="en-US" dirty="0"/>
          </a:p>
        </p:txBody>
      </p:sp>
      <p:sp>
        <p:nvSpPr>
          <p:cNvPr id="9" name="Flowchart: Terminator 8"/>
          <p:cNvSpPr/>
          <p:nvPr/>
        </p:nvSpPr>
        <p:spPr>
          <a:xfrm>
            <a:off x="2247254" y="5129939"/>
            <a:ext cx="6819254" cy="80591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‘শহিদ ছেলের দান’হিসেবে আমরা কী পেয়েছি?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674">
        <p:random/>
        <p:sndAc>
          <p:stSnd>
            <p:snd r:embed="rId2" name="chimes.wav"/>
          </p:stSnd>
        </p:sndAc>
      </p:transition>
    </mc:Choice>
    <mc:Fallback xmlns="">
      <p:transition spd="slow" advClick="0" advTm="9674">
        <p:random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90261" cy="1325563"/>
          </a:xfrm>
        </p:spPr>
        <p:txBody>
          <a:bodyPr/>
          <a:lstStyle/>
          <a:p>
            <a:r>
              <a:rPr lang="bn-BD" b="1" i="1" dirty="0" smtClean="0">
                <a:solidFill>
                  <a:schemeClr val="accent2"/>
                </a:solidFill>
              </a:rPr>
              <a:t>বাড়ির কাজঃ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615" y="2283440"/>
            <a:ext cx="8270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solidFill>
                  <a:schemeClr val="accent1"/>
                </a:solidFill>
              </a:rPr>
              <a:t> </a:t>
            </a:r>
            <a:r>
              <a:rPr lang="bn-IN" sz="3600" b="1" i="1" dirty="0" smtClean="0">
                <a:solidFill>
                  <a:schemeClr val="accent1"/>
                </a:solidFill>
              </a:rPr>
              <a:t>একুশে ফেব্রুয়ারি সম্বন্ধে একটি রচনা লিখ।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2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623" y="467931"/>
            <a:ext cx="3018547" cy="3072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85565" y="4446452"/>
            <a:ext cx="3007567" cy="3508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4222" y="379421"/>
            <a:ext cx="2980664" cy="347744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06623" y="3160137"/>
            <a:ext cx="612250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Vrinda" panose="020B0502040204020203" pitchFamily="34" charset="0"/>
              </a:rPr>
              <a:t>বিদায় বন্ধুরা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4076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9674">
        <p15:prstTrans prst="curtains"/>
        <p:sndAc>
          <p:stSnd>
            <p:snd r:embed="rId2" name="chimes.wav"/>
          </p:stSnd>
        </p:sndAc>
      </p:transition>
    </mc:Choice>
    <mc:Fallback xmlns="">
      <p:transition spd="slow" advClick="0" advTm="9674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Vrinda" panose="020B0502040204020203" pitchFamily="34" charset="0"/>
              </a:rPr>
              <a:t>পরিচিতি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/>
              <a:ea typeface="+mj-e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3698" y="2342242"/>
            <a:ext cx="8761412" cy="3416300"/>
          </a:xfrm>
          <a:prstGeom prst="rect">
            <a:avLst/>
          </a:prstGeom>
          <a:solidFill>
            <a:srgbClr val="FFFF00"/>
          </a:solidFill>
          <a:ln>
            <a:solidFill>
              <a:srgbClr val="65D6A0">
                <a:lumMod val="75000"/>
              </a:srgb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bn-IN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F7A2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 </a:t>
            </a:r>
            <a:r>
              <a:rPr kumimoji="0" lang="bn-I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F7A2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সিমতা রানী সুত্র ধর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bn-I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F7A2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সহকারী শিক্ষক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bn-I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F7A2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কালাম্বরপুর সরকারী প্রাথমিক বিদ্যালয়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bn-I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F7A2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জগন্নাথপুর ,সুনামগঞ্জ।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EF7A24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04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2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Vrinda" panose="020B0502040204020203" pitchFamily="34" charset="0"/>
              </a:rPr>
              <a:t>পাঠ</a:t>
            </a:r>
            <a:r>
              <a:rPr kumimoji="0" lang="bn-IN" sz="4000" b="1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Vrinda" panose="020B0502040204020203" pitchFamily="34" charset="0"/>
              </a:rPr>
              <a:t> পরিচিতিঃ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2160589"/>
            <a:ext cx="480906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/>
              </a:rPr>
              <a:t> </a:t>
            </a:r>
            <a:r>
              <a:rPr kumimoji="0" lang="bn-I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cs typeface="Vrinda" panose="020B0502040204020203" pitchFamily="34" charset="0"/>
              </a:rPr>
              <a:t>বিষয়ঃ বাংলা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n-I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cs typeface="Vrinda" panose="020B0502040204020203" pitchFamily="34" charset="0"/>
              </a:rPr>
              <a:t> শ্রেণিঃ</a:t>
            </a:r>
            <a:r>
              <a:rPr kumimoji="0" lang="bn-I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</a:rPr>
              <a:t>৫ম</a:t>
            </a:r>
            <a:endParaRPr kumimoji="0" lang="bn-IN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cs typeface="Vrinda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n-I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cs typeface="Vrinda" panose="020B0502040204020203" pitchFamily="34" charset="0"/>
              </a:rPr>
              <a:t> পাঠ</a:t>
            </a:r>
            <a:r>
              <a:rPr kumimoji="0" lang="bn-BD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cs typeface="Vrinda" panose="020B0502040204020203" pitchFamily="34" charset="0"/>
              </a:rPr>
              <a:t>ঃ</a:t>
            </a:r>
            <a:r>
              <a:rPr kumimoji="0" lang="bn-BD" sz="3200" b="1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cs typeface="Vrinda" panose="020B0502040204020203" pitchFamily="34" charset="0"/>
              </a:rPr>
              <a:t> ফেব্রুয়ারির </a:t>
            </a:r>
            <a:r>
              <a:rPr kumimoji="0" lang="bn-IN" sz="3200" b="1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cs typeface="Vrinda" panose="020B0502040204020203" pitchFamily="34" charset="0"/>
              </a:rPr>
              <a:t>গান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n-BD" sz="3200" b="1" i="1" baseline="0" dirty="0" smtClean="0">
                <a:solidFill>
                  <a:schemeClr val="accent1"/>
                </a:solidFill>
                <a:latin typeface="Calibri" panose="020F0502020204030204"/>
                <a:cs typeface="Vrinda" panose="020B0502040204020203" pitchFamily="34" charset="0"/>
              </a:rPr>
              <a:t>বিশেষ</a:t>
            </a:r>
            <a:r>
              <a:rPr lang="bn-BD" sz="3200" b="1" i="1" dirty="0" smtClean="0">
                <a:solidFill>
                  <a:schemeClr val="accent1"/>
                </a:solidFill>
                <a:latin typeface="Calibri" panose="020F0502020204030204"/>
                <a:cs typeface="Vrinda" panose="020B0502040204020203" pitchFamily="34" charset="0"/>
              </a:rPr>
              <a:t> পাঠঃ কবিতা।</a:t>
            </a:r>
            <a:endParaRPr kumimoji="0" lang="bn-IN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cs typeface="Vrinda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n-I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cs typeface="Vrinda" panose="020B0502040204020203" pitchFamily="34" charset="0"/>
              </a:rPr>
              <a:t>সময়ঃ৪০ মিনিট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n-I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cs typeface="Vrinda" panose="020B0502040204020203" pitchFamily="34" charset="0"/>
              </a:rPr>
              <a:t>তারিখঃ০</a:t>
            </a:r>
            <a:r>
              <a:rPr lang="bn-BD" sz="3200" b="1" i="1" dirty="0">
                <a:solidFill>
                  <a:schemeClr val="accent1"/>
                </a:solidFill>
                <a:latin typeface="Calibri" panose="020F0502020204030204"/>
                <a:cs typeface="Vrinda" panose="020B0502040204020203" pitchFamily="34" charset="0"/>
              </a:rPr>
              <a:t>৭</a:t>
            </a:r>
            <a:r>
              <a:rPr kumimoji="0" lang="bn-I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cs typeface="Vrinda" panose="020B0502040204020203" pitchFamily="34" charset="0"/>
              </a:rPr>
              <a:t>-০</a:t>
            </a:r>
            <a:r>
              <a:rPr kumimoji="0" lang="bn-BD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cs typeface="Vrinda" panose="020B0502040204020203" pitchFamily="34" charset="0"/>
              </a:rPr>
              <a:t>২</a:t>
            </a:r>
            <a:r>
              <a:rPr kumimoji="0" lang="bn-I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cs typeface="Vrinda" panose="020B0502040204020203" pitchFamily="34" charset="0"/>
              </a:rPr>
              <a:t>-</a:t>
            </a:r>
            <a:r>
              <a:rPr kumimoji="0" lang="bn-BD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cs typeface="Vrinda" panose="020B0502040204020203" pitchFamily="34" charset="0"/>
              </a:rPr>
              <a:t>২০২০ইং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435279"/>
            <a:ext cx="5429891" cy="6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674">
        <p14:window dir="vert"/>
        <p:sndAc>
          <p:stSnd>
            <p:snd r:embed="rId2" name="chimes.wav"/>
          </p:stSnd>
        </p:sndAc>
      </p:transition>
    </mc:Choice>
    <mc:Fallback xmlns="">
      <p:transition spd="slow" advClick="0" advTm="9674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264403"/>
            <a:ext cx="3214606" cy="3214606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061275" y="0"/>
            <a:ext cx="742368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ছবি দেখে  কী বুঝলে ?</a:t>
            </a:r>
          </a:p>
          <a:p>
            <a:pPr algn="ctr"/>
            <a:r>
              <a:rPr lang="bn-IN" sz="3200" b="1" i="1" dirty="0" smtClean="0"/>
              <a:t>আজকের পাঠ কী হতে পারে? </a:t>
            </a:r>
            <a:endParaRPr lang="en-US" sz="3200" b="1" i="1" dirty="0"/>
          </a:p>
        </p:txBody>
      </p:sp>
      <p:sp>
        <p:nvSpPr>
          <p:cNvPr id="10" name="Horizontal Scroll 9"/>
          <p:cNvSpPr/>
          <p:nvPr/>
        </p:nvSpPr>
        <p:spPr>
          <a:xfrm>
            <a:off x="1221785" y="4600413"/>
            <a:ext cx="328822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জাতীয় পতাকা </a:t>
            </a:r>
            <a:endParaRPr lang="en-US" sz="2800" b="1" dirty="0"/>
          </a:p>
        </p:txBody>
      </p:sp>
      <p:sp>
        <p:nvSpPr>
          <p:cNvPr id="11" name="Horizontal Scroll 10"/>
          <p:cNvSpPr/>
          <p:nvPr/>
        </p:nvSpPr>
        <p:spPr>
          <a:xfrm>
            <a:off x="6772757" y="4677905"/>
            <a:ext cx="3673099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শহীদ মিনার</a:t>
            </a:r>
            <a:endParaRPr lang="en-US" sz="3200" b="1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37" y="1317333"/>
            <a:ext cx="2889879" cy="33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6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9674">
        <p15:prstTrans prst="curtains"/>
        <p:sndAc>
          <p:stSnd>
            <p:snd r:embed="rId2" name="chimes.wav"/>
          </p:stSnd>
        </p:sndAc>
      </p:transition>
    </mc:Choice>
    <mc:Fallback xmlns="">
      <p:transition spd="slow" advClick="0" advTm="9674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3549112" y="170482"/>
            <a:ext cx="4470796" cy="1704813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পাঠ ঘোষনা </a:t>
            </a:r>
            <a:endParaRPr lang="en-US" sz="3200" dirty="0"/>
          </a:p>
        </p:txBody>
      </p:sp>
      <p:sp>
        <p:nvSpPr>
          <p:cNvPr id="4" name="Down Arrow 3"/>
          <p:cNvSpPr/>
          <p:nvPr/>
        </p:nvSpPr>
        <p:spPr>
          <a:xfrm>
            <a:off x="5563892" y="1921790"/>
            <a:ext cx="484632" cy="712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16636" y="2681208"/>
            <a:ext cx="492846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আজকের পাঠ</a:t>
            </a:r>
            <a:endParaRPr lang="en-US" sz="2800" b="1" dirty="0"/>
          </a:p>
        </p:txBody>
      </p:sp>
      <p:sp>
        <p:nvSpPr>
          <p:cNvPr id="6" name="Down Arrow 5"/>
          <p:cNvSpPr/>
          <p:nvPr/>
        </p:nvSpPr>
        <p:spPr>
          <a:xfrm>
            <a:off x="5623302" y="3639519"/>
            <a:ext cx="484632" cy="731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068665" y="4370522"/>
            <a:ext cx="5641383" cy="24874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ফেব্রুয়ারির গান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948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2" name="chimes.wav"/>
          </p:stSnd>
        </p:sndAc>
      </p:transition>
    </mc:Choice>
    <mc:Fallback xmlns="">
      <p:transition spd="slow" advClick="0" advTm="9674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gray">
          <a:xfrm>
            <a:off x="3634682" y="152258"/>
            <a:ext cx="28281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Vrinda" panose="020B0502040204020203" pitchFamily="34" charset="0"/>
              </a:rPr>
              <a:t>শিখনফলঃ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5760" y="1988820"/>
            <a:ext cx="7993380" cy="4462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bn-IN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Vrinda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n-I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পড়া-দক্ষতাঃ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bn-IN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/>
                <a:cs typeface="Vrinda" panose="020B0502040204020203" pitchFamily="34" charset="0"/>
              </a:rPr>
              <a:t>২২৪।সমমানের বইয়ের কবিতা সাবলীলভাবে পড়তে পারবে।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bn-IN" sz="2800" b="1" i="1" dirty="0" smtClean="0">
                <a:solidFill>
                  <a:srgbClr val="E32D91">
                    <a:lumMod val="60000"/>
                    <a:lumOff val="40000"/>
                  </a:srgbClr>
                </a:solidFill>
                <a:latin typeface="Century Gothic" panose="020B0502020202020204"/>
              </a:rPr>
              <a:t>৩৩৩।পত্র-পত্রিকার শিক্ষার্থীদের পাতা পড়ে বুঝতে পারবে।</a:t>
            </a:r>
            <a:endParaRPr lang="en-US" sz="2800" b="1" i="1" dirty="0">
              <a:solidFill>
                <a:srgbClr val="E32D91">
                  <a:lumMod val="60000"/>
                  <a:lumOff val="40000"/>
                </a:srgb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</a:rPr>
              <a:t>লেখা-দক্ষতাঃ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bn-IN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/>
              </a:rPr>
              <a:t>১৫২।পাঠ বর্হিভূত শব্দ দিয়ে নতুন নতুন বাক্য লিখতে পারবে।</a:t>
            </a:r>
          </a:p>
          <a:p>
            <a:pPr lvl="0">
              <a:buClr>
                <a:srgbClr val="ACD433"/>
              </a:buClr>
              <a:defRPr/>
            </a:pP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/>
              </a:rPr>
              <a:t>২৩৮।</a:t>
            </a:r>
            <a:r>
              <a:rPr lang="bn-IN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/>
              </a:rPr>
              <a:t> সমমানের বইয়ের </a:t>
            </a:r>
            <a:r>
              <a:rPr lang="bn-IN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/>
              </a:rPr>
              <a:t>কবিতার মূলভাব লিখতে পারবে ।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01858" y="1022888"/>
            <a:ext cx="860155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পাঠ শেষে শিক্ষার্থীরা যা শিখবেঃ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97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674">
        <p14:conveyor dir="l"/>
        <p:sndAc>
          <p:stSnd>
            <p:snd r:embed="rId2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 flipH="1">
            <a:off x="1534333" y="0"/>
            <a:ext cx="9236988" cy="14103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FF00"/>
                </a:solidFill>
              </a:rPr>
              <a:t>চলো তোমাদের বইয়ের ৩১ নং পৃষ্ঠা খোল ও কবিতাটি মনোযোগ দিয়ে পড়। 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93" y="1554065"/>
            <a:ext cx="2303724" cy="101865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37" y="2520164"/>
            <a:ext cx="8942522" cy="41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674">
        <p:random/>
        <p:sndAc>
          <p:stSnd>
            <p:snd r:embed="rId2" name="chimes.wav"/>
          </p:stSnd>
        </p:sndAc>
      </p:transition>
    </mc:Choice>
    <mc:Fallback xmlns="">
      <p:transition spd="slow" advClick="0" advTm="9674">
        <p:random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24" y="501173"/>
            <a:ext cx="2415224" cy="76968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" y="393590"/>
            <a:ext cx="3180461" cy="341899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9" y="4076663"/>
            <a:ext cx="3692489" cy="137874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87" y="1826430"/>
            <a:ext cx="5660793" cy="3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2" name="chimes.wav"/>
          </p:stSnd>
        </p:sndAc>
      </p:transition>
    </mc:Choice>
    <mc:Fallback xmlns="">
      <p:transition spd="slow" advClick="0" advTm="9674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5394" y="933640"/>
            <a:ext cx="5133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i="1" dirty="0">
                <a:solidFill>
                  <a:srgbClr val="E32D91">
                    <a:lumMod val="60000"/>
                    <a:lumOff val="40000"/>
                  </a:srgbClr>
                </a:solidFill>
                <a:latin typeface="Century Gothic" panose="020B0502020202020204"/>
              </a:rPr>
              <a:t>কবিতার  মূলভাব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6427" y="1825625"/>
            <a:ext cx="10687373" cy="3443799"/>
          </a:xfrm>
        </p:spPr>
        <p:txBody>
          <a:bodyPr/>
          <a:lstStyle/>
          <a:p>
            <a:r>
              <a:rPr lang="bn-IN" dirty="0" smtClean="0"/>
              <a:t>১৯৫২ সালে একুশে ফেব্রুয়ারি বাঙ্গালী জাতির জীবনে একটি স্বরণীয় দিন।মাতৃভাষা বাংলাকে রাষ্ট্রভাষা করার দাবীতে ছাত্রসমাজ এই দিনে আন্দোলন শুরু করে</a:t>
            </a:r>
            <a:r>
              <a:rPr lang="bn-IN" dirty="0"/>
              <a:t>। ছাত্রদের মিছিলে </a:t>
            </a:r>
            <a:r>
              <a:rPr lang="bn-IN" dirty="0" smtClean="0"/>
              <a:t>পাকিস্তানি </a:t>
            </a:r>
            <a:r>
              <a:rPr lang="bn-IN" dirty="0"/>
              <a:t>সরকার গুলি চালায়।সালাম,বরকত,শফিক,জব্বার ও আরও অনেকে (যাদের নাম জানা নেই </a:t>
            </a:r>
            <a:r>
              <a:rPr lang="bn-IN" dirty="0" smtClean="0"/>
              <a:t>)তারা শহিদ হন।এ ঘটনা অবলম্বন করে কবি লুৎফর রহমান রিটন “ফেব্রুয়ারীর গান” কবিতাটি লিখেছেন ।বংলাভাষার প্রতি মমতা আর শহিদের প্রতি শ্রদ্ধা প্রকাশ পেয়েছে  এই কবিতায়।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8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674">
        <p15:prstTrans prst="peelOff"/>
        <p:sndAc>
          <p:stSnd>
            <p:snd r:embed="rId2" name="chimes.wav"/>
          </p:stSnd>
        </p:sndAc>
      </p:transition>
    </mc:Choice>
    <mc:Fallback xmlns="">
      <p:transition spd="slow" advClick="0" advTm="9674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318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Trebuchet MS</vt:lpstr>
      <vt:lpstr>Vrinda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শূন্যস্থান পূরণ কর?</vt:lpstr>
      <vt:lpstr>দলীয় কাজঃ</vt:lpstr>
      <vt:lpstr>বাড়ির কাজঃ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50</cp:revision>
  <dcterms:created xsi:type="dcterms:W3CDTF">2019-08-29T13:42:30Z</dcterms:created>
  <dcterms:modified xsi:type="dcterms:W3CDTF">2020-02-07T06:40:37Z</dcterms:modified>
</cp:coreProperties>
</file>