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77" r:id="rId3"/>
    <p:sldId id="269" r:id="rId4"/>
    <p:sldId id="260" r:id="rId5"/>
    <p:sldId id="262" r:id="rId6"/>
    <p:sldId id="261" r:id="rId7"/>
    <p:sldId id="276" r:id="rId8"/>
    <p:sldId id="263" r:id="rId9"/>
    <p:sldId id="265" r:id="rId10"/>
    <p:sldId id="264" r:id="rId11"/>
    <p:sldId id="266" r:id="rId12"/>
    <p:sldId id="267" r:id="rId13"/>
    <p:sldId id="270" r:id="rId14"/>
    <p:sldId id="271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179" autoAdjust="0"/>
  </p:normalViewPr>
  <p:slideViewPr>
    <p:cSldViewPr>
      <p:cViewPr>
        <p:scale>
          <a:sx n="44" d="100"/>
          <a:sy n="44" d="100"/>
        </p:scale>
        <p:origin x="-70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85705-632C-4908-B015-8575AA54427B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2B771-AA1D-472A-B8C8-507D60C5C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996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166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5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1018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4899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9787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4195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6911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647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666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868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714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498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408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077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07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741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08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888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728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2852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64874" y="-16274"/>
            <a:ext cx="1262852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77574" y="5562600"/>
            <a:ext cx="1262852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804" y="5578874"/>
            <a:ext cx="1262852" cy="1295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6EFAF-D47D-406C-8B7B-60DF57DB694E}" type="datetimeFigureOut">
              <a:rPr lang="en-US" smtClean="0"/>
              <a:pPr/>
              <a:t>07-Feb-20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901CA-4F06-4CC1-A8F9-6C2EF24E1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033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193" t="20585" r="17369" b="57427"/>
          <a:stretch/>
        </p:blipFill>
        <p:spPr>
          <a:xfrm>
            <a:off x="1447800" y="0"/>
            <a:ext cx="65532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02459"/>
            <a:ext cx="7162800" cy="4598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086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2971800" cy="1143000"/>
          </a:xfrm>
        </p:spPr>
        <p:txBody>
          <a:bodyPr/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9865" y="1752600"/>
            <a:ext cx="3103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প্রথমে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বসবে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599" y="2438400"/>
            <a:ext cx="785182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সরকারের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ওয়েব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পোর্টালের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আইন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নীতিমালা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প্রণয়নে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জনগনের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কাছ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সরকার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মতামত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নেয়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endParaRPr lang="en-US" sz="2400" dirty="0">
              <a:latin typeface="Nikosh" pitchFamily="2" charset="0"/>
              <a:cs typeface="Nikosh" pitchFamily="2" charset="0"/>
            </a:endParaRPr>
          </a:p>
          <a:p>
            <a:r>
              <a:rPr lang="en-US" sz="2400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সরকার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দিনের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প্রচার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xfrm>
            <a:off x="1072436" y="4605143"/>
            <a:ext cx="78486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dirty="0" err="1">
                <a:latin typeface="Nikosh" pitchFamily="2" charset="0"/>
                <a:cs typeface="Nikosh" pitchFamily="2" charset="0"/>
              </a:rPr>
              <a:t>নিয়োগ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বিজ্ঞপ্তি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;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দরপত্র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বিজ্ঞপ্তি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;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প্রতিটি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দপ্তরের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নোটিশ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;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দিকনির্দেশনা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;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নিয়মকানুন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;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প্রতিটি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বিভাগ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জেলা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উপজেলা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ইউনিয়ন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ওয়ার্ড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গ্রামের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ওয়েবসাইট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, ই-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মেইলের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এসএমএস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/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316553" y="5184049"/>
            <a:ext cx="1119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সম্ভাব্য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উত্তর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823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দোরগোড়ায়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সেবা</a:t>
            </a:r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AutoShape 4" descr="http://www.theinquirer.net/IMG/725/241725/sms-message-text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www.a2i.pmo.gov.bd/sites/default/files/a2i%20logo%20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200400" cy="3448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3253740" y="3552825"/>
            <a:ext cx="6858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939540" y="1447800"/>
            <a:ext cx="4747260" cy="472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>
            <a:stCxn id="8" idx="0"/>
            <a:endCxn id="8" idx="2"/>
          </p:cNvCxnSpPr>
          <p:nvPr/>
        </p:nvCxnSpPr>
        <p:spPr>
          <a:xfrm>
            <a:off x="6313170" y="1447800"/>
            <a:ext cx="0" cy="47244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89" y="2010851"/>
            <a:ext cx="2140345" cy="1833562"/>
          </a:xfrm>
          <a:prstGeom prst="rect">
            <a:avLst/>
          </a:prstGeom>
        </p:spPr>
      </p:pic>
      <p:pic>
        <p:nvPicPr>
          <p:cNvPr id="3076" name="Picture 4" descr="http://stat.homeshop18.com/homeshop18/images/productImages/354/nokia-112-dual-sim-mobile-phone-dark-grey-medium_d8b6c9c5bce49c3d2fabb2c10c79ba2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084" r="26593"/>
          <a:stretch/>
        </p:blipFill>
        <p:spPr bwMode="auto">
          <a:xfrm>
            <a:off x="6934200" y="3552824"/>
            <a:ext cx="1237957" cy="2505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43" t="4234" r="4284" b="6250"/>
          <a:stretch/>
        </p:blipFill>
        <p:spPr bwMode="auto">
          <a:xfrm>
            <a:off x="6490176" y="1828800"/>
            <a:ext cx="1968024" cy="146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data:image/jpeg;base64,/9j/4AAQSkZJRgABAQAAAQABAAD/2wCEAAkGBxQTEhQUEhQUFBQUFBUUFRQVFRQVFBQUFBQWFhQUFRUYHCggGBolHBQVITEhJSksLi4uFx8zODMsNygtLisBCgoKDg0OGhAQGiwkHyQsMSwsLCw3LCwsLCwsLCwsLCwsLCwsLCwsKywsLCwsLCwsLCwsLCwsLCwsLCwsLCwsLP/AABEIALcBEwMBIgACEQEDEQH/xAAcAAABBAMBAAAAAAAAAAAAAAAAAQIEBgMFBwj/xABVEAABAwECBQoRCAkDBAMAAAABAAIDEQQhBRIxQVEGBxUiU2FxkZPRExQXIzJSVHJzgZKhsbKzwdIWJCVCQ2LC0zM0RGOCg6Kj4XTi8TVklPAIw+P/xAAYAQEAAwEAAAAAAAAAAAAAAAAAAQIEA//EACcRAQABBAIBAwUAAwAAAAAAAAABAgMRElFxISMxUiIyM0NhE4Hw/9oADAMBAAIRAxEAPwDuKEIQcg1xsP2iG1BsUr2UY521c4AAyEUIBAOTOKiiqUmqu3H9omG+JXgcVVvtc91LdprD6ZCqzg+CWdz2xhrWxgGSR5OKzG7FoDb3ONDdoWW5crivWmGq3bomjaqWX5VYRzWqflDkTfljhJv7RP5TT6VJdgc5rRB5M3Mm7DHPaLOf4ZeZVze4MWeZYm6usJ90S8UZWZmr/CfdD/GyL4Umwzs09np3s3wo2Gdu9n8mbmU7XuDFnmWduuFhMfb8ccXwpeqThLdW+RHzKPsM/d7P5M3Mk2Ffu9n8mbmTa9wYscyljXKwlujfIj5k7ql4S3RnJs5lAdgN5+3s/kzcyTYJ+7WfyZeZM3uDFnmU5+uNhPdG+RGsR1xMKbr/AERcyjnAcm72fyZeZObgJ4+3g8mXmUZvcQYscyynV9hQ/bnyY+ZNdq5wp3Qf6OZNGBHj7aHLXsZeZBwK/doR/DLzJm9xCcWOZN+WuFD+0P42JTquwr3Q/wApiXYV9Lp4fIlJSbDP7og5OVRm/wAQehzJPlbhXuiTympp1XYU7ol8oLJsTJ3RBycyxuwNJ3TDycqZv8QehzIGqrCndMvlhB1U4U7ql8sIGBpO6oeSlS7Dv7qh5GVPX/h6HMmHVRhPumblOZN+U2E+6puVKzbDO7qi5GVJsKe64+RkT1v4ehzLCdUuE+6p+VchmqTCRu6bn5Ryz7CnuuPkZEuwEzgegzRyuAriBj2F1MzXEUB4U9b+Ho8yjS6psItBJtc4ABcT0V2QZc6jfLG3n9rtHilk9IUC1Wkuica3GNxv703G5Qg8tY2naj0KKbtWPK82aM+G7+V1uH7XaeWl51kZqot5/a7Vy0nOouB5ouhnHjL5CdtIaAR0c4gVy4tAzx1yrHPaAS4sGK1znFrc7Wk3DipculdVVMRPLnRRTVMx58J/ymwh3XaeWkHvTDqlt3ddp/8AIk51obXanZBXxZfEt/Z7ZZmtFIjijogBNB0UOriE/epSpzG/KlE1VRMldFNMxHnyPlHbga9NWo0voZ5TUb4xl3/UbM59lie95eXsY+pvO3Y00rwk8a84NmFae9eitQn6lZ/AQ+zCvYrmqJypftxRMRCwoQhd3AIQhBw/XVd8+/ktzV+uVl1sAHdO1AIMrKgjKOgsUbXYeBbv5I9dyl6z4xunfCM9kxZ8erPTRM+jHY1T4BMR6JFUsObQdCrLbQuwyQihaRVrriFxEtM1olNS1gke1gbdtWuIaSdJAr410w4NqyRZMcDKQOFS7HgCIgYwLuEk+lbWz4BgGSNvEraq5Vw2uMfXZ5TedKLWztgeCp9CuEeDIxkY3iUhtiYPqjiTUypHTjfv+KOQ+hqcLUMzZD/LkHpCvLbM3QOJPEI0BTqZUXo53OXyD70vRnblN5I+JXroY0IxAmplReiu3GbyW/EkMztxm8lvxK9hgSFgTUyonTB3KYfwD3FNNq+5LybvcFejGNCYYhoTUyopt7c4kH8qX4UnTzNJHC149IV3dCNAWJ1lb2o4lGplTeno+3Z43AelObaWHI5p4HAq1PsEZ+q3iCiT4HhOWNvEE1MtA56wSWgBbC2YAhGRgbwXehVbCdgLTtXvH8RPpUapysWC7M+0PDIwb866fgXAzLPE8C9xY/Gd/Cbgq7rR9csriR1xkjoy64EjFa4HeO2p4lfpbPSOQ/u3+qVCXma1O2k40OtHtJFntVijhEYfjuL42v2rhnzUOTIoltB6/Tt7T7SRbXVDlgz/ADeL3rnRTGau2i5VMRTjhrmmI3iKbhx2+e5Keh0vZKOF7QozrQAQ0Ghre7tRvLB0mHyUxXSjTe68t+6dKvrHDjvVymh0NOwkP8TedK7oI+zmHC5t+jPcFr5cGFhe4B0QBJaDUVBxqCpy5GjxpbLaMarXUxtOlTrHBvVy2uDYo5ZGsaHtcakEuBAoM9L16O1Ej5nZ/ARezC856lm0tTO9f6AvRuon9Ss/gYvUCtTGFZmZ929QhCsgIQhBwzXSp0/tsnQW+u5bHWboXW6mTHZ7Jiga5bK2+n7hp/uFbDWXbt7b37PZMWf909NE/gjtfLTcCTmFeJcQ1MxVFTlO28ZvXa8NvxYZndrFI7iYT7lyDU+ygA4PQu8M8rXZG3BbCMKJZmqewKypwCeAkCeAiAEJaIogRCUJQoCJpT0woGlMITymlEsZCaQshTSEGIhY3hZ3BY3NQa61MVUwxGrjaGqsYajRK06yclW2tnavif5bXj/61062DrUng3+qVyrWTPX7W3THE7yXPH4l1i3/AKKTwb/VKql5ctMlG2jak7e030G6SLJqhm20RzizRADfNbvOlmG0tIp9a0n+5JVRtUzTSM5xZ4TxVJXC171dtN77aekLBdmfaHiMghrAXuOfFBNAN8ue1vCQrNZ5oWgNvERGKS2ge01FHtaHZKh2U7YG+hyaXUnhHobpA+8mNpFM4bMyR3qkrGQWHTTPmIzg7y7wzS28uPC8tdR7TQiu2jkYexcK5j/g5CFi1X4JDI4poGuEdMet5xccg0N11LhlPpKyYKkY8dCkNGGvQ3mtYX5SHfcOenfDOHT9Uz3Q2BsJpjNrG/sXUL5HPxQRoxTWm9vJV7Jp92n1LuxrVGcxie7jDa+cr0VqJ/U4PAxezC85akzS0xj/ALd/nxXe9ejNRH6pD4KL2bVMIb9CEKQIQhBw7XMlxcIE/uG+0ctnrMurJbt97PZRrS66bMa3/wApvtHLb6yPZ23vm+zYs+I/zT00T+CO1w1ZvxbFajos83s3LlupoVA4Auma4P8A0+1/6eQcbae9c01JdgF3hmlbrM1TmBRbOFNaFZUoCcAhoTgECUQUqREkKEFIgQpCnUTSoDUhCckKIMKSichEsdExwWUhMcgiTtVaw024q0Ti5VvDTbig2Os0+lumb21ncfJlj+Jdfwh+ik7x/qlcY1oTTCR37NKP64j7l2i3/opO8d6pULPLtrlAZaK5ce1DLpkkRh5tTEDfWzRVpnqDmWDCDCRaLvtLT7SRSsNOvh/00XocuFuIzV20Xvtp6VN8bo3F1TUUxTXL/wChbWxW+NzaS4zKVoRthX0jiKkOa1wo4DiWB2DGgipxRXKTQCtL6UJzLtlwZxbWRna1djUvdQNxa9lTKfNl31DmDpHuJcXNre6uXQLrjouuUuOysNMj6CgBdWnibTzkpX6Mw0Cg4syifIl6mWVtYOiKR3qinnXovUT+qQ+Ci9mF511MD5yd6CT1mL0VqJ/VIvBx+oFaEN+hCFIEIQg4RroU6fNb+sjKP3rlttZIUfbadsz2bFq9c530gfBD2jltdZZ1ZLafvs9nGs37p6aJ/BHa0a43/TrV4I+dzR71zfUkOtt4F0fXJP0davB/jauc6kz1tvAtEM0rjZ1MaoVnKmNcrKsgSpoKWqJBSJCUAoApEFIoDkhSJKoAppS1TSgEJEVQBTHJ5WNxQYJlXsNZCrDKblXsNZCgdrSn6TG/BL6WH3Ltdu/RSd471SuI61B+k2eCl9AXbrf+ik7x3qlQs8rW191oocr7TxY8im4bG3hH/bxe+ixWwAR2g5y+1e0kWPC9p/RE5elo+Ojlwtz5q7aL3209MQaRc285zmFdJzJYLAJCQMZ+ksF2bK4iguqsmB7G6d4j+qBjykEAuvADK77i0b2NvLcufE8iJsnQaXMf9g81O1LgKtzUdeNNOyXaIcJaQ4BNasxmuzYwoDlPZC5YSHAljwQ8acvjGlb2zzzWWWkjSKUqx17XtOQjMWnM4Gm+puruyxmKO0RmhOLQZy1wrfQZQSL6k3lRVGCPLR6mx84d4CT1416J1E/qcXeM9Rq86anpK2gnTZ5D/VGvRWoj9Ti7xnqNVoQ3yEIUgQhCDhmuU4dPnGydC8/RCtjrMuHRLbTJjt9mxafXPlpbyaZYh67lsdZh22tnft9mxZoj1pn+NM/gjtbNch/0davBfiaudakz1tvAr7rjO+jrV4L8TVz7Um7aN4FohlldLOVLBUCzlTGlWQztKWqxgpcZA4lNqkJSVQPBQsdUpcoDqpKplUFyB1U2qbjJKoHVRVNqiqBSUxxQSmuKDFKVXsNG4rezOuVew064oH61B+lGeCl9AXb7eetSd4/1SuG61B+k2+Bl/CF222O61J4N/qlVWeX7ZMAy0Cprj2n2kii6oa9a/wBPF+JSbXZWllodnxrSeKSRGF2VMW/Z4/xLjbxmrHLRdzrT0x6nsKmOWQXbdgIr917HkcTCseMW5LwcoN7T/wC6VqJYXNIoaFp2rhnWwgt11JGPG+0Ag79DSnGu0M7fYLw4Q3oUzejwCpMT3EPirlfBLeW+cHOCk1Z4QjxIYYC8xtbjdcAa8dE2wa8C6ov8VFp2ztF7Guc4Z30DW75AN/jKhva6R1SSRWrnH6x0+4JJDZ6mXUnaNMMg48U+5ekdQp+Zw94z1GrznqbHznJlhk8V7P8Ajxr0XqEPzOLvGeo1TAsKEIUgQhCDguuQK2870I9dy2Gs92Vs79vnjYtbrjv+fk/uR7Ry2GtE++2HS9vs2LN+6emmfwR2seuC76PtXgXHivVA1JtqwX5gr7q6FbBa/wDTyniYT7lzvUpJtQFohmldbOVMa5a2B6mscrKpIclLlhDkuMgyVSVWOqMZA8uRjLGSkxlAyYyQuTC5NLkGTGRjLDjIxkGXGSYyxYyQuQZS5Mc5MLkxzkDZnKuYbfcVvJ3qtYbkuKCVrUO+kuCzyn+qMe9dstL+tyd471SuI60Y+kHnRZZB43Sw09BXZp39bf3jvVKpKzzLbiaWi89naPaPUrCg/Q/6aL8Sw2mEubaDmDrSeHbyKVO6KRsR6K0FsLGOBDsra1yA6QudufNXbRd+2npq3NGdPjdi/wDNPSDoCkGzR7q0/wAMnwpX2aOt0rfG2T4V0cGIkOvpSuk14aZvMmPGYKX0uzdm8GLL8Kb0sw/ajk5fhQP1Omlpb4KQeqfcvROoE/Mou8Z7Ni8+4OhjjlbIZK0a4UxHjLS+pGa9egNb79Sj71nsmK0IlZEIQpAhCEHn/XKIFvvNB0Eeu5bLWkIrbKZMdns2LW65jAcIOByCEH+49T9aW7punbs9mxZ/2z00T+GO1s1Ux41ktLdMEw/tuXI9SUxxReuyYQbjMeNLXDjBC4fqRfcOAehdoZ5dGsr1PY5aeyPWyjcrqpWMlDlhDkYyDNjIxlixkuMgfVFVjxkrSoSdVNJSFyaSiDiUlUzGSFyB9UhKYXJpcgcXJjnJCVjc5BitDlV8NvuKsNpfcqrhl6JhYNZ4fObSdETB5Tyfwrrcrutv7x3qlco1m2be1uzUgaOEdGJ9LV1GR3W39471SqSs89yygR2ip+taacOPIosT3ta3bOpiNpQupeN5jkWqBxZOQRTGtBpwPkqoLq0bTJigZxfn+u3eWaI8z225+mnpsA6XFdt31GLTs87qH6grQX5CozJJi7s3ZR2+mhyxgedMjecVwvrQUy5Q4E/XObfCxRk1B39/SP3h9CmI90TKRLJKHO276YxGV+StxujOamdZHTSBrD0RxNTWhdWgO1rRhN4r9Uc8OXsnGl2MaZchNR9cZt5ZMbailcpyEjg+v7/8Tgz7pzXOdfjOpiOrUvArS4bZjar0Zren5nHvtjP9tg9y8zWaS/xG6pOUaMYr0zreH5lF3jPUC62oxlwvT7LMhCF1cQhCEHnrXObXCBH7oe0etnrS/tfhG+zYtXrmSfSLvB0/uvW11oBV1rH32+zYs/7Z6aJ/DHa7zhcKwUOhzSRkULJHsI0Fji0jzLv+EbS2AdtKcg7Xh31RbVgCKaV0r4xjuNS4FzSTpNDed9dYnDggWKW4LZxSLPDqejGQvHjHvCkNwI3M93jofcFbaFcIwenB6lbD/f8A6f8AKNhz248k86bQYRsdGOpGxD+3bxFJsRJ2zON3MmYMMGOlD7isuxMumPjd8KNi5dLPKd8KZgYHPTcZSNiZdLPKd8KNiJdLON3wpmBGxk0uUrYiXTHxu+FLsPJ2zON3MmYMIZekL1OGBX53t4iUuwhzyf0/7kzBhri9YnvW32DGd58QAQcBszuefG3mTaDCsWyUUVSwxaBVdQfgCI5Wk8Lne4hRJdTEGXoTDwjG9KjZODNZ+wPFllmLSGyzkNOkMY0V4Klw8RV+mHW39471StFgPCD7PtSKx5C3MBvBWW14roXvjNWlj+EbU3FVS832qTrU4+9aPXkWu6D2N4qWi7L7is9srizd9P671ibI26ta4re0zd8s8eJnttnzFPUFbZtq69v1a722urdnyZE1lnvGTKMx096E9szaOyjsb9ocjqjIaZUgtDai8m8ZMTSKZ1OZMQSazjGdQg1c7Mbqk3ZMyV9m2rb63m6h8d2W7gTZbU0F2WuM4mvQcpcScp01SOtQxG3XVdSvQqXnbZbuJT9SPpPhs9DU1uB+q8ZtJXpfW5PzKLvGeo1eZ7NPfkF7XX9b0X9hevS+tsfmMXeM9Rq628+cuF3HjC0oQhdXEIQhB561xIicIu3ogdP20iwaicPmwzTENLmSgXimMxzRikgEitwHEVsdXuDJ5bY6SFgLcQsNXhpDxLISCDvFvEqzsDa9yZyzFlrpriuaohqom3NvWqV4dqwgqSWTE6SyvvR8soNzm8kc6ohwBaz9RnLN5kHAdq7SPlhzKc3PijS18l6+W0O5TcTfiQdXMO4zcUfxKh7B2ntYuWHwo2FtOiHlv9qZufE0s/JfPl3FuE39r40w6v4u55/7P5iouw9o0Q8t/tQcE2jRBy3+1M3fiaWfkvPVBj7nn44PzEdUBnc8/jMH5qouxFo0wcqfhSnBE+mDlj8CnN34mtn5Lv1Qo+55vKg/NSdUSPuefjg/MVH2In0wcsfhSHBVo7az8qfhTNzg0s/KV56osfc83HB+Yjqhs7nm44PzFRhgqft7Pyp+FNOCZ+3s/Kn4VGbnEGln5SvR1w2dzzeVB+YjqhN7mm44fzFRhgyft7NyrvhSbGTUp0Szcq74Uzd4g0s/KV46oje5pvKh/MSHXEb3NL5UP5io2xU26WblXfCk2Ll3Wzcq74E9TiDWzzK89URvc0vlRfGjqht7nk8qL41R9i5d1svLO+BAwVJu1l5V/wAKepxBrZ5n/v8AS8jV+O53+XF8aT5fjuZ3lxfEqVsW/d7IP5j+ZGxbu6bJ5buZPU4g1s8yu3y9B+w45Gc6xyav5BG9sMbWF7S04z6i+41aK183Cqa3BRz2qyeU5GxI7rso4/iT1P4a2eZRrQKQyCtdo+pOUkgknhJqoTHOpSlLhkMvi7G5bZ+CGkEG2WYVBBIBreKdssjcGxgAdN2M0FKllT66rTbqj3Xru0T7NHI519R2ueSpqdrlv4k2/RdUDLNnN3ZCnGt/sdH3XYxvCO48Ix70RYGirtbVZK/dhFfM9XxPCm8ctDiuJNNJHZTC+t52oolawkAb7s7wRS439kc2VWR2AGdkbRZ+HpevnL1iNhhFxt1nG90H/wDRMTPsbRHu03QzUDecRe/MPvelek9bP9Qh7xnqNXBhZYMht8GSlRCa37/RF3nW0p0jHiOxmCjWvxS0PDWtbjtBzGi6URMe7lcqicYWpCELo5hCEIOBa/epPoUzbdE3rc5DJqC5swG1fvBzRThbpcuTB43vMvaVoga9pa9rXtNKtcA4GhqLjvrFHg+JvYxRjgY0e5RgeOrHiucBUX8Cy4WkxXAUpQCl2Wudex2sAyADgFFwT/5JM+c2Q6YZBxPHOq6+crbfThyTpoaPMEnTI0eYLAWpKK2FUkWkaPMEvTQ0HzKLRLRNYTlK6bGg+ZHTo7XzjmUWiKKNYMyl9Pfd8/8AhGyH3fP/AIUTFRippSnaUs4QOYDx3pNkXaG+fnUXFShia08G0pOyTtDeI86Nkn6G8X+VHxEYia08I2nlI2Sfobxf5SbIv+7xLBiIxE1p4Np5SG4RdnA9Cdske186i4iTFUa08J2lL2RPa+f/AAg4QPa+f/Ci4qTFTWk2lK6fOjzpptx0edR8VJRTrCNpSOnToSdOnQo9EoapxBlm6cctpqaintE7YoWGR5BOK0VJDRU3cAWlxV0jWCirhZp7WCY+q38SiaYmMETictnBqUtuR1kmv+4SqzhHUXbw91LFaSK3EQvPoC9VoXOizFM5iV67k1RjDh+ttrSF+LacJMLWihjsrri7Q6cZh9zPn0Ht7GgAAAAAUAFwAGQAJULs5hCEIBCEIBCEIBct15dQ9qwjJZnWVrHdDZI1+O8M7JzC2lcvYlCEHN+ovhTc4eWbzI6i+FO0h5ZvMhCA6i+FNzh5ZvMjqL4U3OHlm8yEIF6i+FNzh5ZvMjqMYU3OHlm8yEIDqMYU3OHlm8yOoxhTc4eWbzIQgUazOFKjrcNNHRhf5k+TWbwmRdDCN/pivivQhRgJHrNYTFaxQu0dfApxIi1mcJiuNFCcn24FNObOhCYD26zmEtxh/wDIGjgTWazeEs8UJ3+mKegIQmAj9ZrCdbo4QNHRwfOQm9RnCm5w8s3mQhMA6jOFNzh5ZvMjqM4U3OHlm8yEJgHUYwpucPLN5kdRjCm5w8s3mQhMA6jGFNzh5ZvMk6i+FO0h5ZvMhCkKNZfCnaQ8s3mV31o9bq2WC2untIjDDA+MYsmO7Gc+Mi6mSjXIQg7ChCEAhCEAhCEH/9k="/>
          <p:cNvSpPr>
            <a:spLocks noChangeAspect="1" noChangeArrowheads="1"/>
          </p:cNvSpPr>
          <p:nvPr/>
        </p:nvSpPr>
        <p:spPr bwMode="auto">
          <a:xfrm>
            <a:off x="155575" y="-1804988"/>
            <a:ext cx="5667375" cy="3771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92" y="4248148"/>
            <a:ext cx="1925608" cy="139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3693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ব্যবসায়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সেবা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62" b="6250"/>
          <a:stretch/>
        </p:blipFill>
        <p:spPr bwMode="auto">
          <a:xfrm>
            <a:off x="1143000" y="1524000"/>
            <a:ext cx="7086600" cy="47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73" t="72258" r="3887" b="15105"/>
          <a:stretch/>
        </p:blipFill>
        <p:spPr>
          <a:xfrm>
            <a:off x="631723" y="3166470"/>
            <a:ext cx="7949381" cy="21675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9779" y="1905000"/>
            <a:ext cx="3373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ব্যবসায়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সেবার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বর্তমান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অবস্থা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445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4053" y="2667000"/>
            <a:ext cx="7162800" cy="1371599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জনগনের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দোরগোড়ায়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সেবাসমূহ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দেখেছ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দেখা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ব্যবসায়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সেবার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বর্তমান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অবস্থা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কেমন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800" dirty="0">
              <a:latin typeface="Nikosh" pitchFamily="2" charset="0"/>
              <a:cs typeface="Nikosh" pitchFamily="2" charset="0"/>
            </a:endParaRPr>
          </a:p>
          <a:p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1521767"/>
            <a:ext cx="3302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প্রথমে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দলে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বিভক্ত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হবে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2436" y="4605143"/>
            <a:ext cx="78486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000" dirty="0" smtClean="0">
                <a:latin typeface="Nikosh" pitchFamily="2" charset="0"/>
                <a:cs typeface="Nikosh" pitchFamily="2" charset="0"/>
              </a:rPr>
              <a:t>ই-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পর্চা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; ই-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বুক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; ই-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পুর্জি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;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অনলাইন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রেজাল্ট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; ই-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হেল্থ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;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মানি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ট্রান্সফার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;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অনলাইন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বিল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;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অনলাইন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টিকেট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/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খুব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দ্রুত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সকল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ব্যবসায়িক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কাজের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সমস্যার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সমাধান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দেয়া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/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316553" y="5184049"/>
            <a:ext cx="1119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সম্ভাব্য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উত্তর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16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3886200" cy="1143000"/>
          </a:xfrm>
        </p:spPr>
        <p:txBody>
          <a:bodyPr>
            <a:normAutofit/>
          </a:bodyPr>
          <a:lstStyle/>
          <a:p>
            <a:r>
              <a:rPr lang="en-US" sz="6000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60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19400"/>
            <a:ext cx="8229600" cy="2286000"/>
          </a:xfrm>
        </p:spPr>
        <p:txBody>
          <a:bodyPr/>
          <a:lstStyle/>
          <a:p>
            <a:r>
              <a:rPr lang="en-US" dirty="0" err="1"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ওয়েব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পোর্টালের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জনগণের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দোরগোড়ায়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সেবাসমূহ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r>
              <a:rPr lang="en-US" dirty="0" err="1">
                <a:latin typeface="Nikosh" pitchFamily="2" charset="0"/>
                <a:cs typeface="Nikosh" pitchFamily="2" charset="0"/>
              </a:rPr>
              <a:t>ব্যবসায়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সেবাসমূহের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ফলাফল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37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04800"/>
            <a:ext cx="39624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sz="6000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sz="6000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5638800"/>
            <a:ext cx="5264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পারো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2" descr="http://www.lrhsd.org/cms/lib05/NJ01000316/Centricity/Domain/376/boy_raising_hand_desk_school_lg_nw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3886200" cy="373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119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953000"/>
            <a:ext cx="7696200" cy="106680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পরিবার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কর্মকান্ডে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প্রয়োগের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ফলে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সেবা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পেয়ে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থাক</a:t>
            </a:r>
            <a:r>
              <a:rPr lang="en-US" dirty="0">
                <a:latin typeface="Nikosh" pitchFamily="2" charset="0"/>
                <a:cs typeface="Nikosh" pitchFamily="2" charset="0"/>
              </a:rPr>
              <a:t>-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676400"/>
            <a:ext cx="4525075" cy="25029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95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4114800" cy="1143000"/>
          </a:xfrm>
        </p:spPr>
        <p:txBody>
          <a:bodyPr>
            <a:noAutofit/>
          </a:bodyPr>
          <a:lstStyle/>
          <a:p>
            <a:r>
              <a:rPr lang="en-US" sz="96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96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28800"/>
            <a:ext cx="5257800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683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657600" y="2057400"/>
            <a:ext cx="533400" cy="3768437"/>
            <a:chOff x="3657600" y="2057400"/>
            <a:chExt cx="533400" cy="376843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886200" y="2057400"/>
              <a:ext cx="0" cy="3768437"/>
            </a:xfrm>
            <a:prstGeom prst="line">
              <a:avLst/>
            </a:prstGeom>
            <a:ln w="82550" cmpd="thickThin">
              <a:gradFill>
                <a:gsLst>
                  <a:gs pos="13000">
                    <a:srgbClr val="002060"/>
                  </a:gs>
                  <a:gs pos="39000">
                    <a:srgbClr val="FFFF00"/>
                  </a:gs>
                  <a:gs pos="62000">
                    <a:srgbClr val="FFC000"/>
                  </a:gs>
                  <a:gs pos="89000">
                    <a:srgbClr val="C00000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191000" y="2743200"/>
              <a:ext cx="0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 flipV="1">
              <a:off x="3657600" y="2743200"/>
              <a:ext cx="27708" cy="2493818"/>
            </a:xfrm>
            <a:prstGeom prst="line">
              <a:avLst/>
            </a:prstGeom>
            <a:ln w="82550" cmpd="thickThin">
              <a:gradFill>
                <a:gsLst>
                  <a:gs pos="19000">
                    <a:srgbClr val="FF0000"/>
                  </a:gs>
                  <a:gs pos="85000">
                    <a:srgbClr val="3366FF"/>
                  </a:gs>
                </a:gsLst>
                <a:lin ang="5400000" scaled="1"/>
              </a:gra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178" r="49" b="58023"/>
          <a:stretch/>
        </p:blipFill>
        <p:spPr>
          <a:xfrm>
            <a:off x="1997540" y="398726"/>
            <a:ext cx="4921624" cy="6046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 rot="19713522">
            <a:off x="409898" y="4242811"/>
            <a:ext cx="3687656" cy="1464570"/>
          </a:xfrm>
          <a:prstGeom prst="rect">
            <a:avLst/>
          </a:prstGeom>
        </p:spPr>
        <p:txBody>
          <a:bodyPr wrap="square" lIns="94048" tIns="47023" rIns="94048" bIns="47023">
            <a:spAutoFit/>
          </a:bodyPr>
          <a:lstStyle/>
          <a:p>
            <a:pPr algn="ctr"/>
            <a:r>
              <a:rPr lang="bn-BD" sz="29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29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রফিকুল</a:t>
            </a:r>
            <a:r>
              <a:rPr lang="en-US" sz="29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900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dirty="0" err="1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রতন</a:t>
            </a:r>
            <a:r>
              <a:rPr lang="bn-BD" sz="29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(গণিত) </a:t>
            </a: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আদিতমারী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2000" b="1" dirty="0" smtClean="0">
              <a:ln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আদিতমারী</a:t>
            </a:r>
            <a:r>
              <a:rPr lang="en-US" sz="2000" b="1" dirty="0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n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endParaRPr lang="en-US" sz="2000" b="1" dirty="0">
              <a:ln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2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447800"/>
            <a:ext cx="2057400" cy="25908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369342" y="914400"/>
            <a:ext cx="4774658" cy="5638800"/>
            <a:chOff x="4369342" y="914400"/>
            <a:chExt cx="4774658" cy="5638800"/>
          </a:xfrm>
        </p:grpSpPr>
        <p:sp>
          <p:nvSpPr>
            <p:cNvPr id="9" name="Vertical Scroll 8"/>
            <p:cNvSpPr/>
            <p:nvPr/>
          </p:nvSpPr>
          <p:spPr>
            <a:xfrm>
              <a:off x="4369342" y="914400"/>
              <a:ext cx="4774658" cy="5638800"/>
            </a:xfrm>
            <a:prstGeom prst="verticalScroll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876800" y="1295400"/>
              <a:ext cx="3658352" cy="5029199"/>
              <a:chOff x="4876800" y="1295400"/>
              <a:chExt cx="3658352" cy="5029199"/>
            </a:xfrm>
          </p:grpSpPr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4876800" y="1295400"/>
                <a:ext cx="3658352" cy="22696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sz="5400" b="1" dirty="0" err="1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solidFill>
                      <a:srgbClr val="C0000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  <a:outerShdw blurRad="50800" algn="tl" rotWithShape="0">
                        <a:srgbClr val="000000"/>
                      </a:outerShdw>
                    </a:effectLst>
                    <a:latin typeface="Nikosh" pitchFamily="2" charset="0"/>
                    <a:cs typeface="Nikosh" pitchFamily="2" charset="0"/>
                  </a:rPr>
                  <a:t>পাঠ</a:t>
                </a:r>
                <a:r>
                  <a:rPr lang="en-US" sz="5400" b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solidFill>
                      <a:srgbClr val="C0000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  <a:outerShdw blurRad="50800" algn="tl" rotWithShape="0">
                        <a:srgbClr val="000000"/>
                      </a:outerShdw>
                    </a:effectLst>
                    <a:latin typeface="Nikosh" pitchFamily="2" charset="0"/>
                    <a:cs typeface="Nikosh" pitchFamily="2" charset="0"/>
                  </a:rPr>
                  <a:t> </a:t>
                </a:r>
                <a:r>
                  <a:rPr lang="en-US" sz="5400" b="1" dirty="0" err="1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solidFill>
                      <a:srgbClr val="C00000"/>
                    </a:soli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  <a:outerShdw blurRad="50800" algn="tl" rotWithShape="0">
                        <a:srgbClr val="000000"/>
                      </a:outerShdw>
                    </a:effectLst>
                    <a:latin typeface="Nikosh" pitchFamily="2" charset="0"/>
                    <a:cs typeface="Nikosh" pitchFamily="2" charset="0"/>
                  </a:rPr>
                  <a:t>পরিচিতি</a:t>
                </a:r>
                <a:endParaRPr lang="en-US" sz="54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bn-BD" sz="3600" dirty="0" smtClean="0">
                    <a:solidFill>
                      <a:srgbClr val="0070C0"/>
                    </a:solidFill>
                    <a:latin typeface="Nikosh" pitchFamily="2" charset="0"/>
                    <a:cs typeface="Nikosh" pitchFamily="2" charset="0"/>
                  </a:rPr>
                  <a:t>তথ্য ও যোগাযোগ প্রযুক্তি</a:t>
                </a:r>
                <a:endParaRPr lang="en-US" sz="3600" dirty="0" smtClean="0">
                  <a:solidFill>
                    <a:srgbClr val="0070C0"/>
                  </a:solidFill>
                  <a:latin typeface="Nikosh" pitchFamily="2" charset="0"/>
                  <a:cs typeface="Nikosh" pitchFamily="2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bn-BD" sz="2800" dirty="0" smtClean="0">
                    <a:solidFill>
                      <a:srgbClr val="0070C0"/>
                    </a:solidFill>
                    <a:latin typeface="Nikosh" pitchFamily="2" charset="0"/>
                    <a:cs typeface="Nikosh" pitchFamily="2" charset="0"/>
                  </a:rPr>
                  <a:t>শ্রেণি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" pitchFamily="2" charset="0"/>
                    <a:cs typeface="Nikosh" pitchFamily="2" charset="0"/>
                  </a:rPr>
                  <a:t>: অ</a:t>
                </a:r>
                <a:r>
                  <a:rPr lang="bn-BD" sz="2800" dirty="0" smtClean="0">
                    <a:solidFill>
                      <a:srgbClr val="0070C0"/>
                    </a:solidFill>
                    <a:latin typeface="Nikosh" pitchFamily="2" charset="0"/>
                    <a:cs typeface="Nikosh" pitchFamily="2" charset="0"/>
                  </a:rPr>
                  <a:t>ষ্টম </a:t>
                </a:r>
                <a:endParaRPr lang="en-US" sz="2800" dirty="0" smtClean="0">
                  <a:solidFill>
                    <a:srgbClr val="0070C0"/>
                  </a:solidFill>
                  <a:latin typeface="Nikosh" pitchFamily="2" charset="0"/>
                  <a:cs typeface="Nikosh" pitchFamily="2" charset="0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bn-BD" sz="2800" dirty="0" smtClean="0">
                    <a:solidFill>
                      <a:srgbClr val="0070C0"/>
                    </a:solidFill>
                    <a:latin typeface="Nikosh" pitchFamily="2" charset="0"/>
                    <a:cs typeface="Nikosh" pitchFamily="2" charset="0"/>
                  </a:rPr>
                  <a:t>অধ্যায়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" pitchFamily="2" charset="0"/>
                    <a:cs typeface="Nikosh" pitchFamily="2" charset="0"/>
                  </a:rPr>
                  <a:t>: 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" pitchFamily="2" charset="0"/>
                    <a:cs typeface="Nikosh" pitchFamily="2" charset="0"/>
                  </a:rPr>
                  <a:t>প্রথম</a:t>
                </a:r>
                <a:r>
                  <a:rPr lang="en-US" sz="2800" dirty="0">
                    <a:solidFill>
                      <a:srgbClr val="0070C0"/>
                    </a:solidFill>
                    <a:latin typeface="Nikosh" pitchFamily="2" charset="0"/>
                    <a:cs typeface="Nikosh" pitchFamily="2" charset="0"/>
                  </a:rPr>
                  <a:t>	</a:t>
                </a:r>
                <a:r>
                  <a:rPr lang="en-US" sz="2800" dirty="0" err="1" smtClean="0">
                    <a:solidFill>
                      <a:srgbClr val="0070C0"/>
                    </a:solidFill>
                    <a:latin typeface="Nikosh" pitchFamily="2" charset="0"/>
                    <a:cs typeface="Nikosh" pitchFamily="2" charset="0"/>
                  </a:rPr>
                  <a:t>পাঠ</a:t>
                </a:r>
                <a:r>
                  <a:rPr lang="en-US" sz="2800" dirty="0" smtClean="0">
                    <a:solidFill>
                      <a:srgbClr val="0070C0"/>
                    </a:solidFill>
                    <a:latin typeface="Nikosh" pitchFamily="2" charset="0"/>
                    <a:cs typeface="Nikosh" pitchFamily="2" charset="0"/>
                  </a:rPr>
                  <a:t>: ৫</a:t>
                </a:r>
                <a:endParaRPr lang="bn-BD" sz="2800" dirty="0">
                  <a:solidFill>
                    <a:srgbClr val="0070C0"/>
                  </a:solidFill>
                  <a:latin typeface="Nikosh" pitchFamily="2" charset="0"/>
                  <a:cs typeface="Nikosh" pitchFamily="2" charset="0"/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334000" y="3657600"/>
                <a:ext cx="2327113" cy="26669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4210198436"/>
      </p:ext>
    </p:extLst>
  </p:cSld>
  <p:clrMapOvr>
    <a:masterClrMapping/>
  </p:clrMapOvr>
  <p:transition spd="med">
    <p:strips dir="ld"/>
    <p:sndAc>
      <p:stSnd>
        <p:snd r:embed="rId2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304800"/>
            <a:ext cx="3276600" cy="884238"/>
          </a:xfrm>
          <a:ex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="1" i="1" u="sng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8000" b="1" i="1" u="sng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153400" cy="3733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#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কাজে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প্রযুক্তির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কয়েকটি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গুরুত্বপূর্ণ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প্রয়োগক্ষেত্র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>
                <a:latin typeface="Nikosh" pitchFamily="2" charset="0"/>
                <a:cs typeface="Nikosh" pitchFamily="2" charset="0"/>
              </a:rPr>
              <a:t>;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#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জনগনের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কাছ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থেকে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সরকারের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মতামত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নেয়ার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#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জনগণের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দোরগোড়ায়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সেবাসমূহ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#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ব্যবসায়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সেবাসমূহ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dirty="0">
                <a:latin typeface="Nikosh" pitchFamily="2" charset="0"/>
                <a:cs typeface="Nikosh" pitchFamily="2" charset="0"/>
              </a:rPr>
              <a:t>।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endParaRPr lang="en-US" sz="25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1371600"/>
            <a:ext cx="54102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FB3-639D-4B5C-9C75-5908CA2CEB8A}" type="datetime1">
              <a:rPr lang="en-US" smtClean="0"/>
              <a:pPr/>
              <a:t>07-Feb-20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28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95400" y="457200"/>
            <a:ext cx="6477000" cy="838201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en-US" sz="55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আমরা</a:t>
            </a:r>
            <a:r>
              <a:rPr lang="en-US" sz="55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5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একটি</a:t>
            </a:r>
            <a:r>
              <a:rPr lang="en-US" sz="55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5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ভিডিও</a:t>
            </a:r>
            <a:r>
              <a:rPr lang="en-US" sz="55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5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দেখি</a:t>
            </a:r>
            <a:r>
              <a:rPr lang="en-U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…</a:t>
            </a:r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79066356"/>
              </p:ext>
            </p:extLst>
          </p:nvPr>
        </p:nvGraphicFramePr>
        <p:xfrm>
          <a:off x="1752600" y="1524000"/>
          <a:ext cx="5034280" cy="3276600"/>
        </p:xfrm>
        <a:graphic>
          <a:graphicData uri="http://schemas.openxmlformats.org/presentationml/2006/ole">
            <p:oleObj spid="_x0000_s1104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5181600"/>
            <a:ext cx="821410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ভিডিওটিতে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সংযুক্ত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থাকার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কথা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528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4876800" cy="609600"/>
          </a:xfrm>
          <a:extLst/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4000" b="1" spc="50" dirty="0" err="1">
                <a:ln w="1143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4000" b="1" spc="50" dirty="0">
                <a:ln w="1143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>
                <a:ln w="1143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আলোচ্য</a:t>
            </a:r>
            <a:r>
              <a:rPr lang="en-US" sz="4000" b="1" spc="50" dirty="0">
                <a:ln w="1143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4000" b="1" spc="50" dirty="0" smtClean="0">
                <a:ln w="1143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spc="50" dirty="0" smtClean="0">
                <a:ln w="1143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b="1" spc="50" dirty="0">
              <a:ln w="11430"/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990600"/>
            <a:ext cx="7010400" cy="990600"/>
          </a:xfrm>
          <a:noFill/>
          <a:ln>
            <a:noFill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সরকারি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কর্মকান্ডে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আইসিটির</a:t>
            </a:r>
            <a:r>
              <a:rPr lang="en-US" sz="4800" b="1" spc="50" dirty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প্রয়োগ</a:t>
            </a:r>
            <a:endParaRPr lang="en-US" sz="4800" b="1" spc="50" dirty="0">
              <a:ln w="11430"/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0"/>
            <a:ext cx="822960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32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তথ্যাদি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প্রকাশ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78" r="1202" b="6250"/>
          <a:stretch/>
        </p:blipFill>
        <p:spPr bwMode="auto">
          <a:xfrm>
            <a:off x="838200" y="1295400"/>
            <a:ext cx="4724399" cy="4430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1" y="5887888"/>
            <a:ext cx="3361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সরকারের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ওয়েব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পোর্টাল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1637659"/>
            <a:ext cx="2574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যে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সকল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করে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772566" y="2316741"/>
            <a:ext cx="2916811" cy="3408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2400" dirty="0" err="1">
                <a:latin typeface="Nikosh" pitchFamily="2" charset="0"/>
                <a:cs typeface="Nikosh" pitchFamily="2" charset="0"/>
              </a:rPr>
              <a:t>নিয়োগ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বিজ্ঞপ্তি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;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marL="285750" indent="-285750"/>
            <a:r>
              <a:rPr lang="en-US" sz="2400" dirty="0" err="1">
                <a:latin typeface="Nikosh" pitchFamily="2" charset="0"/>
                <a:cs typeface="Nikosh" pitchFamily="2" charset="0"/>
              </a:rPr>
              <a:t>দরপত্র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বিজ্ঞপ্তি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;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marL="285750" indent="-285750"/>
            <a:r>
              <a:rPr lang="en-US" sz="2400" dirty="0" err="1">
                <a:latin typeface="Nikosh" pitchFamily="2" charset="0"/>
                <a:cs typeface="Nikosh" pitchFamily="2" charset="0"/>
              </a:rPr>
              <a:t>প্রতিটি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দপ্তরের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নোটিশ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;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marL="285750" indent="-285750"/>
            <a:r>
              <a:rPr lang="en-US" sz="2400" dirty="0" err="1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দিকনির্দেশনা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;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r>
              <a:rPr lang="en-US" sz="2400" dirty="0" err="1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নিয়মকানুন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;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r>
              <a:rPr lang="en-US" sz="2400" dirty="0" err="1">
                <a:latin typeface="Nikosh" pitchFamily="2" charset="0"/>
                <a:cs typeface="Nikosh" pitchFamily="2" charset="0"/>
              </a:rPr>
              <a:t>প্রতিটি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বিভাগ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জেলা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উপজেলা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ইউনিয়ন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ওয়ার্ড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গ্রামের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;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146" name="Picture 2" descr="http://firstbdnews24.com/wp-content/uploads/2015/02/2377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6588"/>
            <a:ext cx="4829175" cy="36671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marblog.com/sites/default/files/resize/%20images/Capture_0-400x20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0" y="1868490"/>
            <a:ext cx="4782430" cy="3541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nbr.gov.bd/contents/public_notice/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1" y="1540127"/>
            <a:ext cx="3419475" cy="4578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8" t="12298" r="3831" b="9879"/>
          <a:stretch/>
        </p:blipFill>
        <p:spPr bwMode="auto">
          <a:xfrm>
            <a:off x="557594" y="1402057"/>
            <a:ext cx="4841310" cy="449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37" t="10516" r="2233" b="7936"/>
          <a:stretch/>
        </p:blipFill>
        <p:spPr bwMode="auto">
          <a:xfrm>
            <a:off x="386906" y="1666624"/>
            <a:ext cx="4945744" cy="3576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280" t="15020" r="15978" b="6754"/>
          <a:stretch/>
        </p:blipFill>
        <p:spPr bwMode="auto">
          <a:xfrm>
            <a:off x="709126" y="1431035"/>
            <a:ext cx="4538246" cy="393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6140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1524000" y="533400"/>
            <a:ext cx="5334000" cy="1066800"/>
          </a:xfrm>
          <a:prstGeom prst="downArrow">
            <a:avLst>
              <a:gd name="adj1" fmla="val 59524"/>
              <a:gd name="adj2" fmla="val 5000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একককাজ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47800" y="2590800"/>
            <a:ext cx="5638800" cy="1447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যেকোনো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লেখ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আইন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নীতিমালা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প্রণয়ন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কিংবা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সংশোধনে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জনগণের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মতামতের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প্রতিফলন</a:t>
            </a:r>
            <a:endParaRPr 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3124200" y="3352800"/>
            <a:ext cx="2819400" cy="1447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সরকার</a:t>
            </a:r>
            <a:r>
              <a:rPr lang="en-US" sz="3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32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জনগণের</a:t>
            </a:r>
            <a:r>
              <a:rPr lang="en-US" sz="3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মধ্যে</a:t>
            </a:r>
            <a:r>
              <a:rPr lang="en-US" sz="3200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সংযোগ</a:t>
            </a:r>
            <a:endParaRPr lang="en-US" sz="3200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0" y="3733800"/>
            <a:ext cx="2590800" cy="914400"/>
            <a:chOff x="5029200" y="3695700"/>
            <a:chExt cx="2590800" cy="914400"/>
          </a:xfrm>
        </p:grpSpPr>
        <p:cxnSp>
          <p:nvCxnSpPr>
            <p:cNvPr id="6" name="Straight Arrow Connector 5"/>
            <p:cNvCxnSpPr>
              <a:endCxn id="7" idx="1"/>
            </p:cNvCxnSpPr>
            <p:nvPr/>
          </p:nvCxnSpPr>
          <p:spPr>
            <a:xfrm>
              <a:off x="5029200" y="4152900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5562600" y="3695700"/>
              <a:ext cx="2057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নীতিমালা</a:t>
              </a:r>
              <a:r>
                <a:rPr lang="en-US" sz="3200" dirty="0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অবহিতকরণ</a:t>
              </a:r>
              <a:endParaRPr lang="en-US" sz="3200" dirty="0">
                <a:solidFill>
                  <a:srgbClr val="FFC00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29000" y="4876800"/>
            <a:ext cx="3124200" cy="1524000"/>
            <a:chOff x="4038600" y="4152900"/>
            <a:chExt cx="3124200" cy="1524000"/>
          </a:xfrm>
        </p:grpSpPr>
        <p:cxnSp>
          <p:nvCxnSpPr>
            <p:cNvPr id="10" name="Straight Arrow Connector 9"/>
            <p:cNvCxnSpPr>
              <a:endCxn id="11" idx="0"/>
            </p:cNvCxnSpPr>
            <p:nvPr/>
          </p:nvCxnSpPr>
          <p:spPr>
            <a:xfrm rot="16200000" flipH="1">
              <a:off x="5162550" y="4324350"/>
              <a:ext cx="609600" cy="2667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4038600" y="4762500"/>
              <a:ext cx="31242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সংশোধন</a:t>
              </a:r>
              <a:r>
                <a:rPr lang="en-US" sz="3200" dirty="0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বা</a:t>
              </a:r>
              <a:r>
                <a:rPr lang="en-US" sz="3200" dirty="0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পরিমার্জন</a:t>
              </a:r>
              <a:r>
                <a:rPr lang="en-US" sz="3200" dirty="0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অবহিতকরণ</a:t>
              </a:r>
              <a:endParaRPr lang="en-US" sz="3200" dirty="0">
                <a:solidFill>
                  <a:srgbClr val="FFC00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3733800"/>
            <a:ext cx="2895601" cy="914400"/>
            <a:chOff x="2438399" y="3695700"/>
            <a:chExt cx="2895601" cy="914400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4572000" y="41529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2438399" y="3695700"/>
              <a:ext cx="2159391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জনগনের</a:t>
              </a:r>
              <a:r>
                <a:rPr lang="en-US" sz="3200" dirty="0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মতামত</a:t>
              </a:r>
              <a:r>
                <a:rPr lang="en-US" sz="3200" dirty="0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গ্রহণ</a:t>
              </a:r>
              <a:endParaRPr lang="en-US" sz="3200" dirty="0">
                <a:solidFill>
                  <a:srgbClr val="FFC00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00400" y="2089052"/>
            <a:ext cx="2756096" cy="1339948"/>
            <a:chOff x="4254304" y="2812952"/>
            <a:chExt cx="2159391" cy="1339948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5334000" y="3695700"/>
              <a:ext cx="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4254304" y="2812952"/>
              <a:ext cx="2159391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কলসেন্টার</a:t>
              </a:r>
              <a:r>
                <a:rPr lang="en-US" sz="3200" dirty="0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বা</a:t>
              </a:r>
              <a:r>
                <a:rPr lang="en-US" sz="3200" dirty="0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 ই-</a:t>
              </a:r>
              <a:r>
                <a:rPr lang="en-US" sz="32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মেইলে</a:t>
              </a:r>
              <a:r>
                <a:rPr lang="en-US" sz="3200" dirty="0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dirty="0" err="1" smtClean="0">
                  <a:solidFill>
                    <a:srgbClr val="FFC000"/>
                  </a:solidFill>
                  <a:latin typeface="Nikosh" pitchFamily="2" charset="0"/>
                  <a:cs typeface="Nikosh" pitchFamily="2" charset="0"/>
                </a:rPr>
                <a:t>জনসংযোগ</a:t>
              </a:r>
              <a:endParaRPr lang="en-US" sz="3200" dirty="0">
                <a:solidFill>
                  <a:srgbClr val="FFC000"/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592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দিবস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ঘটনা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প্রচার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362200"/>
            <a:ext cx="3333750" cy="2466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3465781"/>
            <a:ext cx="1828800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সাড়ে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দশ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ব্যবহারকারী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AutoShape 4" descr="http://www.theinquirer.net/IMG/725/241725/sms-message-text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81428"/>
            <a:ext cx="266013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5702710"/>
            <a:ext cx="6415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শিশুদের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টিকা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খাওয়ানোর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দিবস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দিবস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স্বাস্থ্য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দিবস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ইত্যাদি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765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420</Words>
  <Application>Microsoft Office PowerPoint</Application>
  <PresentationFormat>On-screen Show (4:3)</PresentationFormat>
  <Paragraphs>78</Paragraphs>
  <Slides>17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Slide 1</vt:lpstr>
      <vt:lpstr>Slide 2</vt:lpstr>
      <vt:lpstr>শিখনফল</vt:lpstr>
      <vt:lpstr>Slide 4</vt:lpstr>
      <vt:lpstr>আজকের আলোচ্য বিষয় …</vt:lpstr>
      <vt:lpstr>সরকারি তথ্যাদি প্রকাশ</vt:lpstr>
      <vt:lpstr>Slide 7</vt:lpstr>
      <vt:lpstr>আইন ও নীতিমালা প্রণয়ন কিংবা সংশোধনে জনগণের মতামতের প্রতিফলন</vt:lpstr>
      <vt:lpstr>বিশেষ বিশেষ দিবস বা ঘটনা সম্পর্কে প্রচার</vt:lpstr>
      <vt:lpstr>জোড়ায় কাজ</vt:lpstr>
      <vt:lpstr>দোরগোড়ায় সরকারি সেবা</vt:lpstr>
      <vt:lpstr>ব্যবসায় সরকারি সেবা…</vt:lpstr>
      <vt:lpstr>দলগত কাজ</vt:lpstr>
      <vt:lpstr>মূল্যায়ন</vt:lpstr>
      <vt:lpstr>প্রশ্নোত্তর পর্ব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Amiri</dc:creator>
  <cp:lastModifiedBy>Ratan</cp:lastModifiedBy>
  <cp:revision>122</cp:revision>
  <dcterms:created xsi:type="dcterms:W3CDTF">2015-04-14T14:24:17Z</dcterms:created>
  <dcterms:modified xsi:type="dcterms:W3CDTF">2020-02-06T18:31:40Z</dcterms:modified>
</cp:coreProperties>
</file>