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67" r:id="rId4"/>
    <p:sldId id="280" r:id="rId5"/>
    <p:sldId id="259" r:id="rId6"/>
    <p:sldId id="264" r:id="rId7"/>
    <p:sldId id="288" r:id="rId8"/>
    <p:sldId id="278" r:id="rId9"/>
    <p:sldId id="279" r:id="rId10"/>
    <p:sldId id="281" r:id="rId11"/>
    <p:sldId id="282" r:id="rId12"/>
    <p:sldId id="287" r:id="rId13"/>
    <p:sldId id="283" r:id="rId14"/>
    <p:sldId id="285" r:id="rId15"/>
    <p:sldId id="286" r:id="rId16"/>
    <p:sldId id="289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BC16F"/>
    <a:srgbClr val="CCFF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6798F-8FD0-4D16-BB73-90792AE138A5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E1B7BD0-7BB6-4437-A391-6D629DF02704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বাহুভেদে ত্রিভূজ তিন প্রকার 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75FE2F70-11ED-4212-AFB8-CBD82C3327AE}" type="parTrans" cxnId="{ACDBFD7E-5D18-438A-A47C-190B53A73F0E}">
      <dgm:prSet/>
      <dgm:spPr/>
      <dgm:t>
        <a:bodyPr/>
        <a:lstStyle/>
        <a:p>
          <a:endParaRPr lang="en-US"/>
        </a:p>
      </dgm:t>
    </dgm:pt>
    <dgm:pt modelId="{F657D4F1-83FB-4ED5-B14E-6A5B079C78C8}" type="sibTrans" cxnId="{ACDBFD7E-5D18-438A-A47C-190B53A73F0E}">
      <dgm:prSet/>
      <dgm:spPr/>
      <dgm:t>
        <a:bodyPr/>
        <a:lstStyle/>
        <a:p>
          <a:endParaRPr lang="en-US"/>
        </a:p>
      </dgm:t>
    </dgm:pt>
    <dgm:pt modelId="{6E7D8842-16F7-4B2F-BFBF-4627886AB71A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সমদ্বিবাহু ত্রিভুজ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1DC4354C-BB93-442D-9A4A-D7A7B91FD272}" type="parTrans" cxnId="{EB18C4FA-767B-4303-8EAC-B45264975A24}">
      <dgm:prSet/>
      <dgm:spPr/>
      <dgm:t>
        <a:bodyPr/>
        <a:lstStyle/>
        <a:p>
          <a:endParaRPr lang="en-US"/>
        </a:p>
      </dgm:t>
    </dgm:pt>
    <dgm:pt modelId="{EDEA256C-35C1-4691-BEEC-BF8929F49178}" type="sibTrans" cxnId="{EB18C4FA-767B-4303-8EAC-B45264975A24}">
      <dgm:prSet/>
      <dgm:spPr/>
      <dgm:t>
        <a:bodyPr/>
        <a:lstStyle/>
        <a:p>
          <a:endParaRPr lang="en-US"/>
        </a:p>
      </dgm:t>
    </dgm:pt>
    <dgm:pt modelId="{A99AFC54-BCE6-4F22-80A4-9183935DD3A6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সমবাহু ত্রিভুজ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40D9CFF8-FD78-47F7-9CE4-064029CFD30E}" type="parTrans" cxnId="{A6596627-5F0D-4145-B89E-63071C2CB67E}">
      <dgm:prSet/>
      <dgm:spPr/>
      <dgm:t>
        <a:bodyPr/>
        <a:lstStyle/>
        <a:p>
          <a:endParaRPr lang="en-US"/>
        </a:p>
      </dgm:t>
    </dgm:pt>
    <dgm:pt modelId="{293C462B-1A90-4117-92AC-38805546E784}" type="sibTrans" cxnId="{A6596627-5F0D-4145-B89E-63071C2CB67E}">
      <dgm:prSet/>
      <dgm:spPr/>
      <dgm:t>
        <a:bodyPr/>
        <a:lstStyle/>
        <a:p>
          <a:endParaRPr lang="en-US"/>
        </a:p>
      </dgm:t>
    </dgm:pt>
    <dgm:pt modelId="{E954900D-6A69-4E43-9825-D64113D07669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বিষমবাহু ত্রিভুজ 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884F9974-7D45-463B-B862-CB0E83833414}" type="parTrans" cxnId="{EE6C043E-E7F0-4378-B499-D1FC7585AF15}">
      <dgm:prSet/>
      <dgm:spPr/>
      <dgm:t>
        <a:bodyPr/>
        <a:lstStyle/>
        <a:p>
          <a:endParaRPr lang="en-US"/>
        </a:p>
      </dgm:t>
    </dgm:pt>
    <dgm:pt modelId="{2463389B-8B0F-4062-8B6C-4B62DC238CA0}" type="sibTrans" cxnId="{EE6C043E-E7F0-4378-B499-D1FC7585AF15}">
      <dgm:prSet/>
      <dgm:spPr/>
      <dgm:t>
        <a:bodyPr/>
        <a:lstStyle/>
        <a:p>
          <a:endParaRPr lang="en-US"/>
        </a:p>
      </dgm:t>
    </dgm:pt>
    <dgm:pt modelId="{567205B2-386A-495F-B594-6EDA9A531F7F}" type="pres">
      <dgm:prSet presAssocID="{9206798F-8FD0-4D16-BB73-90792AE138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1EA5A7-F80D-4E34-BFA2-2143792ADE52}" type="pres">
      <dgm:prSet presAssocID="{CE1B7BD0-7BB6-4437-A391-6D629DF02704}" presName="roof" presStyleLbl="dkBgShp" presStyleIdx="0" presStyleCnt="2" custLinFactNeighborX="23804"/>
      <dgm:spPr/>
      <dgm:t>
        <a:bodyPr/>
        <a:lstStyle/>
        <a:p>
          <a:endParaRPr lang="en-US"/>
        </a:p>
      </dgm:t>
    </dgm:pt>
    <dgm:pt modelId="{9C7E150F-333C-400D-B9F0-62892E1F2F5E}" type="pres">
      <dgm:prSet presAssocID="{CE1B7BD0-7BB6-4437-A391-6D629DF02704}" presName="pillars" presStyleCnt="0"/>
      <dgm:spPr/>
    </dgm:pt>
    <dgm:pt modelId="{65AACD32-2A64-48FF-9F16-639F8FE6BF7B}" type="pres">
      <dgm:prSet presAssocID="{CE1B7BD0-7BB6-4437-A391-6D629DF0270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69A05-9CB8-46AC-8FC4-CA0D9373E51F}" type="pres">
      <dgm:prSet presAssocID="{A99AFC54-BCE6-4F22-80A4-9183935DD3A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790D9-8205-4FD4-9859-685D44A80C4F}" type="pres">
      <dgm:prSet presAssocID="{E954900D-6A69-4E43-9825-D64113D0766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19787-91F7-41D4-AE3D-30D8C90CAA09}" type="pres">
      <dgm:prSet presAssocID="{CE1B7BD0-7BB6-4437-A391-6D629DF02704}" presName="base" presStyleLbl="dkBgShp" presStyleIdx="1" presStyleCnt="2"/>
      <dgm:spPr/>
    </dgm:pt>
  </dgm:ptLst>
  <dgm:cxnLst>
    <dgm:cxn modelId="{ACDBFD7E-5D18-438A-A47C-190B53A73F0E}" srcId="{9206798F-8FD0-4D16-BB73-90792AE138A5}" destId="{CE1B7BD0-7BB6-4437-A391-6D629DF02704}" srcOrd="0" destOrd="0" parTransId="{75FE2F70-11ED-4212-AFB8-CBD82C3327AE}" sibTransId="{F657D4F1-83FB-4ED5-B14E-6A5B079C78C8}"/>
    <dgm:cxn modelId="{8C022ABA-9D0D-4C1D-8EBE-D90143044CF0}" type="presOf" srcId="{CE1B7BD0-7BB6-4437-A391-6D629DF02704}" destId="{BD1EA5A7-F80D-4E34-BFA2-2143792ADE52}" srcOrd="0" destOrd="0" presId="urn:microsoft.com/office/officeart/2005/8/layout/hList3"/>
    <dgm:cxn modelId="{2B02A014-E126-429F-ACD0-FF53C6BB3DA4}" type="presOf" srcId="{E954900D-6A69-4E43-9825-D64113D07669}" destId="{0D7790D9-8205-4FD4-9859-685D44A80C4F}" srcOrd="0" destOrd="0" presId="urn:microsoft.com/office/officeart/2005/8/layout/hList3"/>
    <dgm:cxn modelId="{EB18C4FA-767B-4303-8EAC-B45264975A24}" srcId="{CE1B7BD0-7BB6-4437-A391-6D629DF02704}" destId="{6E7D8842-16F7-4B2F-BFBF-4627886AB71A}" srcOrd="0" destOrd="0" parTransId="{1DC4354C-BB93-442D-9A4A-D7A7B91FD272}" sibTransId="{EDEA256C-35C1-4691-BEEC-BF8929F49178}"/>
    <dgm:cxn modelId="{EE6C043E-E7F0-4378-B499-D1FC7585AF15}" srcId="{CE1B7BD0-7BB6-4437-A391-6D629DF02704}" destId="{E954900D-6A69-4E43-9825-D64113D07669}" srcOrd="2" destOrd="0" parTransId="{884F9974-7D45-463B-B862-CB0E83833414}" sibTransId="{2463389B-8B0F-4062-8B6C-4B62DC238CA0}"/>
    <dgm:cxn modelId="{84A79529-0B21-4C25-B9BA-BC6A9DA9A671}" type="presOf" srcId="{9206798F-8FD0-4D16-BB73-90792AE138A5}" destId="{567205B2-386A-495F-B594-6EDA9A531F7F}" srcOrd="0" destOrd="0" presId="urn:microsoft.com/office/officeart/2005/8/layout/hList3"/>
    <dgm:cxn modelId="{7EB6E50E-C930-43C2-9A19-7F35CCBCE1F3}" type="presOf" srcId="{6E7D8842-16F7-4B2F-BFBF-4627886AB71A}" destId="{65AACD32-2A64-48FF-9F16-639F8FE6BF7B}" srcOrd="0" destOrd="0" presId="urn:microsoft.com/office/officeart/2005/8/layout/hList3"/>
    <dgm:cxn modelId="{201D4981-FE35-4072-9C02-F4CF0385D6CA}" type="presOf" srcId="{A99AFC54-BCE6-4F22-80A4-9183935DD3A6}" destId="{90969A05-9CB8-46AC-8FC4-CA0D9373E51F}" srcOrd="0" destOrd="0" presId="urn:microsoft.com/office/officeart/2005/8/layout/hList3"/>
    <dgm:cxn modelId="{A6596627-5F0D-4145-B89E-63071C2CB67E}" srcId="{CE1B7BD0-7BB6-4437-A391-6D629DF02704}" destId="{A99AFC54-BCE6-4F22-80A4-9183935DD3A6}" srcOrd="1" destOrd="0" parTransId="{40D9CFF8-FD78-47F7-9CE4-064029CFD30E}" sibTransId="{293C462B-1A90-4117-92AC-38805546E784}"/>
    <dgm:cxn modelId="{A8755941-916F-403F-A613-6ACA80190DC0}" type="presParOf" srcId="{567205B2-386A-495F-B594-6EDA9A531F7F}" destId="{BD1EA5A7-F80D-4E34-BFA2-2143792ADE52}" srcOrd="0" destOrd="0" presId="urn:microsoft.com/office/officeart/2005/8/layout/hList3"/>
    <dgm:cxn modelId="{EB0C2F78-EB80-4DCD-B5F2-807B4D0A7284}" type="presParOf" srcId="{567205B2-386A-495F-B594-6EDA9A531F7F}" destId="{9C7E150F-333C-400D-B9F0-62892E1F2F5E}" srcOrd="1" destOrd="0" presId="urn:microsoft.com/office/officeart/2005/8/layout/hList3"/>
    <dgm:cxn modelId="{34DBCADA-30F1-4724-8E33-E530A18DD319}" type="presParOf" srcId="{9C7E150F-333C-400D-B9F0-62892E1F2F5E}" destId="{65AACD32-2A64-48FF-9F16-639F8FE6BF7B}" srcOrd="0" destOrd="0" presId="urn:microsoft.com/office/officeart/2005/8/layout/hList3"/>
    <dgm:cxn modelId="{99B3CA62-C75D-48DE-8931-41FBF4AE0119}" type="presParOf" srcId="{9C7E150F-333C-400D-B9F0-62892E1F2F5E}" destId="{90969A05-9CB8-46AC-8FC4-CA0D9373E51F}" srcOrd="1" destOrd="0" presId="urn:microsoft.com/office/officeart/2005/8/layout/hList3"/>
    <dgm:cxn modelId="{6D66D6BC-452F-4D49-87ED-2511A338C4E9}" type="presParOf" srcId="{9C7E150F-333C-400D-B9F0-62892E1F2F5E}" destId="{0D7790D9-8205-4FD4-9859-685D44A80C4F}" srcOrd="2" destOrd="0" presId="urn:microsoft.com/office/officeart/2005/8/layout/hList3"/>
    <dgm:cxn modelId="{91A4FFC2-2423-4C10-970F-78C3CEC15986}" type="presParOf" srcId="{567205B2-386A-495F-B594-6EDA9A531F7F}" destId="{12F19787-91F7-41D4-AE3D-30D8C90CAA0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8DE37-7015-4227-86D5-62913FF88213}" type="doc">
      <dgm:prSet loTypeId="urn:microsoft.com/office/officeart/2005/8/layout/hList3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F67F550-76FA-4178-AD91-D8349D2AEA18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কোণভেদে ত্রিভূজ তিন প্রকার </a:t>
          </a:r>
          <a:endParaRPr lang="en-US" sz="4000" dirty="0"/>
        </a:p>
      </dgm:t>
    </dgm:pt>
    <dgm:pt modelId="{5B7E22DE-47AE-40A8-838A-7A6EEBB4A9C2}" type="parTrans" cxnId="{8A52EE52-6488-45BF-97FE-E67AE0759F7C}">
      <dgm:prSet/>
      <dgm:spPr/>
      <dgm:t>
        <a:bodyPr/>
        <a:lstStyle/>
        <a:p>
          <a:endParaRPr lang="en-US"/>
        </a:p>
      </dgm:t>
    </dgm:pt>
    <dgm:pt modelId="{CE06A439-AD36-42C8-8694-F5C86B2E00DA}" type="sibTrans" cxnId="{8A52EE52-6488-45BF-97FE-E67AE0759F7C}">
      <dgm:prSet/>
      <dgm:spPr/>
      <dgm:t>
        <a:bodyPr/>
        <a:lstStyle/>
        <a:p>
          <a:endParaRPr lang="en-US"/>
        </a:p>
      </dgm:t>
    </dgm:pt>
    <dgm:pt modelId="{A13264F0-DBB7-403E-B890-32DCA707FF05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সমকোণী ত্রিভুজ</a:t>
          </a:r>
          <a:endParaRPr lang="en-US" sz="4000" dirty="0"/>
        </a:p>
      </dgm:t>
    </dgm:pt>
    <dgm:pt modelId="{3FC22E9A-459C-41C8-B75F-4ADB09AB1FCC}" type="parTrans" cxnId="{F358A89B-A11A-4125-B69C-91FD1B1510EB}">
      <dgm:prSet/>
      <dgm:spPr/>
      <dgm:t>
        <a:bodyPr/>
        <a:lstStyle/>
        <a:p>
          <a:endParaRPr lang="en-US"/>
        </a:p>
      </dgm:t>
    </dgm:pt>
    <dgm:pt modelId="{52C3199A-E8E5-4145-8663-C2E37A8C4FE8}" type="sibTrans" cxnId="{F358A89B-A11A-4125-B69C-91FD1B1510EB}">
      <dgm:prSet/>
      <dgm:spPr/>
      <dgm:t>
        <a:bodyPr/>
        <a:lstStyle/>
        <a:p>
          <a:endParaRPr lang="en-US"/>
        </a:p>
      </dgm:t>
    </dgm:pt>
    <dgm:pt modelId="{46DD87CD-D532-49EF-A2D5-DF0756EF434A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স্থুলকোণী ত্রিভুজ  </a:t>
          </a:r>
          <a:endParaRPr lang="en-US" sz="4000" dirty="0"/>
        </a:p>
      </dgm:t>
    </dgm:pt>
    <dgm:pt modelId="{426AE2C5-2965-49AB-9B56-3130B525288F}" type="parTrans" cxnId="{635806C7-3E8E-41E7-9D5D-87FE5ACAF544}">
      <dgm:prSet/>
      <dgm:spPr/>
      <dgm:t>
        <a:bodyPr/>
        <a:lstStyle/>
        <a:p>
          <a:endParaRPr lang="en-US"/>
        </a:p>
      </dgm:t>
    </dgm:pt>
    <dgm:pt modelId="{4BE935B4-6D3B-43AC-86DD-70F39B2888C7}" type="sibTrans" cxnId="{635806C7-3E8E-41E7-9D5D-87FE5ACAF544}">
      <dgm:prSet/>
      <dgm:spPr/>
      <dgm:t>
        <a:bodyPr/>
        <a:lstStyle/>
        <a:p>
          <a:endParaRPr lang="en-US"/>
        </a:p>
      </dgm:t>
    </dgm:pt>
    <dgm:pt modelId="{BF2AA4AD-8C11-4D6A-81EB-34B6AAC96B2B}">
      <dgm:prSet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সূহ্মকোণী ত্রিভুজ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012E15CF-C014-4EA0-B1EC-034557EB7087}" type="parTrans" cxnId="{5EC79582-1B51-4008-B2EE-A4EEE670635B}">
      <dgm:prSet/>
      <dgm:spPr/>
      <dgm:t>
        <a:bodyPr/>
        <a:lstStyle/>
        <a:p>
          <a:endParaRPr lang="en-US"/>
        </a:p>
      </dgm:t>
    </dgm:pt>
    <dgm:pt modelId="{D5C8981D-4578-4BF9-B8C7-F66C51D43438}" type="sibTrans" cxnId="{5EC79582-1B51-4008-B2EE-A4EEE670635B}">
      <dgm:prSet/>
      <dgm:spPr/>
      <dgm:t>
        <a:bodyPr/>
        <a:lstStyle/>
        <a:p>
          <a:endParaRPr lang="en-US"/>
        </a:p>
      </dgm:t>
    </dgm:pt>
    <dgm:pt modelId="{DDD7895F-9C8F-4942-B5A0-0CF2788CA885}" type="pres">
      <dgm:prSet presAssocID="{E0A8DE37-7015-4227-86D5-62913FF8821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A0097-6055-458A-9F88-7945010C85E5}" type="pres">
      <dgm:prSet presAssocID="{CF67F550-76FA-4178-AD91-D8349D2AEA18}" presName="roof" presStyleLbl="dkBgShp" presStyleIdx="0" presStyleCnt="2" custLinFactNeighborX="23571" custLinFactNeighborY="4687"/>
      <dgm:spPr/>
      <dgm:t>
        <a:bodyPr/>
        <a:lstStyle/>
        <a:p>
          <a:endParaRPr lang="en-US"/>
        </a:p>
      </dgm:t>
    </dgm:pt>
    <dgm:pt modelId="{29226530-7411-4DC9-843F-0E4234C27133}" type="pres">
      <dgm:prSet presAssocID="{CF67F550-76FA-4178-AD91-D8349D2AEA18}" presName="pillars" presStyleCnt="0"/>
      <dgm:spPr/>
    </dgm:pt>
    <dgm:pt modelId="{92D95C3B-94E5-407D-9DE2-ED9DD8EB2CCF}" type="pres">
      <dgm:prSet presAssocID="{CF67F550-76FA-4178-AD91-D8349D2AEA1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07EF3-8412-45CA-97C5-D05732DBEEC5}" type="pres">
      <dgm:prSet presAssocID="{BF2AA4AD-8C11-4D6A-81EB-34B6AAC96B2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1CA63-3DDE-4C7C-BC3F-B31515B19CD9}" type="pres">
      <dgm:prSet presAssocID="{46DD87CD-D532-49EF-A2D5-DF0756EF434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ADED2-4D2C-43C7-8106-6B0A110EBE74}" type="pres">
      <dgm:prSet presAssocID="{CF67F550-76FA-4178-AD91-D8349D2AEA18}" presName="base" presStyleLbl="dkBgShp" presStyleIdx="1" presStyleCnt="2"/>
      <dgm:spPr/>
    </dgm:pt>
  </dgm:ptLst>
  <dgm:cxnLst>
    <dgm:cxn modelId="{5EC79582-1B51-4008-B2EE-A4EEE670635B}" srcId="{CF67F550-76FA-4178-AD91-D8349D2AEA18}" destId="{BF2AA4AD-8C11-4D6A-81EB-34B6AAC96B2B}" srcOrd="1" destOrd="0" parTransId="{012E15CF-C014-4EA0-B1EC-034557EB7087}" sibTransId="{D5C8981D-4578-4BF9-B8C7-F66C51D43438}"/>
    <dgm:cxn modelId="{635806C7-3E8E-41E7-9D5D-87FE5ACAF544}" srcId="{CF67F550-76FA-4178-AD91-D8349D2AEA18}" destId="{46DD87CD-D532-49EF-A2D5-DF0756EF434A}" srcOrd="2" destOrd="0" parTransId="{426AE2C5-2965-49AB-9B56-3130B525288F}" sibTransId="{4BE935B4-6D3B-43AC-86DD-70F39B2888C7}"/>
    <dgm:cxn modelId="{20B9C5D9-0148-4EFA-ADFE-D9BE43BC6242}" type="presOf" srcId="{CF67F550-76FA-4178-AD91-D8349D2AEA18}" destId="{38FA0097-6055-458A-9F88-7945010C85E5}" srcOrd="0" destOrd="0" presId="urn:microsoft.com/office/officeart/2005/8/layout/hList3"/>
    <dgm:cxn modelId="{B5EC5AB3-C805-4610-98C4-D67303AC577B}" type="presOf" srcId="{BF2AA4AD-8C11-4D6A-81EB-34B6AAC96B2B}" destId="{9C007EF3-8412-45CA-97C5-D05732DBEEC5}" srcOrd="0" destOrd="0" presId="urn:microsoft.com/office/officeart/2005/8/layout/hList3"/>
    <dgm:cxn modelId="{87511960-10F9-456C-AF92-478EB8B4C369}" type="presOf" srcId="{A13264F0-DBB7-403E-B890-32DCA707FF05}" destId="{92D95C3B-94E5-407D-9DE2-ED9DD8EB2CCF}" srcOrd="0" destOrd="0" presId="urn:microsoft.com/office/officeart/2005/8/layout/hList3"/>
    <dgm:cxn modelId="{69AFFDC8-83AF-4C23-9906-45E235E359DF}" type="presOf" srcId="{E0A8DE37-7015-4227-86D5-62913FF88213}" destId="{DDD7895F-9C8F-4942-B5A0-0CF2788CA885}" srcOrd="0" destOrd="0" presId="urn:microsoft.com/office/officeart/2005/8/layout/hList3"/>
    <dgm:cxn modelId="{F358A89B-A11A-4125-B69C-91FD1B1510EB}" srcId="{CF67F550-76FA-4178-AD91-D8349D2AEA18}" destId="{A13264F0-DBB7-403E-B890-32DCA707FF05}" srcOrd="0" destOrd="0" parTransId="{3FC22E9A-459C-41C8-B75F-4ADB09AB1FCC}" sibTransId="{52C3199A-E8E5-4145-8663-C2E37A8C4FE8}"/>
    <dgm:cxn modelId="{8A52EE52-6488-45BF-97FE-E67AE0759F7C}" srcId="{E0A8DE37-7015-4227-86D5-62913FF88213}" destId="{CF67F550-76FA-4178-AD91-D8349D2AEA18}" srcOrd="0" destOrd="0" parTransId="{5B7E22DE-47AE-40A8-838A-7A6EEBB4A9C2}" sibTransId="{CE06A439-AD36-42C8-8694-F5C86B2E00DA}"/>
    <dgm:cxn modelId="{3B839F57-05B4-4B8A-BD04-7CBBB3FDC829}" type="presOf" srcId="{46DD87CD-D532-49EF-A2D5-DF0756EF434A}" destId="{6C51CA63-3DDE-4C7C-BC3F-B31515B19CD9}" srcOrd="0" destOrd="0" presId="urn:microsoft.com/office/officeart/2005/8/layout/hList3"/>
    <dgm:cxn modelId="{B2EDDE2F-64AB-48B1-85A9-9B4342DABBFE}" type="presParOf" srcId="{DDD7895F-9C8F-4942-B5A0-0CF2788CA885}" destId="{38FA0097-6055-458A-9F88-7945010C85E5}" srcOrd="0" destOrd="0" presId="urn:microsoft.com/office/officeart/2005/8/layout/hList3"/>
    <dgm:cxn modelId="{0B7CC242-2DED-439D-8CED-F353C518DD7D}" type="presParOf" srcId="{DDD7895F-9C8F-4942-B5A0-0CF2788CA885}" destId="{29226530-7411-4DC9-843F-0E4234C27133}" srcOrd="1" destOrd="0" presId="urn:microsoft.com/office/officeart/2005/8/layout/hList3"/>
    <dgm:cxn modelId="{322DBB99-AD36-43E5-9822-39CA78ED9C0B}" type="presParOf" srcId="{29226530-7411-4DC9-843F-0E4234C27133}" destId="{92D95C3B-94E5-407D-9DE2-ED9DD8EB2CCF}" srcOrd="0" destOrd="0" presId="urn:microsoft.com/office/officeart/2005/8/layout/hList3"/>
    <dgm:cxn modelId="{38A7D0CA-2564-4F26-A512-40C18F02DC0E}" type="presParOf" srcId="{29226530-7411-4DC9-843F-0E4234C27133}" destId="{9C007EF3-8412-45CA-97C5-D05732DBEEC5}" srcOrd="1" destOrd="0" presId="urn:microsoft.com/office/officeart/2005/8/layout/hList3"/>
    <dgm:cxn modelId="{E0E5A4BB-D69A-45C4-B305-933F89FF457C}" type="presParOf" srcId="{29226530-7411-4DC9-843F-0E4234C27133}" destId="{6C51CA63-3DDE-4C7C-BC3F-B31515B19CD9}" srcOrd="2" destOrd="0" presId="urn:microsoft.com/office/officeart/2005/8/layout/hList3"/>
    <dgm:cxn modelId="{043C715C-A71D-4AB2-8B07-5204B77127C0}" type="presParOf" srcId="{DDD7895F-9C8F-4942-B5A0-0CF2788CA885}" destId="{BE8ADED2-4D2C-43C7-8106-6B0A110EBE7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A5A7-F80D-4E34-BFA2-2143792ADE52}">
      <dsp:nvSpPr>
        <dsp:cNvPr id="0" name=""/>
        <dsp:cNvSpPr/>
      </dsp:nvSpPr>
      <dsp:spPr>
        <a:xfrm>
          <a:off x="0" y="0"/>
          <a:ext cx="8371115" cy="14136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বাহুভেদে ত্রিভূজ তিন প্রকার 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0" y="0"/>
        <a:ext cx="8371115" cy="1413690"/>
      </dsp:txXfrm>
    </dsp:sp>
    <dsp:sp modelId="{65AACD32-2A64-48FF-9F16-639F8FE6BF7B}">
      <dsp:nvSpPr>
        <dsp:cNvPr id="0" name=""/>
        <dsp:cNvSpPr/>
      </dsp:nvSpPr>
      <dsp:spPr>
        <a:xfrm>
          <a:off x="4087" y="1413690"/>
          <a:ext cx="2787646" cy="2968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সমদ্বিবাহু ত্রিভুজ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4087" y="1413690"/>
        <a:ext cx="2787646" cy="2968750"/>
      </dsp:txXfrm>
    </dsp:sp>
    <dsp:sp modelId="{90969A05-9CB8-46AC-8FC4-CA0D9373E51F}">
      <dsp:nvSpPr>
        <dsp:cNvPr id="0" name=""/>
        <dsp:cNvSpPr/>
      </dsp:nvSpPr>
      <dsp:spPr>
        <a:xfrm>
          <a:off x="2791734" y="1413690"/>
          <a:ext cx="2787646" cy="2968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সমবাহু ত্রিভুজ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791734" y="1413690"/>
        <a:ext cx="2787646" cy="2968750"/>
      </dsp:txXfrm>
    </dsp:sp>
    <dsp:sp modelId="{0D7790D9-8205-4FD4-9859-685D44A80C4F}">
      <dsp:nvSpPr>
        <dsp:cNvPr id="0" name=""/>
        <dsp:cNvSpPr/>
      </dsp:nvSpPr>
      <dsp:spPr>
        <a:xfrm>
          <a:off x="5579380" y="1413690"/>
          <a:ext cx="2787646" cy="2968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বিষমবাহু ত্রিভুজ </a:t>
          </a:r>
          <a:endParaRPr lang="en-US" sz="4000" b="1" kern="1200" dirty="0">
            <a:latin typeface="NikoshBAN" pitchFamily="2" charset="0"/>
            <a:cs typeface="NikoshBAN" pitchFamily="2" charset="0"/>
          </a:endParaRPr>
        </a:p>
      </dsp:txBody>
      <dsp:txXfrm>
        <a:off x="5579380" y="1413690"/>
        <a:ext cx="2787646" cy="2968750"/>
      </dsp:txXfrm>
    </dsp:sp>
    <dsp:sp modelId="{12F19787-91F7-41D4-AE3D-30D8C90CAA09}">
      <dsp:nvSpPr>
        <dsp:cNvPr id="0" name=""/>
        <dsp:cNvSpPr/>
      </dsp:nvSpPr>
      <dsp:spPr>
        <a:xfrm>
          <a:off x="0" y="4382441"/>
          <a:ext cx="8371115" cy="32986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A0097-6055-458A-9F88-7945010C85E5}">
      <dsp:nvSpPr>
        <dsp:cNvPr id="0" name=""/>
        <dsp:cNvSpPr/>
      </dsp:nvSpPr>
      <dsp:spPr>
        <a:xfrm>
          <a:off x="0" y="76191"/>
          <a:ext cx="8128000" cy="16256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কোণভেদে ত্রিভূজ তিন প্রকার </a:t>
          </a:r>
          <a:endParaRPr lang="en-US" sz="4000" kern="1200" dirty="0"/>
        </a:p>
      </dsp:txBody>
      <dsp:txXfrm>
        <a:off x="0" y="76191"/>
        <a:ext cx="8128000" cy="1625600"/>
      </dsp:txXfrm>
    </dsp:sp>
    <dsp:sp modelId="{92D95C3B-94E5-407D-9DE2-ED9DD8EB2CCF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সমকোণী ত্রিভুজ</a:t>
          </a:r>
          <a:endParaRPr lang="en-US" sz="4000" kern="1200" dirty="0"/>
        </a:p>
      </dsp:txBody>
      <dsp:txXfrm>
        <a:off x="3968" y="1625600"/>
        <a:ext cx="2706687" cy="3413760"/>
      </dsp:txXfrm>
    </dsp:sp>
    <dsp:sp modelId="{9C007EF3-8412-45CA-97C5-D05732DBEEC5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সূহ্মকোণী ত্রিভুজ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710656" y="1625600"/>
        <a:ext cx="2706687" cy="3413760"/>
      </dsp:txXfrm>
    </dsp:sp>
    <dsp:sp modelId="{6C51CA63-3DDE-4C7C-BC3F-B31515B19CD9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স্থুলকোণী ত্রিভুজ  </a:t>
          </a:r>
          <a:endParaRPr lang="en-US" sz="4000" kern="1200" dirty="0"/>
        </a:p>
      </dsp:txBody>
      <dsp:txXfrm>
        <a:off x="5417343" y="1625600"/>
        <a:ext cx="2706687" cy="3413760"/>
      </dsp:txXfrm>
    </dsp:sp>
    <dsp:sp modelId="{BE8ADED2-4D2C-43C7-8106-6B0A110EBE74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66146-5FAE-483D-8521-F11FE0D436D4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9A1C-3149-4F9D-A5F0-1B4F94ED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1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5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39FA9-546D-4C5A-9CD7-D892811955D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7630-CF2A-4081-B75A-6B8532FF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9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96341" y="1676400"/>
            <a:ext cx="4912965" cy="316276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গতম</a:t>
            </a:r>
            <a:r>
              <a:rPr lang="bn-BD" sz="7200" dirty="0" smtClean="0"/>
              <a:t> </a:t>
            </a:r>
            <a:endParaRPr lang="en-US" sz="4000" dirty="0"/>
          </a:p>
        </p:txBody>
      </p:sp>
      <p:sp>
        <p:nvSpPr>
          <p:cNvPr id="3" name="Isosceles Triangle 2"/>
          <p:cNvSpPr/>
          <p:nvPr/>
        </p:nvSpPr>
        <p:spPr>
          <a:xfrm>
            <a:off x="250371" y="1970314"/>
            <a:ext cx="3505199" cy="3298372"/>
          </a:xfrm>
          <a:prstGeom prst="triangl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284028" y="1861459"/>
            <a:ext cx="3505199" cy="3298372"/>
          </a:xfrm>
          <a:prstGeom prst="triangl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78864" y="3604057"/>
            <a:ext cx="2931018" cy="381106"/>
            <a:chOff x="2078864" y="3604057"/>
            <a:chExt cx="2931018" cy="381106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078864" y="3973389"/>
              <a:ext cx="2931018" cy="1177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723613" y="3604057"/>
              <a:ext cx="8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/>
                <a:t>5 cm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078864" y="4497470"/>
            <a:ext cx="2931018" cy="369332"/>
            <a:chOff x="2078864" y="4497470"/>
            <a:chExt cx="2931018" cy="369332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2078864" y="4819661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800408" y="4497470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942290" y="5416067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2163" y="2497124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22666" y="541606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3920" y="5939287"/>
            <a:ext cx="178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AB=AC</a:t>
            </a:r>
            <a:r>
              <a:rPr lang="bn-BD" sz="2800" b="1" dirty="0" smtClean="0"/>
              <a:t>=BC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74956" y="356461"/>
            <a:ext cx="2139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487" y="1239753"/>
            <a:ext cx="919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বাহুর দৈর্ঘ্য সমান তাকে সমবাহু ত্রিভুজ বলে।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100635" y="5281242"/>
            <a:ext cx="2931018" cy="369332"/>
            <a:chOff x="2100635" y="5281242"/>
            <a:chExt cx="2931018" cy="369332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100635" y="5603433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2179" y="5281242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440340" y="5234101"/>
            <a:ext cx="2931018" cy="369332"/>
            <a:chOff x="7440340" y="5234101"/>
            <a:chExt cx="2931018" cy="369332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7440340" y="5603433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83214" y="5234101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850882" y="3020345"/>
            <a:ext cx="1520476" cy="2602944"/>
            <a:chOff x="8850882" y="3020345"/>
            <a:chExt cx="1520476" cy="260294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8850882" y="3020345"/>
              <a:ext cx="1520476" cy="260294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3649310">
              <a:off x="9386792" y="3981878"/>
              <a:ext cx="671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727327" y="2883502"/>
            <a:ext cx="412316" cy="2931018"/>
            <a:chOff x="7727327" y="2883502"/>
            <a:chExt cx="412316" cy="2931018"/>
          </a:xfrm>
        </p:grpSpPr>
        <p:cxnSp>
          <p:nvCxnSpPr>
            <p:cNvPr id="30" name="Straight Connector 29"/>
            <p:cNvCxnSpPr/>
            <p:nvPr/>
          </p:nvCxnSpPr>
          <p:spPr>
            <a:xfrm rot="17989740" flipV="1">
              <a:off x="6668247" y="4343124"/>
              <a:ext cx="2931018" cy="1177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17989740">
              <a:off x="7504017" y="4030938"/>
              <a:ext cx="8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/>
                <a:t>5 cm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0929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74508" y="5558986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4502" y="2081499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58225" y="560307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4956" y="356461"/>
            <a:ext cx="2424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6033" y="1228736"/>
            <a:ext cx="1009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বাহুর দৈর্ঘ্য তিন রকম তাকে বিষমবাহু ত্রিভুজ বলে।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1943" y="5281242"/>
            <a:ext cx="2931018" cy="369332"/>
            <a:chOff x="2100635" y="5281242"/>
            <a:chExt cx="2931018" cy="369332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100635" y="5603433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2179" y="5281242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790167" y="5234101"/>
            <a:ext cx="2931018" cy="369332"/>
            <a:chOff x="7440340" y="5234101"/>
            <a:chExt cx="2931018" cy="369332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7440340" y="5603433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83214" y="5234101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3125745">
            <a:off x="5841175" y="3835631"/>
            <a:ext cx="3862535" cy="369332"/>
            <a:chOff x="2078864" y="4459971"/>
            <a:chExt cx="3744993" cy="369332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2078864" y="4819661"/>
              <a:ext cx="374499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93028" y="4459971"/>
              <a:ext cx="970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>
                  <a:solidFill>
                    <a:srgbClr val="002060"/>
                  </a:solidFill>
                </a:rPr>
                <a:t>7</a:t>
              </a:r>
              <a:r>
                <a:rPr lang="bn-BD" b="1" dirty="0" smtClean="0">
                  <a:solidFill>
                    <a:srgbClr val="002060"/>
                  </a:solidFill>
                </a:rPr>
                <a:t>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773471">
            <a:off x="6177968" y="3790953"/>
            <a:ext cx="6014350" cy="369508"/>
            <a:chOff x="2078864" y="3615655"/>
            <a:chExt cx="4485222" cy="369508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2078864" y="3973389"/>
              <a:ext cx="4485222" cy="1177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771023" y="3615655"/>
              <a:ext cx="8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/>
                <a:t>9</a:t>
              </a:r>
              <a:r>
                <a:rPr lang="bn-BD" b="1" dirty="0" smtClean="0"/>
                <a:t> cm</a:t>
              </a:r>
              <a:endParaRPr lang="en-US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0172" y="4532972"/>
            <a:ext cx="3862535" cy="369332"/>
            <a:chOff x="2078864" y="4497470"/>
            <a:chExt cx="3744993" cy="36933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078864" y="4819661"/>
              <a:ext cx="374499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800408" y="4497470"/>
              <a:ext cx="970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>
                  <a:solidFill>
                    <a:srgbClr val="002060"/>
                  </a:solidFill>
                </a:rPr>
                <a:t>7</a:t>
              </a:r>
              <a:r>
                <a:rPr lang="bn-BD" b="1" dirty="0" smtClean="0">
                  <a:solidFill>
                    <a:srgbClr val="002060"/>
                  </a:solidFill>
                </a:rPr>
                <a:t>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0172" y="3588611"/>
            <a:ext cx="6014350" cy="381106"/>
            <a:chOff x="2078864" y="3604057"/>
            <a:chExt cx="4485222" cy="381106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2078864" y="3973389"/>
              <a:ext cx="4485222" cy="1177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723613" y="3604057"/>
              <a:ext cx="8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11</a:t>
              </a:r>
              <a:r>
                <a:rPr lang="bn-BD" b="1" dirty="0" smtClean="0"/>
                <a:t> cm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9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99348160"/>
              </p:ext>
            </p:extLst>
          </p:nvPr>
        </p:nvGraphicFramePr>
        <p:xfrm>
          <a:off x="1944914" y="6434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9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E8ADED2-4D2C-43C7-8106-6B0A110E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>
                                            <p:graphicEl>
                                              <a:dgm id="{BE8ADED2-4D2C-43C7-8106-6B0A110E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>
                                            <p:graphicEl>
                                              <a:dgm id="{BE8ADED2-4D2C-43C7-8106-6B0A110E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8FA0097-6055-458A-9F88-7945010C8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>
                                            <p:graphicEl>
                                              <a:dgm id="{38FA0097-6055-458A-9F88-7945010C8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>
                                            <p:graphicEl>
                                              <a:dgm id="{38FA0097-6055-458A-9F88-7945010C8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2D95C3B-94E5-407D-9DE2-ED9DD8EB2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>
                                            <p:graphicEl>
                                              <a:dgm id="{92D95C3B-94E5-407D-9DE2-ED9DD8EB2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>
                                            <p:graphicEl>
                                              <a:dgm id="{92D95C3B-94E5-407D-9DE2-ED9DD8EB2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C007EF3-8412-45CA-97C5-D05732DB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>
                                            <p:graphicEl>
                                              <a:dgm id="{9C007EF3-8412-45CA-97C5-D05732DB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>
                                            <p:graphicEl>
                                              <a:dgm id="{9C007EF3-8412-45CA-97C5-D05732DB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C51CA63-3DDE-4C7C-BC3F-B31515B1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>
                                            <p:graphicEl>
                                              <a:dgm id="{6C51CA63-3DDE-4C7C-BC3F-B31515B1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>
                                            <p:graphicEl>
                                              <a:dgm id="{6C51CA63-3DDE-4C7C-BC3F-B31515B1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65172" y="185057"/>
            <a:ext cx="250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68486" y="4691742"/>
            <a:ext cx="298268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668486" y="1469570"/>
            <a:ext cx="5444" cy="322217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73930" y="1469570"/>
            <a:ext cx="2977242" cy="322217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668486" y="4053560"/>
            <a:ext cx="696686" cy="627297"/>
            <a:chOff x="3668486" y="4245429"/>
            <a:chExt cx="478972" cy="43542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668486" y="4245429"/>
              <a:ext cx="478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47458" y="4245429"/>
              <a:ext cx="0" cy="435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397661" y="4691742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0601" y="940908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3460" y="468085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714492" y="4174314"/>
            <a:ext cx="550151" cy="527328"/>
            <a:chOff x="5527026" y="5469963"/>
            <a:chExt cx="550151" cy="527328"/>
          </a:xfrm>
        </p:grpSpPr>
        <p:sp>
          <p:nvSpPr>
            <p:cNvPr id="18" name="TextBox 17"/>
            <p:cNvSpPr txBox="1"/>
            <p:nvPr/>
          </p:nvSpPr>
          <p:spPr>
            <a:xfrm>
              <a:off x="5527026" y="5474071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90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944974" y="5469963"/>
              <a:ext cx="132203" cy="13220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38300" y="5178229"/>
                <a:ext cx="84799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চিত্রেঃ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∆ABC 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সমকোণী ত্রিভুজ এবং </a:t>
                </a:r>
                <a:r>
                  <a:rPr lang="bn-BD" sz="2800" dirty="0" smtClean="0">
                    <a:latin typeface="Algerian" panose="04020705040A02060702" pitchFamily="82" charset="0"/>
                    <a:cs typeface="NikoshBAN" panose="02000000000000000000" pitchFamily="2" charset="0"/>
                  </a:rPr>
                  <a:t>&lt;</a:t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B=</a:t>
                </a:r>
                <a:r>
                  <a:rPr lang="bn-BD" sz="28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 সমকোণ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 ৯০</a:t>
                </a:r>
                <a14:m>
                  <m:oMath xmlns:m="http://schemas.openxmlformats.org/officeDocument/2006/math">
                    <m:r>
                      <a:rPr lang="bn-BD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° </m:t>
                    </m:r>
                  </m:oMath>
                </a14:m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5178229"/>
                <a:ext cx="8479971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510" t="-15116" r="-431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25286" y="5885648"/>
                <a:ext cx="10134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ত্রিভুজের একটি কোণ সমকোণ বা ৯০</a:t>
                </a:r>
                <a14:m>
                  <m:oMath xmlns:m="http://schemas.openxmlformats.org/officeDocument/2006/math">
                    <m:r>
                      <a:rPr lang="bn-BD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°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তাকে সমকোণী ত্রিভুজ বলে।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286" y="5885648"/>
                <a:ext cx="1013460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564" t="-12500" r="-1444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0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668486" y="4691742"/>
            <a:ext cx="298268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668487" y="1602277"/>
            <a:ext cx="46005" cy="30894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4492" y="1602277"/>
            <a:ext cx="2936680" cy="30894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668486" y="4053560"/>
            <a:ext cx="696686" cy="627297"/>
            <a:chOff x="3668486" y="4245429"/>
            <a:chExt cx="478972" cy="43542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668486" y="4245429"/>
              <a:ext cx="478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47458" y="4245429"/>
              <a:ext cx="0" cy="435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397661" y="4691742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7030" y="1195171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3460" y="468085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714492" y="4174314"/>
            <a:ext cx="550151" cy="527328"/>
            <a:chOff x="5527026" y="5469963"/>
            <a:chExt cx="550151" cy="527328"/>
          </a:xfrm>
        </p:grpSpPr>
        <p:sp>
          <p:nvSpPr>
            <p:cNvPr id="18" name="TextBox 17"/>
            <p:cNvSpPr txBox="1"/>
            <p:nvPr/>
          </p:nvSpPr>
          <p:spPr>
            <a:xfrm>
              <a:off x="5527026" y="5474071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90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944974" y="5469963"/>
              <a:ext cx="132203" cy="13220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44086" y="5098848"/>
            <a:ext cx="5500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∆ ABC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সূহ্মকোণী ত্রিভুজ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5329" y="5985851"/>
                <a:ext cx="111492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ত্রিভুজের তিনটি কোণই সূহ্মকোণ বা ৯০</a:t>
                </a:r>
                <a14:m>
                  <m:oMath xmlns:m="http://schemas.openxmlformats.org/officeDocument/2006/math">
                    <m:r>
                      <a:rPr lang="bn-BD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°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চেয়ে কম তাকে সূহ্মকোণী ত্রিভুজ বলে।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9" y="5985851"/>
                <a:ext cx="11149201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367" t="-12500" r="-43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Isosceles Triangle 49"/>
          <p:cNvSpPr/>
          <p:nvPr/>
        </p:nvSpPr>
        <p:spPr>
          <a:xfrm>
            <a:off x="3691489" y="1775871"/>
            <a:ext cx="2959683" cy="2905118"/>
          </a:xfrm>
          <a:prstGeom prst="triangle">
            <a:avLst>
              <a:gd name="adj" fmla="val 51226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02630" y="18505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সূহ্মকোণী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9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668486" y="4691742"/>
            <a:ext cx="298268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668487" y="1602277"/>
            <a:ext cx="46005" cy="30894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4492" y="1602277"/>
            <a:ext cx="2936680" cy="30894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668486" y="4053560"/>
            <a:ext cx="696686" cy="627297"/>
            <a:chOff x="3668486" y="4245429"/>
            <a:chExt cx="478972" cy="43542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668486" y="4245429"/>
              <a:ext cx="478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47458" y="4245429"/>
              <a:ext cx="0" cy="435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397661" y="4691742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2644" y="936965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3460" y="468085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714492" y="4174314"/>
            <a:ext cx="550151" cy="527328"/>
            <a:chOff x="5527026" y="5469963"/>
            <a:chExt cx="550151" cy="527328"/>
          </a:xfrm>
        </p:grpSpPr>
        <p:sp>
          <p:nvSpPr>
            <p:cNvPr id="18" name="TextBox 17"/>
            <p:cNvSpPr txBox="1"/>
            <p:nvPr/>
          </p:nvSpPr>
          <p:spPr>
            <a:xfrm>
              <a:off x="5527026" y="5474071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90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944974" y="5469963"/>
              <a:ext cx="132203" cy="13220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44086" y="5098848"/>
            <a:ext cx="5500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∆ ABC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স্থুলকোণী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5329" y="5985851"/>
                <a:ext cx="111492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ত্রিভুজের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কোণ স্থুলকোণ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 ৯০</a:t>
                </a:r>
                <a14:m>
                  <m:oMath xmlns:m="http://schemas.openxmlformats.org/officeDocument/2006/math">
                    <m:r>
                      <a:rPr lang="bn-BD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°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চেয়ে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বেশী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 স্থুলকোণী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 বলে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:endParaRPr lang="bn-BD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9" y="5985851"/>
                <a:ext cx="11149201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367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Isosceles Triangle 49"/>
          <p:cNvSpPr/>
          <p:nvPr/>
        </p:nvSpPr>
        <p:spPr>
          <a:xfrm>
            <a:off x="1996330" y="1460185"/>
            <a:ext cx="4654842" cy="3220804"/>
          </a:xfrm>
          <a:custGeom>
            <a:avLst/>
            <a:gdLst>
              <a:gd name="connsiteX0" fmla="*/ 0 w 2959683"/>
              <a:gd name="connsiteY0" fmla="*/ 2905118 h 2905118"/>
              <a:gd name="connsiteX1" fmla="*/ 1516127 w 2959683"/>
              <a:gd name="connsiteY1" fmla="*/ 0 h 2905118"/>
              <a:gd name="connsiteX2" fmla="*/ 2959683 w 2959683"/>
              <a:gd name="connsiteY2" fmla="*/ 2905118 h 2905118"/>
              <a:gd name="connsiteX3" fmla="*/ 0 w 2959683"/>
              <a:gd name="connsiteY3" fmla="*/ 2905118 h 2905118"/>
              <a:gd name="connsiteX0" fmla="*/ 1695159 w 4654842"/>
              <a:gd name="connsiteY0" fmla="*/ 3220804 h 3220804"/>
              <a:gd name="connsiteX1" fmla="*/ 0 w 4654842"/>
              <a:gd name="connsiteY1" fmla="*/ 0 h 3220804"/>
              <a:gd name="connsiteX2" fmla="*/ 4654842 w 4654842"/>
              <a:gd name="connsiteY2" fmla="*/ 3220804 h 3220804"/>
              <a:gd name="connsiteX3" fmla="*/ 1695159 w 4654842"/>
              <a:gd name="connsiteY3" fmla="*/ 3220804 h 322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4842" h="3220804">
                <a:moveTo>
                  <a:pt x="1695159" y="3220804"/>
                </a:moveTo>
                <a:lnTo>
                  <a:pt x="0" y="0"/>
                </a:lnTo>
                <a:lnTo>
                  <a:pt x="4654842" y="3220804"/>
                </a:lnTo>
                <a:lnTo>
                  <a:pt x="1695159" y="3220804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02630" y="18505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স্থুলকোণী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34653" y="3081311"/>
            <a:ext cx="93810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দল-০১,০২,০৩,০৪,০৫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 কত প্রকার। চিত্র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 সংজ্ঞা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পোস্টার পেপারে লিখ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1564" y="4426688"/>
            <a:ext cx="96872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দল-০৬,০৭,০৮,০৯,১০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কোণভেদে ত্রিভুজ কত প্রকার। চিত্র সহ সংজ্ঞা পোস্টার পেপারে লিখ। </a:t>
            </a:r>
          </a:p>
        </p:txBody>
      </p:sp>
    </p:spTree>
    <p:extLst>
      <p:ext uri="{BB962C8B-B14F-4D97-AF65-F5344CB8AC3E}">
        <p14:creationId xmlns:p14="http://schemas.microsoft.com/office/powerpoint/2010/main" val="221627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842938" y="5570132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13108" y="2056912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12499" y="5576945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18116" y="4770497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98643" y="4776980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604641" y="3370383"/>
            <a:ext cx="110442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13228" y="3369375"/>
            <a:ext cx="16922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13308" y="3367242"/>
            <a:ext cx="122198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64614" y="3341920"/>
            <a:ext cx="1311243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475508" y="2054075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28109" y="2043058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3257" y="1255806"/>
            <a:ext cx="6739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সূহ্মকোণী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কতটি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কোণ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সূহ্মকোণ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308" y="2732320"/>
            <a:ext cx="6705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স্থুলকোণী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কতটি কোণ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স্থুলকোণ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0427" y="4049787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একটি ত্রিভূজের কতটি বাহু ও কোণ থাকে?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2463" y="2075323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টি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2132" y="206968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 ১ 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04309" y="2069683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টি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94317" y="4846697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715" y="5644100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04708" y="189065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14108" y="32657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14108" y="189065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57108" y="31895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55339" y="482449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24963" y="472956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418108" y="2067929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494308" y="2119258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টি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0814" y="3383484"/>
            <a:ext cx="1235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টি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89509" y="3435265"/>
            <a:ext cx="1145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4641" y="3432729"/>
            <a:ext cx="1104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টি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78580" y="3445575"/>
            <a:ext cx="1626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একটিও নয়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2499" y="4832400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12498" y="5653145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0681" y="334372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39281" y="181972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11307" y="4760463"/>
                <a:ext cx="90321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 ১২০</a:t>
                </a:r>
                <a14:m>
                  <m:oMath xmlns:m="http://schemas.openxmlformats.org/officeDocument/2006/math">
                    <m:r>
                      <a:rPr lang="bn-BD" sz="3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°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বিশিষ্ট্য ত্রিভূজ অংকন করে  এর সংজ্ঞা দাও।   </a:t>
                </a:r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307" y="4760463"/>
                <a:ext cx="9032149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093" t="-13208" r="-50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838200"/>
            <a:ext cx="2931006" cy="5323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2743200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 smtClean="0">
                <a:ln w="12700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9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0474" y="167899"/>
            <a:ext cx="1106419" cy="11064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708499"/>
            <a:ext cx="50168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০১৯৯০৯৬৬১৪৮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E-mail : farukchowdhury661@yahoo.com</a:t>
            </a:r>
            <a:endParaRPr lang="en-US" sz="3600" dirty="0"/>
          </a:p>
        </p:txBody>
      </p:sp>
      <p:pic>
        <p:nvPicPr>
          <p:cNvPr id="7" name="Picture 6" descr="far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633" y="523104"/>
            <a:ext cx="2088872" cy="237043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7552449" y="3576202"/>
            <a:ext cx="4125431" cy="2880694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: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 গণিত </a:t>
            </a:r>
          </a:p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</a:t>
            </a:r>
          </a:p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</a:p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: ৫/২/২০২০ খ্রিস্টাব্দ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4" t="12431" r="25893" b="10061"/>
          <a:stretch/>
        </p:blipFill>
        <p:spPr>
          <a:xfrm>
            <a:off x="7552449" y="380852"/>
            <a:ext cx="2198914" cy="265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4170335" y="510817"/>
            <a:ext cx="4172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চিত্রগুলি লক্ষ্য কর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3" y="1552171"/>
            <a:ext cx="4635953" cy="2669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3" r="14112"/>
          <a:stretch/>
        </p:blipFill>
        <p:spPr>
          <a:xfrm>
            <a:off x="5512805" y="1552171"/>
            <a:ext cx="2830285" cy="29304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6" y="1423064"/>
            <a:ext cx="3418333" cy="3236021"/>
          </a:xfrm>
          <a:prstGeom prst="rect">
            <a:avLst/>
          </a:prstGeom>
        </p:spPr>
      </p:pic>
      <p:sp>
        <p:nvSpPr>
          <p:cNvPr id="3" name="Isosceles Triangle 2"/>
          <p:cNvSpPr/>
          <p:nvPr/>
        </p:nvSpPr>
        <p:spPr>
          <a:xfrm>
            <a:off x="8763001" y="1552171"/>
            <a:ext cx="2950028" cy="646743"/>
          </a:xfrm>
          <a:prstGeom prst="triangle">
            <a:avLst>
              <a:gd name="adj" fmla="val 5044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957943" y="1976715"/>
            <a:ext cx="2220686" cy="1495828"/>
          </a:xfrm>
          <a:prstGeom prst="triangle">
            <a:avLst>
              <a:gd name="adj" fmla="val 378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20915805">
            <a:off x="6319395" y="2365426"/>
            <a:ext cx="1827811" cy="1674449"/>
          </a:xfrm>
          <a:prstGeom prst="triangle">
            <a:avLst>
              <a:gd name="adj" fmla="val 7072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05742" y="2155371"/>
            <a:ext cx="6324600" cy="2634344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63686" y="4572000"/>
            <a:ext cx="5148943" cy="32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6147" y="2851689"/>
            <a:ext cx="7224682" cy="2138766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ত্রিভুজ 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তা 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  </a:t>
            </a:r>
            <a:endParaRPr lang="bn-BD" sz="3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বাহুভেদে ত্রিভুজের প্রকারভেদ বলতে পারবে; </a:t>
            </a:r>
          </a:p>
          <a:p>
            <a:pPr marL="285750" indent="-285750"/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কোণভেদে ত্রিভুজের প্রকারভেদ বলতে পারবে।  </a:t>
            </a:r>
            <a:endParaRPr lang="en-US" sz="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510" y="2009060"/>
            <a:ext cx="4293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1451" y="402956"/>
            <a:ext cx="2014779" cy="570145"/>
          </a:xfrm>
          <a:noFill/>
        </p:spPr>
        <p:txBody>
          <a:bodyPr>
            <a:no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834597" y="1655914"/>
            <a:ext cx="4198513" cy="2550017"/>
          </a:xfrm>
          <a:prstGeom prst="triangl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80055" y="3520969"/>
            <a:ext cx="347773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80055" y="4134294"/>
            <a:ext cx="347773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180055" y="2906481"/>
            <a:ext cx="3477731" cy="1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ও</a:t>
                </a:r>
                <a:r>
                  <a:rPr lang="en-US" sz="3200" dirty="0"/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CA 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147" t="-18947" r="-1817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8254AB3-30F8-4A89-890D-51BD5E48F020}"/>
              </a:ext>
            </a:extLst>
          </p:cNvPr>
          <p:cNvSpPr txBox="1"/>
          <p:nvPr/>
        </p:nvSpPr>
        <p:spPr>
          <a:xfrm>
            <a:off x="2971530" y="5836037"/>
            <a:ext cx="6737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⸫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 বাহু দ্বারা আবদ্ধ চিত্রকে ত্রিভূজ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0824" y="1071139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9767" y="3966739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4538" y="3944967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859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2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25939" y="4051861"/>
            <a:ext cx="807720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92335" y="4741965"/>
            <a:ext cx="5390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সহ ত্রিভূজের সংজ্ঞা 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1978677_6683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6291694"/>
              </p:ext>
            </p:extLst>
          </p:nvPr>
        </p:nvGraphicFramePr>
        <p:xfrm>
          <a:off x="1774369" y="1121229"/>
          <a:ext cx="8371115" cy="471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19787-91F7-41D4-AE3D-30D8C90CA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12F19787-91F7-41D4-AE3D-30D8C90CA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12F19787-91F7-41D4-AE3D-30D8C90CA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1EA5A7-F80D-4E34-BFA2-2143792AD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graphicEl>
                                              <a:dgm id="{BD1EA5A7-F80D-4E34-BFA2-2143792AD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BD1EA5A7-F80D-4E34-BFA2-2143792AD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ACD32-2A64-48FF-9F16-639F8FE6B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65AACD32-2A64-48FF-9F16-639F8FE6B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65AACD32-2A64-48FF-9F16-639F8FE6B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969A05-9CB8-46AC-8FC4-CA0D9373E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90969A05-9CB8-46AC-8FC4-CA0D9373E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90969A05-9CB8-46AC-8FC4-CA0D9373E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7790D9-8205-4FD4-9859-685D44A80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0D7790D9-8205-4FD4-9859-685D44A80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0D7790D9-8205-4FD4-9859-685D44A80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>
              <a:alpha val="11000"/>
            </a:srgbClr>
          </a:solidFill>
          <a:ln w="254000" cmpd="sng"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078864" y="3604057"/>
            <a:ext cx="2931018" cy="381106"/>
            <a:chOff x="2078864" y="3604057"/>
            <a:chExt cx="2931018" cy="381106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078864" y="3973389"/>
              <a:ext cx="2931018" cy="1177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723613" y="3604057"/>
              <a:ext cx="8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/>
                <a:t>5 cm</a:t>
              </a:r>
              <a:endParaRPr lang="en-US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78864" y="4497470"/>
            <a:ext cx="2931018" cy="369332"/>
            <a:chOff x="2078864" y="4497470"/>
            <a:chExt cx="2931018" cy="369332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2078864" y="4819661"/>
              <a:ext cx="293101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800408" y="4497470"/>
              <a:ext cx="662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114330" y="5676660"/>
            <a:ext cx="49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2164" y="2557746"/>
            <a:ext cx="46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21946" y="565236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6170" y="6016274"/>
            <a:ext cx="1325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AB=AC</a:t>
            </a:r>
            <a:endParaRPr lang="en-US" sz="28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2078864" y="5147035"/>
            <a:ext cx="2544651" cy="405713"/>
            <a:chOff x="2078864" y="5147035"/>
            <a:chExt cx="2544651" cy="405713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078864" y="5525037"/>
              <a:ext cx="2544651" cy="2771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946857" y="5147035"/>
              <a:ext cx="813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 cm 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89754" y="3080966"/>
            <a:ext cx="2832192" cy="3196918"/>
            <a:chOff x="7489754" y="3080966"/>
            <a:chExt cx="2832192" cy="3196918"/>
          </a:xfrm>
        </p:grpSpPr>
        <p:sp>
          <p:nvSpPr>
            <p:cNvPr id="2" name="Isosceles Triangle 1"/>
            <p:cNvSpPr/>
            <p:nvPr/>
          </p:nvSpPr>
          <p:spPr>
            <a:xfrm>
              <a:off x="7489754" y="3080966"/>
              <a:ext cx="2832192" cy="2833008"/>
            </a:xfrm>
            <a:prstGeom prst="triangl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8013068">
              <a:off x="7547143" y="4110438"/>
              <a:ext cx="998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3804046">
              <a:off x="9368805" y="4120248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b="1" dirty="0" smtClean="0">
                  <a:solidFill>
                    <a:srgbClr val="002060"/>
                  </a:solidFill>
                </a:rPr>
                <a:t>5 cm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36574" y="5908552"/>
              <a:ext cx="850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 cm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74956" y="356461"/>
            <a:ext cx="254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3515" y="1283025"/>
            <a:ext cx="1040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যে কোন দুইটি বাহুর দৈর্ঘ্য সমান তাকে সমদ্বিবাহু ত্রিভুজ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469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Cambria Math</vt:lpstr>
      <vt:lpstr>Nikosh</vt:lpstr>
      <vt:lpstr>NikoshBAN</vt:lpstr>
      <vt:lpstr>Times New Roman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ত্রিভুজ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lenovo</dc:creator>
  <cp:lastModifiedBy>Faruk Chowdhury</cp:lastModifiedBy>
  <cp:revision>97</cp:revision>
  <dcterms:created xsi:type="dcterms:W3CDTF">2019-03-14T16:53:07Z</dcterms:created>
  <dcterms:modified xsi:type="dcterms:W3CDTF">2020-02-07T12:50:58Z</dcterms:modified>
</cp:coreProperties>
</file>