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1295B-F882-4D8F-941A-8B3B8E36C559}"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145631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1295B-F882-4D8F-941A-8B3B8E36C559}"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141166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1295B-F882-4D8F-941A-8B3B8E36C559}"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317451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1295B-F882-4D8F-941A-8B3B8E36C559}"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53696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21295B-F882-4D8F-941A-8B3B8E36C559}"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73683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1295B-F882-4D8F-941A-8B3B8E36C559}"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228354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1295B-F882-4D8F-941A-8B3B8E36C559}" type="datetimeFigureOut">
              <a:rPr lang="en-US" smtClean="0"/>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34684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1295B-F882-4D8F-941A-8B3B8E36C559}" type="datetimeFigureOut">
              <a:rPr lang="en-US" smtClean="0"/>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4993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1295B-F882-4D8F-941A-8B3B8E36C559}" type="datetimeFigureOut">
              <a:rPr lang="en-US" smtClean="0"/>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364543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21295B-F882-4D8F-941A-8B3B8E36C559}"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252203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21295B-F882-4D8F-941A-8B3B8E36C559}"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760F-CE50-4463-A558-6EFC0FB4A44C}" type="slidenum">
              <a:rPr lang="en-US" smtClean="0"/>
              <a:t>‹#›</a:t>
            </a:fld>
            <a:endParaRPr lang="en-US"/>
          </a:p>
        </p:txBody>
      </p:sp>
    </p:spTree>
    <p:extLst>
      <p:ext uri="{BB962C8B-B14F-4D97-AF65-F5344CB8AC3E}">
        <p14:creationId xmlns:p14="http://schemas.microsoft.com/office/powerpoint/2010/main" val="127086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1295B-F882-4D8F-941A-8B3B8E36C559}" type="datetimeFigureOut">
              <a:rPr lang="en-US" smtClean="0"/>
              <a:t>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D760F-CE50-4463-A558-6EFC0FB4A44C}" type="slidenum">
              <a:rPr lang="en-US" smtClean="0"/>
              <a:t>‹#›</a:t>
            </a:fld>
            <a:endParaRPr lang="en-US"/>
          </a:p>
        </p:txBody>
      </p:sp>
    </p:spTree>
    <p:extLst>
      <p:ext uri="{BB962C8B-B14F-4D97-AF65-F5344CB8AC3E}">
        <p14:creationId xmlns:p14="http://schemas.microsoft.com/office/powerpoint/2010/main" val="244114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dirty="0" err="1" smtClean="0"/>
              <a:t>সবাইকে</a:t>
            </a:r>
            <a:r>
              <a:rPr lang="en-US" sz="4800" dirty="0" smtClean="0"/>
              <a:t> </a:t>
            </a:r>
            <a:r>
              <a:rPr lang="en-US" sz="4800" dirty="0" err="1" smtClean="0"/>
              <a:t>শুভেচ্ছা</a:t>
            </a:r>
            <a:r>
              <a:rPr lang="en-US" sz="4800" dirty="0" smtClean="0"/>
              <a:t> </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12192000" cy="6035040"/>
          </a:xfrm>
          <a:prstGeom prst="rect">
            <a:avLst/>
          </a:prstGeom>
        </p:spPr>
      </p:pic>
    </p:spTree>
    <p:extLst>
      <p:ext uri="{BB962C8B-B14F-4D97-AF65-F5344CB8AC3E}">
        <p14:creationId xmlns:p14="http://schemas.microsoft.com/office/powerpoint/2010/main" val="314998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190" y="809896"/>
            <a:ext cx="5294810" cy="5238207"/>
          </a:xfrm>
          <a:prstGeom prst="rect">
            <a:avLst/>
          </a:prstGeom>
        </p:spPr>
      </p:pic>
      <p:sp>
        <p:nvSpPr>
          <p:cNvPr id="5" name="TextBox 4"/>
          <p:cNvSpPr txBox="1"/>
          <p:nvPr/>
        </p:nvSpPr>
        <p:spPr>
          <a:xfrm>
            <a:off x="91440" y="6126479"/>
            <a:ext cx="12100560" cy="707886"/>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যে সব মহাপুরুষের আবির্ভাবে পৃথিবী ধন্য হয়েছে-মানুষের জীবনে যাঁরা এনেছেন সৌষ্ঠব,কুড়িয়েছেন লাবণ্য, মরুভাস্কর হযরত মুহাম্মাদ (সঃ) তাদের মধ্যে সর্বশ্রেষ্ঠ।</a:t>
            </a:r>
            <a:endParaRPr lang="en-US" sz="2000" dirty="0">
              <a:latin typeface="NikoshBAN" panose="02000000000000000000" pitchFamily="2" charset="0"/>
              <a:cs typeface="NikoshBAN" panose="02000000000000000000" pitchFamily="2" charset="0"/>
            </a:endParaRPr>
          </a:p>
        </p:txBody>
      </p:sp>
      <p:pic>
        <p:nvPicPr>
          <p:cNvPr id="7" name="Picture 2" descr="C:\Users\Yunus\Desktop\Islamic Picture\1780723_590500847703882_184899697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7525"/>
            <a:ext cx="6910251" cy="53189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130629"/>
            <a:ext cx="3435531" cy="6139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ছবির মাধ্যমে আলোচনা  </a:t>
            </a:r>
            <a:endParaRPr lang="en-US" sz="2400" dirty="0"/>
          </a:p>
        </p:txBody>
      </p:sp>
    </p:spTree>
    <p:extLst>
      <p:ext uri="{BB962C8B-B14F-4D97-AF65-F5344CB8AC3E}">
        <p14:creationId xmlns:p14="http://schemas.microsoft.com/office/powerpoint/2010/main" val="22983944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99909"/>
            <a:ext cx="12192000" cy="1015663"/>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হযরত মোস্তফা (সঃ)মানবতার গৌরব। আল্লাহর নবী হওয়া সত্বেও তিনি নিজেকে সাধারণ মানুষই মনে করতেন।এবং সেভাবেই তিনি জীবনযাপন করেছেন। ৬৩ বছরের ক্ষুদ্র পরিসর জীবনে হজরতকে কত পরিবর্তনের সম্মখীন হতে হয়েছে।যিনি ছিলেন এতিম, তিনি হয়েছিলেন সারা আরবভূমির অবিসংবাদিত নেতা। </a:t>
            </a:r>
            <a:endParaRPr lang="en-US" sz="2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413863" cy="24659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11" y="0"/>
            <a:ext cx="5830389" cy="23897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88031"/>
            <a:ext cx="6413863" cy="341638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3333"/>
          <a:stretch/>
        </p:blipFill>
        <p:spPr>
          <a:xfrm>
            <a:off x="6413863" y="2370465"/>
            <a:ext cx="5778137" cy="3403318"/>
          </a:xfrm>
          <a:prstGeom prst="rect">
            <a:avLst/>
          </a:prstGeom>
        </p:spPr>
      </p:pic>
    </p:spTree>
    <p:extLst>
      <p:ext uri="{BB962C8B-B14F-4D97-AF65-F5344CB8AC3E}">
        <p14:creationId xmlns:p14="http://schemas.microsoft.com/office/powerpoint/2010/main" val="31545859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6074229"/>
            <a:ext cx="12087497" cy="707886"/>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হযরত যখন মদীনার অধিনায়ক, তখন তাঁর ঘরের আসবাব ছিল- একখানা খেজুর পাতার বিছানা আর একটি পানির সুরাহি। অনেক দিন তাঁকে অনাহারে থাকতে হত এবং অনেক সময় উনুনে জলত না আগুন </a:t>
            </a:r>
            <a:endParaRPr lang="en-US" sz="2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061166"/>
          </a:xfrm>
          <a:prstGeom prst="rect">
            <a:avLst/>
          </a:prstGeom>
        </p:spPr>
      </p:pic>
    </p:spTree>
    <p:extLst>
      <p:ext uri="{BB962C8B-B14F-4D97-AF65-F5344CB8AC3E}">
        <p14:creationId xmlns:p14="http://schemas.microsoft.com/office/powerpoint/2010/main" val="21284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Valcano\400px-Tupa_Koncista_and_Gerlachovsky_stit.jpg"/>
          <p:cNvPicPr>
            <a:picLocks noChangeAspect="1" noChangeArrowheads="1"/>
          </p:cNvPicPr>
          <p:nvPr/>
        </p:nvPicPr>
        <p:blipFill>
          <a:blip r:embed="rId2"/>
          <a:srcRect/>
          <a:stretch>
            <a:fillRect/>
          </a:stretch>
        </p:blipFill>
        <p:spPr bwMode="auto">
          <a:xfrm>
            <a:off x="6152606" y="0"/>
            <a:ext cx="6039394" cy="3017520"/>
          </a:xfrm>
          <a:prstGeom prst="rect">
            <a:avLst/>
          </a:prstGeom>
          <a:noFill/>
        </p:spPr>
      </p:pic>
      <p:sp>
        <p:nvSpPr>
          <p:cNvPr id="3" name="TextBox 2"/>
          <p:cNvSpPr txBox="1"/>
          <p:nvPr/>
        </p:nvSpPr>
        <p:spPr>
          <a:xfrm>
            <a:off x="130628" y="6100353"/>
            <a:ext cx="12061371" cy="707886"/>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হযরতের চরিত্রে সংমিশ্রণ হয়েছিল কোমল আর কোঠরের। বিশ্বাসে</a:t>
            </a:r>
            <a:r>
              <a:rPr lang="bn-IN" sz="2000" dirty="0">
                <a:latin typeface="NikoshBAN" panose="02000000000000000000" pitchFamily="2" charset="0"/>
                <a:cs typeface="NikoshBAN" panose="02000000000000000000" pitchFamily="2" charset="0"/>
              </a:rPr>
              <a:t> যিনি </a:t>
            </a:r>
            <a:r>
              <a:rPr lang="bn-IN" sz="2000" dirty="0" smtClean="0">
                <a:latin typeface="NikoshBAN" panose="02000000000000000000" pitchFamily="2" charset="0"/>
                <a:cs typeface="NikoshBAN" panose="02000000000000000000" pitchFamily="2" charset="0"/>
              </a:rPr>
              <a:t> ছিলেন অজেয়, অকুতোভয়,সত্যে ও সংগ্রামে যিনি বজ্রের মতো কঠোর,পর্বতের মতো অটল, তাঁকেই আবার দেখতে পাই- কুসুমের চেয়েও কোমল।  </a:t>
            </a:r>
            <a:endParaRPr lang="en-US" sz="2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204858" cy="30436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030584"/>
            <a:ext cx="6165669" cy="309589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1111" b="35555"/>
          <a:stretch/>
        </p:blipFill>
        <p:spPr>
          <a:xfrm>
            <a:off x="6191794" y="3030583"/>
            <a:ext cx="6000206" cy="3082834"/>
          </a:xfrm>
          <a:prstGeom prst="rect">
            <a:avLst/>
          </a:prstGeom>
        </p:spPr>
      </p:pic>
    </p:spTree>
    <p:extLst>
      <p:ext uri="{BB962C8B-B14F-4D97-AF65-F5344CB8AC3E}">
        <p14:creationId xmlns:p14="http://schemas.microsoft.com/office/powerpoint/2010/main" val="330197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21086"/>
            <a:ext cx="12192000" cy="1384995"/>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বহুদিন পর দায়-মা হালিমাকে দেখে’মা আমার, মা আমার’বলে তিনি আকুল হয়ে উঠেন।মক্কা বিজয়ের পর সাফা পর্বতের পাদদেশে বসে হযরত বক্তৃতা করছিলেন।একজন লোক তাঁর সামনে এসে ভয়ে কাঁপতে লাগল। হযরত অভয় দিয়ে বললেন, ভয় করছ কেন? আমি রাজা নয় ,কারও মনিবও নই- এমন মায়ের সন্তান আমি,শুষ্ক খাদ্যই যাঁর আহার্য</a:t>
            </a:r>
            <a:r>
              <a:rPr lang="bn-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348549" cy="29652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171" y="0"/>
            <a:ext cx="5921829" cy="29294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416" y="3005188"/>
            <a:ext cx="6078583" cy="245508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005187"/>
            <a:ext cx="6152606" cy="2494275"/>
          </a:xfrm>
          <a:prstGeom prst="rect">
            <a:avLst/>
          </a:prstGeom>
        </p:spPr>
      </p:pic>
    </p:spTree>
    <p:extLst>
      <p:ext uri="{BB962C8B-B14F-4D97-AF65-F5344CB8AC3E}">
        <p14:creationId xmlns:p14="http://schemas.microsoft.com/office/powerpoint/2010/main" val="2700373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d. Yunus Azad\Desktop\Mobile pic\pray-blog.dawntra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 y="91440"/>
            <a:ext cx="6100355" cy="57322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9968" y="5791200"/>
            <a:ext cx="12032031" cy="1015663"/>
          </a:xfrm>
          <a:prstGeom prst="rect">
            <a:avLst/>
          </a:prstGeom>
          <a:noFill/>
        </p:spPr>
        <p:txBody>
          <a:bodyPr wrap="square" rtlCol="0">
            <a:spAutoFit/>
          </a:bodyPr>
          <a:lstStyle/>
          <a:p>
            <a:r>
              <a:rPr lang="en-US" sz="2000" dirty="0" err="1" smtClean="0">
                <a:latin typeface="NikoshBAN" panose="02000000000000000000" pitchFamily="2" charset="0"/>
                <a:cs typeface="NikoshBAN" panose="02000000000000000000" pitchFamily="2" charset="0"/>
              </a:rPr>
              <a:t>আনাস</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নামক</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এক</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ভৃত্য</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দশ</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বছর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হযরতের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চাকরি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করার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পর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বলেছেন-এই</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সুদীর্ঘ</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সময়ের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মধ্যে</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হযরতের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তিনি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কড়া</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কথা</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শোনেননি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কখনো</a:t>
            </a:r>
            <a:r>
              <a:rPr lang="bn-IN"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মক্কায়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তায়েফে</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অত্যাচারে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জর্জরিত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হয়েও</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হযরতের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মুখে</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অভিসম্পাতের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বাণী</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উচ্চারিত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হয়নি</a:t>
            </a:r>
            <a:r>
              <a:rPr lang="bn-IN" sz="2000" dirty="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তিনি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বলেছেন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এদের</a:t>
            </a:r>
            <a:r>
              <a:rPr lang="en-US" sz="2000"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জ্ঞান দাও প্রভু - এদের ক্ষমা কর।”</a:t>
            </a:r>
            <a:endParaRPr lang="en-US" sz="20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543" y="2612571"/>
            <a:ext cx="6052457" cy="315885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19937"/>
          <a:stretch/>
        </p:blipFill>
        <p:spPr>
          <a:xfrm>
            <a:off x="6087292" y="0"/>
            <a:ext cx="6104708" cy="2599509"/>
          </a:xfrm>
          <a:prstGeom prst="rect">
            <a:avLst/>
          </a:prstGeom>
        </p:spPr>
      </p:pic>
    </p:spTree>
    <p:extLst>
      <p:ext uri="{BB962C8B-B14F-4D97-AF65-F5344CB8AC3E}">
        <p14:creationId xmlns:p14="http://schemas.microsoft.com/office/powerpoint/2010/main" val="2528972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9" y="117566"/>
            <a:ext cx="5617029" cy="30066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691"/>
            <a:ext cx="6374674" cy="29805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3127081"/>
            <a:ext cx="6492240" cy="29602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177" y="3153207"/>
            <a:ext cx="5603965" cy="2868770"/>
          </a:xfrm>
          <a:prstGeom prst="rect">
            <a:avLst/>
          </a:prstGeom>
        </p:spPr>
      </p:pic>
      <p:sp>
        <p:nvSpPr>
          <p:cNvPr id="9" name="TextBox 8"/>
          <p:cNvSpPr txBox="1"/>
          <p:nvPr/>
        </p:nvSpPr>
        <p:spPr>
          <a:xfrm>
            <a:off x="91440" y="6008914"/>
            <a:ext cx="12100560" cy="1015663"/>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জগতে সাম্যের প্রতিষ্ঠা মোস্তফা চরিত্রের অন্যতম বিশেষত্ব। প্রচিলিত সমাজব্যাবস্তা ও দাস-ব্যবসায়ের অত্যাচারে জর্জরিত হয়ে মানবাত্মা যখন ঘুমরে মরছিল, রসুলুল্লাহ(সা) তখন প্রচার করেন সাম্যের বাণী। মানুষকে সালাতে আহবান করার জন্যে মুয়াযযিন নিযুক্ত করেছেন হাবশি গোলাম হযরত বেলালকে।</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3448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 y="6139542"/>
            <a:ext cx="12283440" cy="707886"/>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না্রীর অবস্থার পরিবর্তন এনেছেন হযরত। নারীর মর্যদা ছিল তাঁর শিক্ষার অন্তর্ভুক্ত।তাঁর কন্যা হযরত ফাতেমা (রা) – কেন্দ্রকরে সে যুগে গড়ে উঠেছে নারীত্বের আদর্শ। হযরত ঘোষণা করছেন;বেহেশত মায়ের পায়ের নিচে।</a:t>
            </a:r>
            <a:endParaRPr lang="en-US" sz="2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7" y="-1"/>
            <a:ext cx="5941423" cy="32526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789" y="0"/>
            <a:ext cx="6209211" cy="32657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294966"/>
            <a:ext cx="5891349" cy="2857640"/>
          </a:xfrm>
          <a:prstGeom prst="rect">
            <a:avLst/>
          </a:prstGeom>
        </p:spPr>
      </p:pic>
      <p:grpSp>
        <p:nvGrpSpPr>
          <p:cNvPr id="8" name="Group 7"/>
          <p:cNvGrpSpPr/>
          <p:nvPr/>
        </p:nvGrpSpPr>
        <p:grpSpPr>
          <a:xfrm>
            <a:off x="6021977" y="3200401"/>
            <a:ext cx="6170023" cy="3017520"/>
            <a:chOff x="4275632" y="3364335"/>
            <a:chExt cx="4429906" cy="2196391"/>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38" y="3364335"/>
              <a:ext cx="1600200" cy="2196391"/>
            </a:xfrm>
            <a:prstGeom prst="rect">
              <a:avLst/>
            </a:prstGeom>
          </p:spPr>
        </p:pic>
        <p:pic>
          <p:nvPicPr>
            <p:cNvPr id="10" name="Picture 3" descr="C:\Users\Md. Yunus Azad\Desktop\Mobile pic\IMG_44740543395793.jpeg"/>
            <p:cNvPicPr>
              <a:picLocks noChangeAspect="1" noChangeArrowheads="1"/>
            </p:cNvPicPr>
            <p:nvPr/>
          </p:nvPicPr>
          <p:blipFill rotWithShape="1">
            <a:blip r:embed="rId6">
              <a:extLst>
                <a:ext uri="{28A0092B-C50C-407E-A947-70E740481C1C}">
                  <a14:useLocalDpi xmlns:a14="http://schemas.microsoft.com/office/drawing/2010/main" val="0"/>
                </a:ext>
              </a:extLst>
            </a:blip>
            <a:srcRect l="4272" t="6016" r="4325" b="6148"/>
            <a:stretch/>
          </p:blipFill>
          <p:spPr bwMode="auto">
            <a:xfrm>
              <a:off x="4275632" y="3430564"/>
              <a:ext cx="2810968" cy="20558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1279159" y="-74951"/>
            <a:ext cx="6248400" cy="923330"/>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ছবির মাধ্যমে আলোচনা</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1863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17029"/>
          </a:xfrm>
          <a:prstGeom prst="rect">
            <a:avLst/>
          </a:prstGeom>
        </p:spPr>
      </p:pic>
      <p:sp>
        <p:nvSpPr>
          <p:cNvPr id="6" name="TextBox 5"/>
          <p:cNvSpPr txBox="1"/>
          <p:nvPr/>
        </p:nvSpPr>
        <p:spPr>
          <a:xfrm>
            <a:off x="91440" y="5643154"/>
            <a:ext cx="12100560" cy="1323439"/>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কুসংস্কারকে হযরত কোনো দিনই প্রশ্রই দেননি।একবার হযরতের পুত্রের মৃত্যুদিনে সূর্যগ্রহণ দেখা যায়।লোকে বলাবলি করতে থাকে – বুঝি হযরতের বিপদে প্রকৃতি শোকাবেশ পরিধান করেছে, হযরত এই কথার প্রতিবাদ করলেন ; বললেন”আল্লাহর বহু নিদর্শনের মধ্যে দুটি – চন্দ্র ও সূর্য। কারো জন্ম বা মৃত্যুতে চন্দ্র – সূর্য গ্রহণ লাগতে পারে না।”</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027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043646"/>
            <a:ext cx="5791200" cy="27954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53051" cy="30697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051" y="1"/>
            <a:ext cx="5738949" cy="30567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030583"/>
            <a:ext cx="6439989" cy="2834639"/>
          </a:xfrm>
          <a:prstGeom prst="rect">
            <a:avLst/>
          </a:prstGeom>
        </p:spPr>
      </p:pic>
      <p:sp>
        <p:nvSpPr>
          <p:cNvPr id="9" name="TextBox 8"/>
          <p:cNvSpPr txBox="1"/>
          <p:nvPr/>
        </p:nvSpPr>
        <p:spPr>
          <a:xfrm>
            <a:off x="0" y="5786846"/>
            <a:ext cx="12191999" cy="1015663"/>
          </a:xfrm>
          <a:prstGeom prst="rect">
            <a:avLst/>
          </a:prstGeom>
          <a:noFill/>
        </p:spPr>
        <p:txBody>
          <a:bodyPr wrap="square" rtlCol="0">
            <a:spAutoFit/>
          </a:bodyPr>
          <a:lstStyle/>
          <a:p>
            <a:r>
              <a:rPr lang="bn-IN" sz="2000" dirty="0" smtClean="0">
                <a:latin typeface="NikoshBAN" panose="02000000000000000000" pitchFamily="2" charset="0"/>
                <a:cs typeface="NikoshBAN" panose="02000000000000000000" pitchFamily="2" charset="0"/>
              </a:rPr>
              <a:t>হযরত জ্ঞানের উপর জোর দিয়েছেন সব সময়। জ্ঞান যেন হারানো উঠের মতো – তাকে তিনি খুজে বের করতে বলেছেন যেখান থেকেই হোক।আরো বলেছেন তিনি জ্ঞানসাধকের দোয়াতের কালি শহীদের লহুর চাইতেও পবিত্র।  এইভাবে জ্ঞানের আলোয় মানুষের হৃদয় উজ্জ্বল করার প্রেরণা দিয়ে গেছেন তিনি।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5339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90726_153001.jpg"/>
          <p:cNvPicPr>
            <a:picLocks noChangeAspect="1"/>
          </p:cNvPicPr>
          <p:nvPr/>
        </p:nvPicPr>
        <p:blipFill>
          <a:blip r:embed="rId2" cstate="print"/>
          <a:stretch>
            <a:fillRect/>
          </a:stretch>
        </p:blipFill>
        <p:spPr>
          <a:xfrm rot="5400000">
            <a:off x="4319451" y="1223554"/>
            <a:ext cx="3901443" cy="4258493"/>
          </a:xfrm>
          <a:prstGeom prst="rect">
            <a:avLst/>
          </a:prstGeom>
        </p:spPr>
      </p:pic>
      <p:sp>
        <p:nvSpPr>
          <p:cNvPr id="5" name="Frame 4"/>
          <p:cNvSpPr/>
          <p:nvPr/>
        </p:nvSpPr>
        <p:spPr>
          <a:xfrm>
            <a:off x="0" y="130629"/>
            <a:ext cx="12192000" cy="125403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FF0000"/>
                </a:solidFill>
              </a:rPr>
              <a:t>পরিচিতি </a:t>
            </a:r>
            <a:endParaRPr lang="en-US" sz="6000" dirty="0">
              <a:solidFill>
                <a:srgbClr val="FF0000"/>
              </a:solidFill>
            </a:endParaRPr>
          </a:p>
        </p:txBody>
      </p:sp>
      <p:sp>
        <p:nvSpPr>
          <p:cNvPr id="6" name="Round Single Corner Rectangle 5"/>
          <p:cNvSpPr/>
          <p:nvPr/>
        </p:nvSpPr>
        <p:spPr>
          <a:xfrm>
            <a:off x="0" y="1358537"/>
            <a:ext cx="4101738" cy="9144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rPr>
              <a:t>পাঠ-পরিচিতি </a:t>
            </a:r>
            <a:endParaRPr lang="en-US" sz="2800" dirty="0">
              <a:solidFill>
                <a:srgbClr val="FF0000"/>
              </a:solidFill>
            </a:endParaRPr>
          </a:p>
        </p:txBody>
      </p:sp>
      <p:sp>
        <p:nvSpPr>
          <p:cNvPr id="7" name="Round Single Corner Rectangle 6"/>
          <p:cNvSpPr/>
          <p:nvPr/>
        </p:nvSpPr>
        <p:spPr>
          <a:xfrm>
            <a:off x="8355876" y="1423852"/>
            <a:ext cx="3836124" cy="84908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rPr>
              <a:t>শিক্ষক-পরিচিতি  </a:t>
            </a:r>
            <a:endParaRPr lang="en-US" sz="2800" dirty="0">
              <a:solidFill>
                <a:srgbClr val="FF0000"/>
              </a:solidFill>
            </a:endParaRPr>
          </a:p>
        </p:txBody>
      </p:sp>
      <p:sp>
        <p:nvSpPr>
          <p:cNvPr id="8" name="Round Single Corner Rectangle 7"/>
          <p:cNvSpPr/>
          <p:nvPr/>
        </p:nvSpPr>
        <p:spPr>
          <a:xfrm>
            <a:off x="0" y="2272937"/>
            <a:ext cx="4195355" cy="304364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rPr>
              <a:t>শ্রেণি : সপ্তম</a:t>
            </a:r>
          </a:p>
          <a:p>
            <a:pPr algn="ctr"/>
            <a:r>
              <a:rPr lang="bn-IN" sz="2800" dirty="0" smtClean="0">
                <a:solidFill>
                  <a:srgbClr val="FF0000"/>
                </a:solidFill>
              </a:rPr>
              <a:t>বিষয় : বাংলা প্রথম পত্র,</a:t>
            </a:r>
          </a:p>
          <a:p>
            <a:pPr algn="ctr"/>
            <a:r>
              <a:rPr lang="bn-IN" sz="2800" dirty="0" smtClean="0">
                <a:solidFill>
                  <a:srgbClr val="FF0000"/>
                </a:solidFill>
              </a:rPr>
              <a:t>সময় : ৪৫ মিনিট,</a:t>
            </a:r>
          </a:p>
          <a:p>
            <a:pPr algn="ctr"/>
            <a:r>
              <a:rPr lang="bn-IN" sz="2800" dirty="0" smtClean="0">
                <a:solidFill>
                  <a:srgbClr val="FF0000"/>
                </a:solidFill>
              </a:rPr>
              <a:t>তারিখ : ১০-২-২০২০ ইং,        </a:t>
            </a:r>
            <a:endParaRPr lang="en-US" sz="2800" dirty="0">
              <a:solidFill>
                <a:srgbClr val="FF0000"/>
              </a:solidFill>
            </a:endParaRPr>
          </a:p>
        </p:txBody>
      </p:sp>
      <p:sp>
        <p:nvSpPr>
          <p:cNvPr id="9" name="Round Single Corner Rectangle 8"/>
          <p:cNvSpPr/>
          <p:nvPr/>
        </p:nvSpPr>
        <p:spPr>
          <a:xfrm>
            <a:off x="8355876" y="2272937"/>
            <a:ext cx="3836124" cy="304364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rPr>
              <a:t>নিমাই চন্দ্র মন্ডল,</a:t>
            </a:r>
          </a:p>
          <a:p>
            <a:pPr algn="ctr"/>
            <a:r>
              <a:rPr lang="bn-IN" sz="2800" dirty="0" smtClean="0">
                <a:solidFill>
                  <a:srgbClr val="FF0000"/>
                </a:solidFill>
              </a:rPr>
              <a:t>সহকারী শিক্ষক,</a:t>
            </a:r>
          </a:p>
          <a:p>
            <a:pPr algn="ctr"/>
            <a:r>
              <a:rPr lang="bn-IN" sz="2800" dirty="0" smtClean="0">
                <a:solidFill>
                  <a:srgbClr val="FF0000"/>
                </a:solidFill>
              </a:rPr>
              <a:t>পলাশী মাধ্যমিক বিদ্যালয়,</a:t>
            </a:r>
          </a:p>
          <a:p>
            <a:pPr algn="ctr"/>
            <a:r>
              <a:rPr lang="bn-IN" sz="2800" dirty="0" smtClean="0">
                <a:solidFill>
                  <a:srgbClr val="FF0000"/>
                </a:solidFill>
              </a:rPr>
              <a:t>রোহিতা,মনিরামপুর, যশোর।           </a:t>
            </a:r>
            <a:endParaRPr lang="en-US" sz="2800" dirty="0">
              <a:solidFill>
                <a:srgbClr val="FF0000"/>
              </a:solidFill>
            </a:endParaRPr>
          </a:p>
        </p:txBody>
      </p:sp>
    </p:spTree>
    <p:extLst>
      <p:ext uri="{BB962C8B-B14F-4D97-AF65-F5344CB8AC3E}">
        <p14:creationId xmlns:p14="http://schemas.microsoft.com/office/powerpoint/2010/main" val="31347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9937"/>
          <a:stretch/>
        </p:blipFill>
        <p:spPr>
          <a:xfrm>
            <a:off x="0" y="156754"/>
            <a:ext cx="7276011" cy="31133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69772"/>
            <a:ext cx="7641771" cy="37882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3" y="2980964"/>
            <a:ext cx="4680857" cy="37855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886" y="112755"/>
            <a:ext cx="4942114" cy="2880815"/>
          </a:xfrm>
          <a:prstGeom prst="rect">
            <a:avLst/>
          </a:prstGeom>
        </p:spPr>
      </p:pic>
    </p:spTree>
    <p:extLst>
      <p:ext uri="{BB962C8B-B14F-4D97-AF65-F5344CB8AC3E}">
        <p14:creationId xmlns:p14="http://schemas.microsoft.com/office/powerpoint/2010/main" val="1863492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dirty="0" smtClean="0"/>
              <a:t>জোরায় কাজ</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914400"/>
            <a:ext cx="4785360" cy="5773783"/>
          </a:xfrm>
          <a:prstGeom prst="rect">
            <a:avLst/>
          </a:prstGeom>
        </p:spPr>
      </p:pic>
      <p:sp>
        <p:nvSpPr>
          <p:cNvPr id="6" name="Rectangle 5"/>
          <p:cNvSpPr/>
          <p:nvPr/>
        </p:nvSpPr>
        <p:spPr>
          <a:xfrm>
            <a:off x="1" y="940526"/>
            <a:ext cx="7419702" cy="3788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অভিন্ন তথ্যভিত্তিক বহুনির্বাচনি প্রশ্ন, সময়=২মিঃ     </a:t>
            </a:r>
            <a:endParaRPr lang="en-US" dirty="0"/>
          </a:p>
        </p:txBody>
      </p:sp>
      <p:sp>
        <p:nvSpPr>
          <p:cNvPr id="9" name="Rectangle 8"/>
          <p:cNvSpPr/>
          <p:nvPr/>
        </p:nvSpPr>
        <p:spPr>
          <a:xfrm>
            <a:off x="0" y="6296297"/>
            <a:ext cx="7341326" cy="4441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উত্তর = ১, ক। ২, গ । </a:t>
            </a:r>
            <a:endParaRPr lang="en-US" dirty="0"/>
          </a:p>
        </p:txBody>
      </p:sp>
      <p:sp>
        <p:nvSpPr>
          <p:cNvPr id="10" name="Rectangle 9"/>
          <p:cNvSpPr/>
          <p:nvPr/>
        </p:nvSpPr>
        <p:spPr>
          <a:xfrm>
            <a:off x="-1" y="1254035"/>
            <a:ext cx="7367451" cy="50553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উদ্দীপকটি পড়ে ১ ও ২ নং প্রশ্নের উত্তর দাও :</a:t>
            </a:r>
          </a:p>
          <a:p>
            <a:pPr algn="ctr"/>
            <a:r>
              <a:rPr lang="bn-IN" dirty="0" smtClean="0"/>
              <a:t> </a:t>
            </a:r>
          </a:p>
          <a:p>
            <a:pPr algn="ctr"/>
            <a:r>
              <a:rPr lang="bn-IN" dirty="0" smtClean="0"/>
              <a:t>হযরত মুহাম্মদ (স,) –এর সম্পর্কে বলতে গিয়ে মাওলানা আকরাম হোসেন বলেন, হয়রত মুহাম্মদ (স,)  মানুষে মানুষে ভেদাভেদের পরিবর্তে সাম্যের বাণী প্রচার করে গেছেন। তিনি চরম দূরবস্থাকবলিত ক্রিতদাসের পরিত্রাণের জন্য কাজ করে গেছেন, নারীর অবস্থা পরিবর্তন ও নারীর মর্যদা প্রতিষ্ঠা ছিল তাঁর জীবনের ব্রত। অন্য ধর্মের ব্যাপারে তিনি ছিলেন অত্যন্ত উদার ও সহিষ্ণু।</a:t>
            </a:r>
          </a:p>
          <a:p>
            <a:pPr algn="ctr"/>
            <a:endParaRPr lang="bn-IN" dirty="0" smtClean="0"/>
          </a:p>
          <a:p>
            <a:pPr algn="ctr"/>
            <a:r>
              <a:rPr lang="bn-IN" dirty="0" smtClean="0"/>
              <a:t>১, ‘সাম্যের বাণী’ সম্পর্কে নিচের কোনটি প্রযোজ্য ?</a:t>
            </a:r>
          </a:p>
          <a:p>
            <a:pPr algn="ctr"/>
            <a:endParaRPr lang="bn-IN" dirty="0" smtClean="0"/>
          </a:p>
          <a:p>
            <a:pPr algn="ctr"/>
            <a:r>
              <a:rPr lang="bn-IN" dirty="0" smtClean="0"/>
              <a:t>ক) ধনী-গরিব সকলকে সমান চোখে দেখার বাণী খ) ধনীদের প্রতি সহানুভুতি</a:t>
            </a:r>
          </a:p>
          <a:p>
            <a:pPr algn="ctr"/>
            <a:r>
              <a:rPr lang="bn-IN" dirty="0" smtClean="0"/>
              <a:t>গ) গরিবের প্রতি সহানুভুতি ঘ) সবাইকে  সমান সম্পদ দেওয়া </a:t>
            </a:r>
          </a:p>
          <a:p>
            <a:pPr algn="ctr"/>
            <a:endParaRPr lang="bn-IN" dirty="0" smtClean="0"/>
          </a:p>
          <a:p>
            <a:pPr algn="ctr"/>
            <a:r>
              <a:rPr lang="bn-IN" dirty="0" smtClean="0"/>
              <a:t>২, হযরত মুহাম্মদ (স,)  অন্য ধর্মের লোকের ক্ষেত্রে ছিলেন-</a:t>
            </a:r>
          </a:p>
          <a:p>
            <a:pPr algn="ctr"/>
            <a:r>
              <a:rPr lang="bn-IN" dirty="0" smtClean="0"/>
              <a:t>।, উদার ।।, কঠোর ।।।, সহিষ্ণু</a:t>
            </a:r>
          </a:p>
          <a:p>
            <a:pPr algn="ctr"/>
            <a:r>
              <a:rPr lang="bn-IN" dirty="0" smtClean="0"/>
              <a:t>নিচের কোনটি সঠিক ? </a:t>
            </a:r>
          </a:p>
          <a:p>
            <a:pPr algn="ctr"/>
            <a:r>
              <a:rPr lang="bn-IN" dirty="0" smtClean="0"/>
              <a:t>ক)  ।  খ )। ও ।। গ) ।  ও ।।। ঘ ) । , ।।  ও ।।।                                                                    </a:t>
            </a:r>
            <a:endParaRPr lang="en-US" dirty="0"/>
          </a:p>
        </p:txBody>
      </p:sp>
    </p:spTree>
    <p:extLst>
      <p:ext uri="{BB962C8B-B14F-4D97-AF65-F5344CB8AC3E}">
        <p14:creationId xmlns:p14="http://schemas.microsoft.com/office/powerpoint/2010/main" val="31502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184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dirty="0" smtClean="0"/>
              <a:t>দলিয় কাজ  </a:t>
            </a:r>
            <a:endParaRPr lang="en-US" sz="4000" dirty="0"/>
          </a:p>
        </p:txBody>
      </p:sp>
      <p:sp>
        <p:nvSpPr>
          <p:cNvPr id="5" name="Rectangle 4"/>
          <p:cNvSpPr/>
          <p:nvPr/>
        </p:nvSpPr>
        <p:spPr>
          <a:xfrm>
            <a:off x="3888376" y="766356"/>
            <a:ext cx="4132217" cy="5268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অনুধাবনমূলক প্রশ্ন    </a:t>
            </a:r>
            <a:endParaRPr lang="en-US" dirty="0"/>
          </a:p>
        </p:txBody>
      </p:sp>
      <p:sp>
        <p:nvSpPr>
          <p:cNvPr id="6" name="Rectangle 5"/>
          <p:cNvSpPr/>
          <p:nvPr/>
        </p:nvSpPr>
        <p:spPr>
          <a:xfrm>
            <a:off x="8059783" y="731521"/>
            <a:ext cx="4132217" cy="17504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খ=</a:t>
            </a:r>
            <a:r>
              <a:rPr lang="en-US" sz="2000" dirty="0" err="1" smtClean="0"/>
              <a:t>দল</a:t>
            </a:r>
            <a:endParaRPr lang="en-US" sz="2000" dirty="0" smtClean="0"/>
          </a:p>
          <a:p>
            <a:pPr algn="ctr"/>
            <a:endParaRPr lang="en-US" sz="2000" dirty="0" smtClean="0"/>
          </a:p>
          <a:p>
            <a:pPr algn="ctr"/>
            <a:r>
              <a:rPr lang="en-US" sz="2000" dirty="0" smtClean="0"/>
              <a:t>১,কুসংশারকে </a:t>
            </a:r>
            <a:r>
              <a:rPr lang="en-US" sz="2000" dirty="0" err="1" smtClean="0"/>
              <a:t>হযরত</a:t>
            </a:r>
            <a:r>
              <a:rPr lang="en-US" sz="2000" dirty="0" smtClean="0"/>
              <a:t> </a:t>
            </a:r>
            <a:r>
              <a:rPr lang="en-US" sz="2000" dirty="0" err="1" smtClean="0"/>
              <a:t>মুহাম্মদ</a:t>
            </a:r>
            <a:r>
              <a:rPr lang="en-US" sz="2000" dirty="0" smtClean="0"/>
              <a:t> (স,) </a:t>
            </a:r>
            <a:r>
              <a:rPr lang="en-US" sz="2000" dirty="0" err="1" smtClean="0"/>
              <a:t>কীভাবে</a:t>
            </a:r>
            <a:r>
              <a:rPr lang="en-US" sz="2000" dirty="0" smtClean="0"/>
              <a:t> </a:t>
            </a:r>
            <a:r>
              <a:rPr lang="en-US" sz="2000" dirty="0" err="1" smtClean="0"/>
              <a:t>মূল্যায়ন</a:t>
            </a:r>
            <a:r>
              <a:rPr lang="en-US" sz="2000" dirty="0" smtClean="0"/>
              <a:t> </a:t>
            </a:r>
            <a:r>
              <a:rPr lang="en-US" sz="2000" dirty="0" err="1" smtClean="0"/>
              <a:t>করেছেন</a:t>
            </a:r>
            <a:r>
              <a:rPr lang="en-US" sz="2000" dirty="0" smtClean="0"/>
              <a:t> ? </a:t>
            </a:r>
            <a:r>
              <a:rPr lang="en-US" sz="2000" dirty="0" err="1" smtClean="0"/>
              <a:t>ব্যাখ্যা</a:t>
            </a:r>
            <a:r>
              <a:rPr lang="en-US" sz="2000" dirty="0" smtClean="0"/>
              <a:t> </a:t>
            </a:r>
            <a:r>
              <a:rPr lang="en-US" sz="2000" dirty="0" err="1" smtClean="0"/>
              <a:t>কর</a:t>
            </a:r>
            <a:r>
              <a:rPr lang="en-US" sz="2000" dirty="0" smtClean="0"/>
              <a:t>।              </a:t>
            </a:r>
            <a:endParaRPr lang="en-US" sz="2000" dirty="0"/>
          </a:p>
        </p:txBody>
      </p:sp>
      <p:sp>
        <p:nvSpPr>
          <p:cNvPr id="7" name="Rectangle 6"/>
          <p:cNvSpPr/>
          <p:nvPr/>
        </p:nvSpPr>
        <p:spPr>
          <a:xfrm>
            <a:off x="1" y="705394"/>
            <a:ext cx="3892730" cy="15675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ক=</a:t>
            </a:r>
            <a:r>
              <a:rPr lang="en-US" sz="2000" dirty="0" err="1" smtClean="0"/>
              <a:t>দল</a:t>
            </a:r>
            <a:endParaRPr lang="en-US" sz="2000" dirty="0" smtClean="0"/>
          </a:p>
          <a:p>
            <a:pPr algn="ctr"/>
            <a:endParaRPr lang="en-US" sz="2000" dirty="0" smtClean="0"/>
          </a:p>
          <a:p>
            <a:pPr algn="ctr"/>
            <a:r>
              <a:rPr lang="en-US" sz="2000" dirty="0" smtClean="0"/>
              <a:t>১,মুসলিম </a:t>
            </a:r>
            <a:r>
              <a:rPr lang="en-US" sz="2000" dirty="0" err="1" smtClean="0"/>
              <a:t>সমাজ</a:t>
            </a:r>
            <a:r>
              <a:rPr lang="en-US" sz="2000" dirty="0" smtClean="0"/>
              <a:t> </a:t>
            </a:r>
            <a:r>
              <a:rPr lang="en-US" sz="2000" dirty="0" err="1" smtClean="0"/>
              <a:t>কীভাবে</a:t>
            </a:r>
            <a:r>
              <a:rPr lang="en-US" sz="2000" dirty="0" smtClean="0"/>
              <a:t> </a:t>
            </a:r>
            <a:r>
              <a:rPr lang="en-US" sz="2000" dirty="0" err="1" smtClean="0"/>
              <a:t>জ্ঞানচর্চার</a:t>
            </a:r>
            <a:r>
              <a:rPr lang="en-US" sz="2000" dirty="0" smtClean="0"/>
              <a:t> </a:t>
            </a:r>
            <a:r>
              <a:rPr lang="en-US" sz="2000" dirty="0" err="1" smtClean="0"/>
              <a:t>উজ্জীবিত</a:t>
            </a:r>
            <a:r>
              <a:rPr lang="en-US" sz="2000" dirty="0" smtClean="0"/>
              <a:t> </a:t>
            </a:r>
            <a:r>
              <a:rPr lang="en-US" sz="2000" dirty="0" err="1" smtClean="0"/>
              <a:t>হয়েছিল</a:t>
            </a:r>
            <a:r>
              <a:rPr lang="en-US" sz="2000" dirty="0" smtClean="0"/>
              <a:t> ?        </a:t>
            </a:r>
            <a:endParaRPr lang="en-US" sz="2000" dirty="0"/>
          </a:p>
        </p:txBody>
      </p:sp>
      <p:sp>
        <p:nvSpPr>
          <p:cNvPr id="8" name="Rectangle 7"/>
          <p:cNvSpPr/>
          <p:nvPr/>
        </p:nvSpPr>
        <p:spPr>
          <a:xfrm>
            <a:off x="8059783" y="4193177"/>
            <a:ext cx="4132217" cy="15152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ঘ=</a:t>
            </a:r>
            <a:r>
              <a:rPr lang="en-US" sz="2000" dirty="0" err="1" smtClean="0"/>
              <a:t>দল</a:t>
            </a:r>
            <a:endParaRPr lang="en-US" sz="2000" dirty="0" smtClean="0"/>
          </a:p>
          <a:p>
            <a:pPr algn="ctr"/>
            <a:endParaRPr lang="en-US" sz="2000" dirty="0" smtClean="0"/>
          </a:p>
          <a:p>
            <a:pPr algn="ctr"/>
            <a:r>
              <a:rPr lang="en-US" sz="2000" dirty="0" smtClean="0"/>
              <a:t>১,”হযরত </a:t>
            </a:r>
            <a:r>
              <a:rPr lang="en-US" sz="2000" dirty="0" err="1" smtClean="0"/>
              <a:t>মুহাম্মদ</a:t>
            </a:r>
            <a:r>
              <a:rPr lang="en-US" sz="2000" dirty="0" smtClean="0"/>
              <a:t> (স,) – </a:t>
            </a:r>
            <a:r>
              <a:rPr lang="en-US" sz="2000" dirty="0" err="1" smtClean="0"/>
              <a:t>এর</a:t>
            </a:r>
            <a:r>
              <a:rPr lang="en-US" sz="2000" dirty="0" smtClean="0"/>
              <a:t> </a:t>
            </a:r>
            <a:r>
              <a:rPr lang="en-US" sz="2000" dirty="0" err="1" smtClean="0"/>
              <a:t>জীবনযাপন</a:t>
            </a:r>
            <a:r>
              <a:rPr lang="en-US" sz="2000" dirty="0" smtClean="0"/>
              <a:t> </a:t>
            </a:r>
            <a:r>
              <a:rPr lang="en-US" sz="2000" dirty="0" err="1" smtClean="0"/>
              <a:t>ছিল</a:t>
            </a:r>
            <a:r>
              <a:rPr lang="en-US" sz="2000" dirty="0" smtClean="0"/>
              <a:t> </a:t>
            </a:r>
            <a:r>
              <a:rPr lang="en-US" sz="2000" dirty="0" err="1" smtClean="0"/>
              <a:t>অতি</a:t>
            </a:r>
            <a:r>
              <a:rPr lang="en-US" sz="2000" dirty="0" smtClean="0"/>
              <a:t> </a:t>
            </a:r>
            <a:r>
              <a:rPr lang="en-US" sz="2000" dirty="0" err="1" smtClean="0"/>
              <a:t>সাধারণ</a:t>
            </a:r>
            <a:r>
              <a:rPr lang="en-US" sz="2000" dirty="0" smtClean="0"/>
              <a:t>।”-</a:t>
            </a:r>
            <a:r>
              <a:rPr lang="en-US" sz="2000" dirty="0" err="1" smtClean="0"/>
              <a:t>ব্যাখ্যা</a:t>
            </a:r>
            <a:r>
              <a:rPr lang="en-US" sz="2000" dirty="0" smtClean="0"/>
              <a:t> </a:t>
            </a:r>
            <a:r>
              <a:rPr lang="en-US" sz="2000" dirty="0" err="1" smtClean="0"/>
              <a:t>কর</a:t>
            </a:r>
            <a:r>
              <a:rPr lang="en-US" sz="2000" dirty="0" smtClean="0"/>
              <a:t>।           </a:t>
            </a:r>
            <a:endParaRPr lang="en-US" sz="2000" dirty="0"/>
          </a:p>
        </p:txBody>
      </p:sp>
      <p:sp>
        <p:nvSpPr>
          <p:cNvPr id="9" name="Rectangle 8"/>
          <p:cNvSpPr/>
          <p:nvPr/>
        </p:nvSpPr>
        <p:spPr>
          <a:xfrm>
            <a:off x="0" y="3905794"/>
            <a:ext cx="3801291" cy="161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গ=</a:t>
            </a:r>
            <a:r>
              <a:rPr lang="en-US" sz="2000" dirty="0" err="1" smtClean="0"/>
              <a:t>দল</a:t>
            </a:r>
            <a:endParaRPr lang="en-US" sz="2000" dirty="0" smtClean="0"/>
          </a:p>
          <a:p>
            <a:pPr algn="ctr"/>
            <a:endParaRPr lang="en-US" sz="2000" dirty="0" smtClean="0"/>
          </a:p>
          <a:p>
            <a:pPr algn="ctr"/>
            <a:r>
              <a:rPr lang="en-US" sz="2000" dirty="0" smtClean="0"/>
              <a:t>১,মহানবি </a:t>
            </a:r>
            <a:r>
              <a:rPr lang="en-US" sz="2000" dirty="0" err="1" smtClean="0"/>
              <a:t>হযরত</a:t>
            </a:r>
            <a:r>
              <a:rPr lang="en-US" sz="2000" dirty="0" smtClean="0"/>
              <a:t> </a:t>
            </a:r>
            <a:r>
              <a:rPr lang="en-US" sz="2000" dirty="0" err="1" smtClean="0"/>
              <a:t>মুহাম্মদ</a:t>
            </a:r>
            <a:r>
              <a:rPr lang="en-US" sz="2000" dirty="0" smtClean="0"/>
              <a:t> (স,) –</a:t>
            </a:r>
            <a:r>
              <a:rPr lang="en-US" sz="2000" dirty="0" err="1" smtClean="0"/>
              <a:t>কে</a:t>
            </a:r>
            <a:r>
              <a:rPr lang="en-US" sz="2000" dirty="0" smtClean="0"/>
              <a:t> </a:t>
            </a:r>
            <a:r>
              <a:rPr lang="en-US" sz="2000" dirty="0" err="1" smtClean="0"/>
              <a:t>সর্বশ্রেষ্ঠ</a:t>
            </a:r>
            <a:r>
              <a:rPr lang="en-US" sz="2000" dirty="0" smtClean="0"/>
              <a:t> </a:t>
            </a:r>
            <a:r>
              <a:rPr lang="en-US" sz="2000" dirty="0" err="1" smtClean="0"/>
              <a:t>মানব</a:t>
            </a:r>
            <a:r>
              <a:rPr lang="en-US" sz="2000" dirty="0" smtClean="0"/>
              <a:t> </a:t>
            </a:r>
            <a:r>
              <a:rPr lang="en-US" sz="2000" dirty="0" err="1" smtClean="0"/>
              <a:t>বলা</a:t>
            </a:r>
            <a:r>
              <a:rPr lang="en-US" sz="2000" dirty="0" smtClean="0"/>
              <a:t> </a:t>
            </a:r>
            <a:r>
              <a:rPr lang="en-US" sz="2000" dirty="0" err="1" smtClean="0"/>
              <a:t>হয়</a:t>
            </a:r>
            <a:r>
              <a:rPr lang="en-US" sz="2000" dirty="0" smtClean="0"/>
              <a:t> </a:t>
            </a:r>
            <a:r>
              <a:rPr lang="en-US" sz="2000" dirty="0" err="1" smtClean="0"/>
              <a:t>কেন</a:t>
            </a:r>
            <a:r>
              <a:rPr lang="en-US" sz="2000" dirty="0" smtClean="0"/>
              <a:t> ?             </a:t>
            </a:r>
            <a:endParaRPr lang="en-US" sz="2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481" y="1397726"/>
            <a:ext cx="4193176" cy="5460273"/>
          </a:xfrm>
          <a:prstGeom prst="rect">
            <a:avLst/>
          </a:prstGeom>
          <a:ln w="38100">
            <a:solidFill>
              <a:schemeClr val="accent2">
                <a:lumMod val="75000"/>
              </a:schemeClr>
            </a:solid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687"/>
            <a:ext cx="3788229" cy="172429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8718"/>
            <a:ext cx="3840480" cy="132928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097" y="5721531"/>
            <a:ext cx="4066903" cy="113646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474" y="2495006"/>
            <a:ext cx="3988526" cy="1685107"/>
          </a:xfrm>
          <a:prstGeom prst="rect">
            <a:avLst/>
          </a:prstGeom>
        </p:spPr>
      </p:pic>
    </p:spTree>
    <p:extLst>
      <p:ext uri="{BB962C8B-B14F-4D97-AF65-F5344CB8AC3E}">
        <p14:creationId xmlns:p14="http://schemas.microsoft.com/office/powerpoint/2010/main" val="14583490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083143" cy="8098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dirty="0" smtClean="0"/>
              <a:t>মূল্যায়ণ</a:t>
            </a:r>
            <a:r>
              <a:rPr lang="bn-IN" dirty="0" smtClean="0"/>
              <a:t> </a:t>
            </a:r>
            <a:endParaRPr lang="en-US" dirty="0"/>
          </a:p>
        </p:txBody>
      </p:sp>
      <p:sp>
        <p:nvSpPr>
          <p:cNvPr id="5" name="Rectangle 4"/>
          <p:cNvSpPr/>
          <p:nvPr/>
        </p:nvSpPr>
        <p:spPr>
          <a:xfrm>
            <a:off x="-1" y="2059577"/>
            <a:ext cx="8974184"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2800" dirty="0" smtClean="0"/>
              <a:t>২,মরু-ভাস্কার শব্দের অর্থ কী ?  </a:t>
            </a:r>
            <a:endParaRPr lang="en-US" sz="2800" dirty="0"/>
          </a:p>
        </p:txBody>
      </p:sp>
      <p:sp>
        <p:nvSpPr>
          <p:cNvPr id="6" name="Rectangle 5"/>
          <p:cNvSpPr/>
          <p:nvPr/>
        </p:nvSpPr>
        <p:spPr>
          <a:xfrm>
            <a:off x="-1" y="862149"/>
            <a:ext cx="9013372" cy="9971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2800" dirty="0" smtClean="0"/>
              <a:t>১,হবীবুল্লাহ বাহার কত সালে মৃত্যুবরণ করেন ?     </a:t>
            </a:r>
            <a:endParaRPr lang="en-US" sz="2800" dirty="0"/>
          </a:p>
        </p:txBody>
      </p:sp>
      <p:sp>
        <p:nvSpPr>
          <p:cNvPr id="7" name="Rectangle 6"/>
          <p:cNvSpPr/>
          <p:nvPr/>
        </p:nvSpPr>
        <p:spPr>
          <a:xfrm>
            <a:off x="91439" y="3069771"/>
            <a:ext cx="8921932"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2800" dirty="0" smtClean="0"/>
              <a:t>৩,কাকে অনেক সময় অনাহারে থাকতে হতো ?    </a:t>
            </a:r>
            <a:endParaRPr lang="en-US" sz="2800" dirty="0"/>
          </a:p>
        </p:txBody>
      </p:sp>
      <p:sp>
        <p:nvSpPr>
          <p:cNvPr id="8" name="Rectangle 7"/>
          <p:cNvSpPr/>
          <p:nvPr/>
        </p:nvSpPr>
        <p:spPr>
          <a:xfrm>
            <a:off x="100149" y="4123508"/>
            <a:ext cx="901772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IN" sz="2800" dirty="0" smtClean="0"/>
              <a:t>৪,মহানবী (স,) ভেদাভেদের পরিবর্তে মানবসমাজে কী প্রচার করে গেছেন ?         </a:t>
            </a:r>
            <a:endParaRPr lang="en-US" sz="2800" dirty="0"/>
          </a:p>
        </p:txBody>
      </p:sp>
      <p:sp>
        <p:nvSpPr>
          <p:cNvPr id="9" name="Rectangle 8"/>
          <p:cNvSpPr/>
          <p:nvPr/>
        </p:nvSpPr>
        <p:spPr>
          <a:xfrm>
            <a:off x="0" y="5307874"/>
            <a:ext cx="9313817"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IN" sz="2800" dirty="0" smtClean="0"/>
              <a:t>৫,সে যুগে কাকে কেন্দ্র করে নারীত্বের আদর্শ গড়ে উঠেছিল </a:t>
            </a:r>
            <a:r>
              <a:rPr lang="bn-IN" dirty="0" smtClean="0"/>
              <a:t>?   </a:t>
            </a:r>
            <a:endParaRPr lang="en-US" dirty="0"/>
          </a:p>
        </p:txBody>
      </p:sp>
      <p:sp>
        <p:nvSpPr>
          <p:cNvPr id="10" name="Rectangle 9"/>
          <p:cNvSpPr/>
          <p:nvPr/>
        </p:nvSpPr>
        <p:spPr>
          <a:xfrm>
            <a:off x="9339943" y="5277394"/>
            <a:ext cx="2573382" cy="9274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2400" dirty="0" smtClean="0"/>
              <a:t>৫,হযরত ফাতেমা (রা,)-কে।   </a:t>
            </a:r>
            <a:endParaRPr lang="en-US" sz="2400" dirty="0"/>
          </a:p>
        </p:txBody>
      </p:sp>
      <p:sp>
        <p:nvSpPr>
          <p:cNvPr id="11" name="Rectangle 10"/>
          <p:cNvSpPr/>
          <p:nvPr/>
        </p:nvSpPr>
        <p:spPr>
          <a:xfrm>
            <a:off x="9117874" y="4088674"/>
            <a:ext cx="2791097" cy="9013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৪,সাম্যের বাণী।</a:t>
            </a:r>
            <a:endParaRPr lang="en-US" sz="2400" dirty="0"/>
          </a:p>
        </p:txBody>
      </p:sp>
      <p:sp>
        <p:nvSpPr>
          <p:cNvPr id="12" name="Rectangle 11"/>
          <p:cNvSpPr/>
          <p:nvPr/>
        </p:nvSpPr>
        <p:spPr>
          <a:xfrm>
            <a:off x="9052561" y="3008811"/>
            <a:ext cx="302187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৩,  হযরত মুহাম্মদ (স,) কে।    </a:t>
            </a:r>
            <a:endParaRPr lang="en-US" sz="2400" dirty="0"/>
          </a:p>
        </p:txBody>
      </p:sp>
      <p:sp>
        <p:nvSpPr>
          <p:cNvPr id="13" name="Rectangle 12"/>
          <p:cNvSpPr/>
          <p:nvPr/>
        </p:nvSpPr>
        <p:spPr>
          <a:xfrm>
            <a:off x="8974184" y="1998617"/>
            <a:ext cx="303058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২,মরুভূমির সূর্য।  </a:t>
            </a:r>
            <a:endParaRPr lang="en-US" sz="2400" dirty="0"/>
          </a:p>
        </p:txBody>
      </p:sp>
      <p:sp>
        <p:nvSpPr>
          <p:cNvPr id="14" name="Rectangle 13"/>
          <p:cNvSpPr/>
          <p:nvPr/>
        </p:nvSpPr>
        <p:spPr>
          <a:xfrm>
            <a:off x="9078686" y="896984"/>
            <a:ext cx="300010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t>১,১৯৬৬ সালে। </a:t>
            </a:r>
            <a:endParaRPr lang="en-US" sz="2400" dirty="0"/>
          </a:p>
        </p:txBody>
      </p:sp>
    </p:spTree>
    <p:extLst>
      <p:ext uri="{BB962C8B-B14F-4D97-AF65-F5344CB8AC3E}">
        <p14:creationId xmlns:p14="http://schemas.microsoft.com/office/powerpoint/2010/main" val="65380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367" y="898344"/>
            <a:ext cx="5673634" cy="5959656"/>
          </a:xfrm>
          <a:prstGeom prst="rect">
            <a:avLst/>
          </a:prstGeom>
        </p:spPr>
      </p:pic>
      <p:sp>
        <p:nvSpPr>
          <p:cNvPr id="5" name="Rectangle 4"/>
          <p:cNvSpPr/>
          <p:nvPr/>
        </p:nvSpPr>
        <p:spPr>
          <a:xfrm>
            <a:off x="0" y="0"/>
            <a:ext cx="121920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err="1" smtClean="0"/>
              <a:t>বাড়ির</a:t>
            </a:r>
            <a:r>
              <a:rPr lang="en-US" sz="4000" dirty="0" smtClean="0"/>
              <a:t> </a:t>
            </a:r>
            <a:r>
              <a:rPr lang="en-US" sz="4000" dirty="0" err="1" smtClean="0"/>
              <a:t>কাজ</a:t>
            </a:r>
            <a:endParaRPr lang="en-US" sz="4000" dirty="0"/>
          </a:p>
        </p:txBody>
      </p:sp>
      <p:sp>
        <p:nvSpPr>
          <p:cNvPr id="6" name="Rectangle 5"/>
          <p:cNvSpPr/>
          <p:nvPr/>
        </p:nvSpPr>
        <p:spPr>
          <a:xfrm>
            <a:off x="0" y="2704012"/>
            <a:ext cx="6583680" cy="30305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2800" dirty="0" smtClean="0"/>
              <a:t>১, সমাজে শান্তি শৃঙ্খলা উন্নয়নে রাসুল (স,) এর আদর্শ কতটুকু ফলদায়ক যুক্তিসহ উপস্থাপন কর।             </a:t>
            </a:r>
            <a:endParaRPr lang="en-US" sz="2800" dirty="0"/>
          </a:p>
        </p:txBody>
      </p:sp>
    </p:spTree>
    <p:extLst>
      <p:ext uri="{BB962C8B-B14F-4D97-AF65-F5344CB8AC3E}">
        <p14:creationId xmlns:p14="http://schemas.microsoft.com/office/powerpoint/2010/main" val="2422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4" y="901338"/>
            <a:ext cx="12233564" cy="5956662"/>
          </a:xfrm>
          <a:prstGeom prst="rect">
            <a:avLst/>
          </a:prstGeom>
        </p:spPr>
      </p:pic>
      <p:sp>
        <p:nvSpPr>
          <p:cNvPr id="5" name="Rectangle 4"/>
          <p:cNvSpPr/>
          <p:nvPr/>
        </p:nvSpPr>
        <p:spPr>
          <a:xfrm>
            <a:off x="0" y="91440"/>
            <a:ext cx="12192000" cy="79683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err="1" smtClean="0"/>
              <a:t>সবাইকে</a:t>
            </a:r>
            <a:r>
              <a:rPr lang="en-US" sz="4400" dirty="0" smtClean="0"/>
              <a:t> </a:t>
            </a:r>
            <a:r>
              <a:rPr lang="en-US" sz="4400" dirty="0" err="1" smtClean="0"/>
              <a:t>ধন্যবাদ</a:t>
            </a:r>
            <a:r>
              <a:rPr lang="en-US" sz="4400" dirty="0" smtClean="0"/>
              <a:t>  </a:t>
            </a:r>
            <a:endParaRPr lang="en-US" sz="4400" dirty="0"/>
          </a:p>
        </p:txBody>
      </p:sp>
    </p:spTree>
    <p:extLst>
      <p:ext uri="{BB962C8B-B14F-4D97-AF65-F5344CB8AC3E}">
        <p14:creationId xmlns:p14="http://schemas.microsoft.com/office/powerpoint/2010/main" val="994438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942" y="326571"/>
            <a:ext cx="11996057"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4800" dirty="0" smtClean="0">
                <a:latin typeface="NikoshBAN" panose="02000000000000000000" pitchFamily="2" charset="0"/>
                <a:cs typeface="NikoshBAN" panose="02000000000000000000" pitchFamily="2" charset="0"/>
              </a:rPr>
              <a:t>নিচের ছবিটিতে তোমরা কি দেখতে পাচ্ছ ? </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2777"/>
            <a:ext cx="12192000" cy="5253446"/>
          </a:xfrm>
          <a:prstGeom prst="rect">
            <a:avLst/>
          </a:prstGeom>
        </p:spPr>
      </p:pic>
    </p:spTree>
    <p:extLst>
      <p:ext uri="{BB962C8B-B14F-4D97-AF65-F5344CB8AC3E}">
        <p14:creationId xmlns:p14="http://schemas.microsoft.com/office/powerpoint/2010/main" val="31048862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096206"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dirty="0" err="1" smtClean="0">
                <a:solidFill>
                  <a:srgbClr val="002060"/>
                </a:solidFill>
                <a:latin typeface="NikoshLightBAN" pitchFamily="2" charset="0"/>
                <a:cs typeface="NikoshLightBAN" pitchFamily="2" charset="0"/>
              </a:rPr>
              <a:t>পাঠ</a:t>
            </a:r>
            <a:r>
              <a:rPr lang="en-US" sz="5400" dirty="0" smtClean="0">
                <a:solidFill>
                  <a:srgbClr val="002060"/>
                </a:solidFill>
                <a:latin typeface="NikoshLightBAN" pitchFamily="2" charset="0"/>
                <a:cs typeface="NikoshLightBAN" pitchFamily="2" charset="0"/>
              </a:rPr>
              <a:t> </a:t>
            </a:r>
            <a:r>
              <a:rPr lang="en-US" sz="5400" dirty="0" err="1" smtClean="0">
                <a:solidFill>
                  <a:srgbClr val="002060"/>
                </a:solidFill>
                <a:latin typeface="NikoshLightBAN" pitchFamily="2" charset="0"/>
                <a:cs typeface="NikoshLightBAN" pitchFamily="2" charset="0"/>
              </a:rPr>
              <a:t>শিরোনাম</a:t>
            </a:r>
            <a:endParaRPr lang="en-US" sz="5400" dirty="0">
              <a:solidFill>
                <a:srgbClr val="002060"/>
              </a:solidFill>
              <a:latin typeface="NikoshLightBAN" pitchFamily="2" charset="0"/>
              <a:cs typeface="NikoshLightBAN" pitchFamily="2" charset="0"/>
            </a:endParaRPr>
          </a:p>
        </p:txBody>
      </p:sp>
      <p:sp>
        <p:nvSpPr>
          <p:cNvPr id="2" name="Vertical Scroll 1"/>
          <p:cNvSpPr/>
          <p:nvPr/>
        </p:nvSpPr>
        <p:spPr>
          <a:xfrm>
            <a:off x="7053943" y="1737360"/>
            <a:ext cx="4624251" cy="1463039"/>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chemeClr val="tx1"/>
                </a:solidFill>
              </a:rPr>
              <a:t>“</a:t>
            </a:r>
            <a:r>
              <a:rPr lang="en-US" sz="4000" dirty="0" err="1" smtClean="0">
                <a:solidFill>
                  <a:schemeClr val="tx1"/>
                </a:solidFill>
              </a:rPr>
              <a:t>মরু-ভাস্কার</a:t>
            </a:r>
            <a:r>
              <a:rPr lang="en-US" sz="4000" dirty="0" smtClean="0">
                <a:solidFill>
                  <a:schemeClr val="tx1"/>
                </a:solidFill>
              </a:rPr>
              <a:t>” </a:t>
            </a:r>
            <a:endParaRPr lang="en-US" sz="4000" dirty="0">
              <a:solidFill>
                <a:schemeClr val="tx1"/>
              </a:solidFill>
            </a:endParaRPr>
          </a:p>
        </p:txBody>
      </p:sp>
      <p:sp>
        <p:nvSpPr>
          <p:cNvPr id="3" name="Horizontal Scroll 2"/>
          <p:cNvSpPr/>
          <p:nvPr/>
        </p:nvSpPr>
        <p:spPr>
          <a:xfrm>
            <a:off x="7014754" y="4114800"/>
            <a:ext cx="4754880" cy="103327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smtClean="0">
                <a:solidFill>
                  <a:schemeClr val="tx1"/>
                </a:solidFill>
              </a:rPr>
              <a:t>হবীবুল্লাহ বাহার </a:t>
            </a:r>
            <a:endParaRPr lang="en-US" sz="36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983" y="2112781"/>
            <a:ext cx="2633526" cy="2838042"/>
          </a:xfrm>
          <a:prstGeom prst="rect">
            <a:avLst/>
          </a:prstGeom>
        </p:spPr>
      </p:pic>
    </p:spTree>
    <p:extLst>
      <p:ext uri="{BB962C8B-B14F-4D97-AF65-F5344CB8AC3E}">
        <p14:creationId xmlns:p14="http://schemas.microsoft.com/office/powerpoint/2010/main" val="190775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anim calcmode="lin" valueType="num">
                                      <p:cBhvr>
                                        <p:cTn id="41" dur="2000" fill="hold"/>
                                        <p:tgtEl>
                                          <p:spTgt spid="3"/>
                                        </p:tgtEl>
                                        <p:attrNameLst>
                                          <p:attrName>ppt_w</p:attrName>
                                        </p:attrNameLst>
                                      </p:cBhvr>
                                      <p:tavLst>
                                        <p:tav tm="0" fmla="#ppt_w*sin(2.5*pi*$)">
                                          <p:val>
                                            <p:fltVal val="0"/>
                                          </p:val>
                                        </p:tav>
                                        <p:tav tm="100000">
                                          <p:val>
                                            <p:fltVal val="1"/>
                                          </p:val>
                                        </p:tav>
                                      </p:tavLst>
                                    </p:anim>
                                    <p:anim calcmode="lin" valueType="num">
                                      <p:cBhvr>
                                        <p:cTn id="4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4970"/>
            <a:ext cx="121920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err="1" smtClean="0"/>
              <a:t>শিখনফল</a:t>
            </a:r>
            <a:endParaRPr lang="en-US" sz="4000" dirty="0"/>
          </a:p>
        </p:txBody>
      </p:sp>
      <p:sp>
        <p:nvSpPr>
          <p:cNvPr id="6" name="Rectangle 5"/>
          <p:cNvSpPr/>
          <p:nvPr/>
        </p:nvSpPr>
        <p:spPr>
          <a:xfrm>
            <a:off x="2834640" y="1345474"/>
            <a:ext cx="6962503" cy="31350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t>এই পাঠ শেষে শিক্ষার্থীরা ---</a:t>
            </a:r>
          </a:p>
          <a:p>
            <a:pPr algn="ctr"/>
            <a:endParaRPr lang="bn-IN" sz="2800" dirty="0" smtClean="0"/>
          </a:p>
          <a:p>
            <a:r>
              <a:rPr lang="bn-IN" sz="2800" dirty="0" smtClean="0"/>
              <a:t>১, লেখক পরিচিতি বলতে ও লিখতে পারবে।</a:t>
            </a:r>
          </a:p>
          <a:p>
            <a:r>
              <a:rPr lang="bn-IN" sz="2800" dirty="0" smtClean="0"/>
              <a:t>২, নতুন শব্দের অর্থ বলতে ও লিখতে পারবে।</a:t>
            </a:r>
          </a:p>
          <a:p>
            <a:r>
              <a:rPr lang="bn-IN" sz="2800" dirty="0" smtClean="0"/>
              <a:t>৩, মহানবীর জীবন ,আদর্শ ও সাম্যের বাণী ব্যাখ্যা করতে পারবে।                  </a:t>
            </a:r>
            <a:endParaRPr lang="en-US" sz="2800" dirty="0"/>
          </a:p>
        </p:txBody>
      </p:sp>
    </p:spTree>
    <p:extLst>
      <p:ext uri="{BB962C8B-B14F-4D97-AF65-F5344CB8AC3E}">
        <p14:creationId xmlns:p14="http://schemas.microsoft.com/office/powerpoint/2010/main" val="165696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43954" cy="65314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dirty="0" smtClean="0"/>
              <a:t>লেখক –পরিচিতি  </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23" y="2282598"/>
            <a:ext cx="2385332" cy="2602911"/>
          </a:xfrm>
          <a:prstGeom prst="rect">
            <a:avLst/>
          </a:prstGeom>
        </p:spPr>
      </p:pic>
      <p:sp>
        <p:nvSpPr>
          <p:cNvPr id="2" name="Rectangle 1"/>
          <p:cNvSpPr/>
          <p:nvPr/>
        </p:nvSpPr>
        <p:spPr>
          <a:xfrm>
            <a:off x="5891349" y="4389120"/>
            <a:ext cx="6048101" cy="22990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dirty="0" err="1" smtClean="0"/>
              <a:t>সাহিত্যকর্ম</a:t>
            </a:r>
            <a:r>
              <a:rPr lang="en-US" sz="2000" dirty="0" smtClean="0"/>
              <a:t> :  </a:t>
            </a:r>
            <a:r>
              <a:rPr lang="en-US" sz="2000" dirty="0" err="1" smtClean="0"/>
              <a:t>তিনি</a:t>
            </a:r>
            <a:r>
              <a:rPr lang="en-US" sz="2000" dirty="0" smtClean="0"/>
              <a:t> </a:t>
            </a:r>
            <a:r>
              <a:rPr lang="en-US" sz="2000" dirty="0" err="1" smtClean="0"/>
              <a:t>মূলত</a:t>
            </a:r>
            <a:r>
              <a:rPr lang="en-US" sz="2000" dirty="0" smtClean="0"/>
              <a:t> </a:t>
            </a:r>
            <a:r>
              <a:rPr lang="en-US" sz="2000" dirty="0" err="1" smtClean="0"/>
              <a:t>প্রবন্ধকার</a:t>
            </a:r>
            <a:r>
              <a:rPr lang="en-US" sz="2000" dirty="0" smtClean="0"/>
              <a:t> </a:t>
            </a:r>
            <a:r>
              <a:rPr lang="en-US" sz="2000" dirty="0" err="1" smtClean="0"/>
              <a:t>হলেও</a:t>
            </a:r>
            <a:r>
              <a:rPr lang="en-US" sz="2000" dirty="0" smtClean="0"/>
              <a:t> </a:t>
            </a:r>
            <a:r>
              <a:rPr lang="en-US" sz="2000" dirty="0" err="1" smtClean="0"/>
              <a:t>কয়েকটি</a:t>
            </a:r>
            <a:r>
              <a:rPr lang="en-US" sz="2000" dirty="0" smtClean="0"/>
              <a:t>  </a:t>
            </a:r>
            <a:r>
              <a:rPr lang="en-US" sz="2000" dirty="0" err="1" smtClean="0"/>
              <a:t>উল্লেখ্যযোগ্য</a:t>
            </a:r>
            <a:r>
              <a:rPr lang="en-US" sz="2000" dirty="0" smtClean="0"/>
              <a:t> </a:t>
            </a:r>
            <a:r>
              <a:rPr lang="en-US" sz="2000" dirty="0" err="1" smtClean="0"/>
              <a:t>জীবনীগ্রহন্থ</a:t>
            </a:r>
            <a:r>
              <a:rPr lang="en-US" sz="2000" dirty="0" smtClean="0"/>
              <a:t> </a:t>
            </a:r>
            <a:r>
              <a:rPr lang="en-US" sz="2000" dirty="0" err="1" smtClean="0"/>
              <a:t>রচনা</a:t>
            </a:r>
            <a:r>
              <a:rPr lang="en-US" sz="2000" dirty="0" smtClean="0"/>
              <a:t> </a:t>
            </a:r>
            <a:r>
              <a:rPr lang="en-US" sz="2000" dirty="0" err="1" smtClean="0"/>
              <a:t>করেন</a:t>
            </a:r>
            <a:r>
              <a:rPr lang="en-US" sz="2000" dirty="0" smtClean="0"/>
              <a:t> । </a:t>
            </a:r>
            <a:r>
              <a:rPr lang="en-US" sz="2000" dirty="0" err="1" smtClean="0"/>
              <a:t>যেমন</a:t>
            </a:r>
            <a:r>
              <a:rPr lang="en-US" sz="2000" dirty="0" smtClean="0"/>
              <a:t>-’</a:t>
            </a:r>
            <a:r>
              <a:rPr lang="en-US" sz="2000" dirty="0" err="1" smtClean="0"/>
              <a:t>ওমর</a:t>
            </a:r>
            <a:r>
              <a:rPr lang="en-US" sz="2000" dirty="0" smtClean="0"/>
              <a:t> </a:t>
            </a:r>
            <a:r>
              <a:rPr lang="en-US" sz="2000" dirty="0" err="1" smtClean="0"/>
              <a:t>ফারুক</a:t>
            </a:r>
            <a:r>
              <a:rPr lang="en-US" sz="2000" dirty="0" smtClean="0"/>
              <a:t>’,  ‘</a:t>
            </a:r>
            <a:r>
              <a:rPr lang="en-US" sz="2000" dirty="0" err="1" smtClean="0"/>
              <a:t>আমির</a:t>
            </a:r>
            <a:r>
              <a:rPr lang="en-US" sz="2000" dirty="0" smtClean="0"/>
              <a:t> </a:t>
            </a:r>
            <a:r>
              <a:rPr lang="en-US" sz="2000" dirty="0" err="1" smtClean="0"/>
              <a:t>আলী</a:t>
            </a:r>
            <a:r>
              <a:rPr lang="en-US" sz="2000" dirty="0" smtClean="0"/>
              <a:t>’ </a:t>
            </a:r>
            <a:r>
              <a:rPr lang="en-US" sz="2000" dirty="0" err="1" smtClean="0"/>
              <a:t>ইত্যাদি</a:t>
            </a:r>
            <a:r>
              <a:rPr lang="en-US" sz="2000" dirty="0" smtClean="0"/>
              <a:t>। ’</a:t>
            </a:r>
            <a:r>
              <a:rPr lang="en-US" sz="2000" dirty="0" err="1" smtClean="0"/>
              <a:t>শেফাউল</a:t>
            </a:r>
            <a:r>
              <a:rPr lang="en-US" sz="2000" dirty="0" smtClean="0"/>
              <a:t> </a:t>
            </a:r>
            <a:r>
              <a:rPr lang="en-US" sz="2000" dirty="0" err="1" smtClean="0"/>
              <a:t>মূলক</a:t>
            </a:r>
            <a:r>
              <a:rPr lang="en-US" sz="2000" dirty="0" smtClean="0"/>
              <a:t>’ </a:t>
            </a:r>
            <a:r>
              <a:rPr lang="en-US" sz="2000" dirty="0" err="1" smtClean="0"/>
              <a:t>ছদ্মনামে</a:t>
            </a:r>
            <a:r>
              <a:rPr lang="en-US" sz="2000" dirty="0" smtClean="0"/>
              <a:t> </a:t>
            </a:r>
            <a:r>
              <a:rPr lang="en-US" sz="2000" dirty="0" err="1" smtClean="0"/>
              <a:t>একসময়</a:t>
            </a:r>
            <a:r>
              <a:rPr lang="en-US" sz="2000" dirty="0" smtClean="0"/>
              <a:t> </a:t>
            </a:r>
            <a:r>
              <a:rPr lang="en-US" sz="2000" dirty="0" err="1" smtClean="0"/>
              <a:t>তিনি</a:t>
            </a:r>
            <a:r>
              <a:rPr lang="en-US" sz="2000" dirty="0" smtClean="0"/>
              <a:t> </a:t>
            </a:r>
            <a:r>
              <a:rPr lang="en-US" sz="2000" dirty="0" err="1" smtClean="0"/>
              <a:t>দৈনিক</a:t>
            </a:r>
            <a:r>
              <a:rPr lang="en-US" sz="2000" dirty="0" smtClean="0"/>
              <a:t> </a:t>
            </a:r>
            <a:r>
              <a:rPr lang="en-US" sz="2000" dirty="0" err="1" smtClean="0"/>
              <a:t>পত্রকায়</a:t>
            </a:r>
            <a:r>
              <a:rPr lang="en-US" sz="2000" dirty="0" smtClean="0"/>
              <a:t> </a:t>
            </a:r>
            <a:r>
              <a:rPr lang="en-US" sz="2000" dirty="0" err="1" smtClean="0"/>
              <a:t>সরস</a:t>
            </a:r>
            <a:r>
              <a:rPr lang="en-US" sz="2000" dirty="0" smtClean="0"/>
              <a:t> </a:t>
            </a:r>
            <a:r>
              <a:rPr lang="en-US" sz="2000" dirty="0" err="1" smtClean="0"/>
              <a:t>অথচ</a:t>
            </a:r>
            <a:r>
              <a:rPr lang="en-US" sz="2000" dirty="0" smtClean="0"/>
              <a:t> </a:t>
            </a:r>
            <a:r>
              <a:rPr lang="en-US" sz="2000" dirty="0" err="1" smtClean="0"/>
              <a:t>তীক্ষ্ণ</a:t>
            </a:r>
            <a:r>
              <a:rPr lang="en-US" sz="2000" dirty="0" smtClean="0"/>
              <a:t> </a:t>
            </a:r>
            <a:r>
              <a:rPr lang="en-US" sz="2000" dirty="0" err="1" smtClean="0"/>
              <a:t>রম্যরচনা</a:t>
            </a:r>
            <a:r>
              <a:rPr lang="en-US" sz="2000" dirty="0" smtClean="0"/>
              <a:t> </a:t>
            </a:r>
            <a:r>
              <a:rPr lang="en-US" sz="2000" dirty="0" err="1" smtClean="0"/>
              <a:t>লিখতেন</a:t>
            </a:r>
            <a:r>
              <a:rPr lang="en-US" sz="2000" dirty="0" smtClean="0"/>
              <a:t>।                            </a:t>
            </a:r>
            <a:endParaRPr lang="en-US" sz="2000" dirty="0"/>
          </a:p>
        </p:txBody>
      </p:sp>
      <p:sp>
        <p:nvSpPr>
          <p:cNvPr id="6" name="Rectangle 5"/>
          <p:cNvSpPr/>
          <p:nvPr/>
        </p:nvSpPr>
        <p:spPr>
          <a:xfrm>
            <a:off x="126274" y="5168537"/>
            <a:ext cx="5778137"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err="1" smtClean="0">
                <a:solidFill>
                  <a:srgbClr val="FF0000"/>
                </a:solidFill>
              </a:rPr>
              <a:t>জীবনাবসান</a:t>
            </a:r>
            <a:r>
              <a:rPr lang="en-US" sz="2400" dirty="0" smtClean="0">
                <a:solidFill>
                  <a:srgbClr val="FF0000"/>
                </a:solidFill>
              </a:rPr>
              <a:t> : ১৫ </a:t>
            </a:r>
            <a:r>
              <a:rPr lang="en-US" sz="2400" dirty="0" err="1" smtClean="0">
                <a:solidFill>
                  <a:srgbClr val="FF0000"/>
                </a:solidFill>
              </a:rPr>
              <a:t>এপ্রিল</a:t>
            </a:r>
            <a:r>
              <a:rPr lang="en-US" sz="2400" dirty="0" smtClean="0">
                <a:solidFill>
                  <a:srgbClr val="FF0000"/>
                </a:solidFill>
              </a:rPr>
              <a:t> ১৯৬৬ </a:t>
            </a:r>
            <a:r>
              <a:rPr lang="en-US" sz="2400" dirty="0" err="1" smtClean="0">
                <a:solidFill>
                  <a:srgbClr val="FF0000"/>
                </a:solidFill>
              </a:rPr>
              <a:t>খ্রিষ্টাব্দ</a:t>
            </a:r>
            <a:r>
              <a:rPr lang="en-US" sz="2400" dirty="0" smtClean="0">
                <a:solidFill>
                  <a:srgbClr val="FF0000"/>
                </a:solidFill>
              </a:rPr>
              <a:t>।  </a:t>
            </a:r>
            <a:endParaRPr lang="en-US" sz="2400" dirty="0">
              <a:solidFill>
                <a:srgbClr val="FF0000"/>
              </a:solidFill>
            </a:endParaRPr>
          </a:p>
        </p:txBody>
      </p:sp>
      <p:sp>
        <p:nvSpPr>
          <p:cNvPr id="7" name="Rectangle 6"/>
          <p:cNvSpPr/>
          <p:nvPr/>
        </p:nvSpPr>
        <p:spPr>
          <a:xfrm>
            <a:off x="5878286" y="2525486"/>
            <a:ext cx="6008913" cy="18113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err="1" smtClean="0"/>
              <a:t>পেশা</a:t>
            </a:r>
            <a:r>
              <a:rPr lang="en-US" sz="2000" dirty="0" smtClean="0"/>
              <a:t> : ‘</a:t>
            </a:r>
            <a:r>
              <a:rPr lang="en-US" sz="2000" dirty="0" err="1" smtClean="0"/>
              <a:t>বুল্বুল’নামে</a:t>
            </a:r>
            <a:r>
              <a:rPr lang="en-US" sz="2000" dirty="0" smtClean="0"/>
              <a:t> </a:t>
            </a:r>
            <a:r>
              <a:rPr lang="en-US" sz="2000" dirty="0" err="1" smtClean="0"/>
              <a:t>একটি</a:t>
            </a:r>
            <a:r>
              <a:rPr lang="en-US" sz="2000" dirty="0" smtClean="0"/>
              <a:t> ও </a:t>
            </a:r>
            <a:r>
              <a:rPr lang="en-US" sz="2000" dirty="0" err="1" smtClean="0"/>
              <a:t>প্রকাশনা</a:t>
            </a:r>
            <a:r>
              <a:rPr lang="en-US" sz="2000" dirty="0" smtClean="0"/>
              <a:t> </a:t>
            </a:r>
            <a:r>
              <a:rPr lang="en-US" sz="2000" dirty="0" err="1" smtClean="0"/>
              <a:t>প্রতিষ্ঠান</a:t>
            </a:r>
            <a:r>
              <a:rPr lang="en-US" sz="2000" dirty="0" smtClean="0"/>
              <a:t> </a:t>
            </a:r>
            <a:r>
              <a:rPr lang="en-US" sz="2000" dirty="0" err="1" smtClean="0"/>
              <a:t>গড়ে</a:t>
            </a:r>
            <a:r>
              <a:rPr lang="en-US" sz="2000" dirty="0" smtClean="0"/>
              <a:t> </a:t>
            </a:r>
            <a:r>
              <a:rPr lang="en-US" sz="2000" dirty="0" err="1" smtClean="0"/>
              <a:t>তুলেছিলেন</a:t>
            </a:r>
            <a:r>
              <a:rPr lang="en-US" sz="2000" dirty="0" smtClean="0"/>
              <a:t>।  </a:t>
            </a:r>
            <a:r>
              <a:rPr lang="en-US" sz="2000" dirty="0" err="1" smtClean="0"/>
              <a:t>পরবর্তীতে</a:t>
            </a:r>
            <a:r>
              <a:rPr lang="en-US" sz="2000" dirty="0" smtClean="0"/>
              <a:t> </a:t>
            </a:r>
            <a:r>
              <a:rPr lang="en-US" sz="2000" dirty="0" err="1" smtClean="0"/>
              <a:t>তিনি</a:t>
            </a:r>
            <a:r>
              <a:rPr lang="en-US" sz="2000" dirty="0" smtClean="0"/>
              <a:t> </a:t>
            </a:r>
            <a:r>
              <a:rPr lang="en-US" sz="2000" dirty="0" err="1" smtClean="0"/>
              <a:t>রাজনীতিতে</a:t>
            </a:r>
            <a:r>
              <a:rPr lang="en-US" sz="2000" dirty="0" smtClean="0"/>
              <a:t> </a:t>
            </a:r>
            <a:r>
              <a:rPr lang="en-US" sz="2000" dirty="0" err="1" smtClean="0"/>
              <a:t>যোগদান</a:t>
            </a:r>
            <a:r>
              <a:rPr lang="en-US" sz="2000" dirty="0" smtClean="0"/>
              <a:t> </a:t>
            </a:r>
            <a:r>
              <a:rPr lang="en-US" sz="2000" dirty="0" err="1" smtClean="0"/>
              <a:t>করেন</a:t>
            </a:r>
            <a:r>
              <a:rPr lang="en-US" sz="2000" dirty="0" smtClean="0"/>
              <a:t> </a:t>
            </a:r>
            <a:r>
              <a:rPr lang="en-US" sz="2000" dirty="0" err="1" smtClean="0"/>
              <a:t>এবং</a:t>
            </a:r>
            <a:r>
              <a:rPr lang="en-US" sz="2000" dirty="0" smtClean="0"/>
              <a:t> </a:t>
            </a:r>
            <a:r>
              <a:rPr lang="en-US" sz="2000" dirty="0" err="1" smtClean="0"/>
              <a:t>পুর্ব</a:t>
            </a:r>
            <a:r>
              <a:rPr lang="en-US" sz="2000" dirty="0" smtClean="0"/>
              <a:t> </a:t>
            </a:r>
            <a:r>
              <a:rPr lang="en-US" sz="2000" dirty="0" err="1" smtClean="0"/>
              <a:t>পাকিস্তানের</a:t>
            </a:r>
            <a:r>
              <a:rPr lang="en-US" sz="2000" dirty="0" smtClean="0"/>
              <a:t> </a:t>
            </a:r>
            <a:r>
              <a:rPr lang="en-US" sz="2000" dirty="0" err="1" smtClean="0"/>
              <a:t>প্রাদেশিক</a:t>
            </a:r>
            <a:r>
              <a:rPr lang="en-US" sz="2000" dirty="0" smtClean="0"/>
              <a:t> </a:t>
            </a:r>
            <a:r>
              <a:rPr lang="en-US" sz="2000" dirty="0" err="1" smtClean="0"/>
              <a:t>পরিষদের</a:t>
            </a:r>
            <a:r>
              <a:rPr lang="en-US" sz="2000" dirty="0" smtClean="0"/>
              <a:t> </a:t>
            </a:r>
            <a:r>
              <a:rPr lang="en-US" sz="2000" dirty="0" err="1" smtClean="0"/>
              <a:t>স্বাস্থ্যমন্ত্রী</a:t>
            </a:r>
            <a:r>
              <a:rPr lang="en-US" sz="2000" dirty="0" smtClean="0"/>
              <a:t> </a:t>
            </a:r>
            <a:r>
              <a:rPr lang="en-US" sz="2000" dirty="0" err="1" smtClean="0"/>
              <a:t>নিযুক্ত</a:t>
            </a:r>
            <a:r>
              <a:rPr lang="en-US" sz="2000" dirty="0" smtClean="0"/>
              <a:t> </a:t>
            </a:r>
            <a:r>
              <a:rPr lang="en-US" sz="2000" dirty="0" err="1" smtClean="0"/>
              <a:t>হন</a:t>
            </a:r>
            <a:r>
              <a:rPr lang="en-US" sz="2000" dirty="0" smtClean="0"/>
              <a:t>।                </a:t>
            </a:r>
            <a:endParaRPr lang="en-US" sz="2000" dirty="0"/>
          </a:p>
        </p:txBody>
      </p:sp>
      <p:sp>
        <p:nvSpPr>
          <p:cNvPr id="8" name="Rectangle 7"/>
          <p:cNvSpPr/>
          <p:nvPr/>
        </p:nvSpPr>
        <p:spPr>
          <a:xfrm>
            <a:off x="5826034" y="1776549"/>
            <a:ext cx="6035039" cy="6662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t>শিক্ষাজীবন</a:t>
            </a:r>
            <a:r>
              <a:rPr lang="en-US" sz="2000" dirty="0" smtClean="0"/>
              <a:t> : </a:t>
            </a:r>
            <a:r>
              <a:rPr lang="en-US" sz="2000" dirty="0" err="1" smtClean="0"/>
              <a:t>বিএ</a:t>
            </a:r>
            <a:r>
              <a:rPr lang="en-US" sz="2000" dirty="0" smtClean="0"/>
              <a:t> ১৯২৮, </a:t>
            </a:r>
            <a:r>
              <a:rPr lang="en-US" sz="2000" dirty="0" err="1" smtClean="0"/>
              <a:t>কলকাতা</a:t>
            </a:r>
            <a:r>
              <a:rPr lang="en-US" sz="2000" dirty="0" smtClean="0"/>
              <a:t> </a:t>
            </a:r>
            <a:r>
              <a:rPr lang="en-US" sz="2000" dirty="0" err="1" smtClean="0"/>
              <a:t>ইসলামিয়া</a:t>
            </a:r>
            <a:r>
              <a:rPr lang="en-US" sz="2000" dirty="0" smtClean="0"/>
              <a:t> </a:t>
            </a:r>
            <a:r>
              <a:rPr lang="en-US" sz="2000" dirty="0" err="1" smtClean="0"/>
              <a:t>কলেজ</a:t>
            </a:r>
            <a:r>
              <a:rPr lang="en-US" sz="2000" dirty="0" smtClean="0"/>
              <a:t>।      </a:t>
            </a:r>
            <a:endParaRPr lang="en-US" sz="2000" dirty="0"/>
          </a:p>
        </p:txBody>
      </p:sp>
      <p:sp>
        <p:nvSpPr>
          <p:cNvPr id="9" name="Rectangle 8"/>
          <p:cNvSpPr/>
          <p:nvPr/>
        </p:nvSpPr>
        <p:spPr>
          <a:xfrm>
            <a:off x="5865224" y="1092926"/>
            <a:ext cx="5995850" cy="6574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err="1" smtClean="0"/>
              <a:t>পিতার</a:t>
            </a:r>
            <a:r>
              <a:rPr lang="en-US" sz="2000" dirty="0" smtClean="0"/>
              <a:t> </a:t>
            </a:r>
            <a:r>
              <a:rPr lang="en-US" sz="2000" dirty="0" err="1" smtClean="0"/>
              <a:t>নাম</a:t>
            </a:r>
            <a:r>
              <a:rPr lang="en-US" sz="2000" dirty="0" smtClean="0"/>
              <a:t> : </a:t>
            </a:r>
            <a:r>
              <a:rPr lang="en-US" sz="2000" dirty="0" err="1" smtClean="0"/>
              <a:t>মোহাম্মদ</a:t>
            </a:r>
            <a:r>
              <a:rPr lang="en-US" sz="2000" dirty="0" smtClean="0"/>
              <a:t> </a:t>
            </a:r>
            <a:r>
              <a:rPr lang="en-US" sz="2000" dirty="0" err="1" smtClean="0"/>
              <a:t>নুরুল্লাহ</a:t>
            </a:r>
            <a:r>
              <a:rPr lang="en-US" sz="2000" dirty="0" smtClean="0"/>
              <a:t>। </a:t>
            </a:r>
            <a:endParaRPr lang="en-US" sz="2000" dirty="0"/>
          </a:p>
        </p:txBody>
      </p:sp>
      <p:sp>
        <p:nvSpPr>
          <p:cNvPr id="10" name="Rectangle 9"/>
          <p:cNvSpPr/>
          <p:nvPr/>
        </p:nvSpPr>
        <p:spPr>
          <a:xfrm>
            <a:off x="91440" y="775063"/>
            <a:ext cx="4023360" cy="6357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t>হবীবুল্লাহ</a:t>
            </a:r>
            <a:r>
              <a:rPr lang="en-US" sz="2400" dirty="0" smtClean="0"/>
              <a:t> </a:t>
            </a:r>
            <a:r>
              <a:rPr lang="en-US" sz="2400" dirty="0" err="1" smtClean="0"/>
              <a:t>বাহার</a:t>
            </a:r>
            <a:r>
              <a:rPr lang="en-US" sz="2400" dirty="0" smtClean="0"/>
              <a:t> </a:t>
            </a:r>
            <a:endParaRPr lang="en-US" sz="2400" dirty="0"/>
          </a:p>
        </p:txBody>
      </p:sp>
      <p:sp>
        <p:nvSpPr>
          <p:cNvPr id="11" name="Rectangle 10"/>
          <p:cNvSpPr/>
          <p:nvPr/>
        </p:nvSpPr>
        <p:spPr>
          <a:xfrm>
            <a:off x="5917475" y="640081"/>
            <a:ext cx="6048102" cy="5225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err="1" smtClean="0"/>
              <a:t>জন্ম</a:t>
            </a:r>
            <a:r>
              <a:rPr lang="en-US" sz="2000" dirty="0" smtClean="0"/>
              <a:t> : ১৯০৬ </a:t>
            </a:r>
            <a:r>
              <a:rPr lang="en-US" sz="2000" dirty="0" err="1" smtClean="0"/>
              <a:t>খ্রিষ্টাব্দ</a:t>
            </a:r>
            <a:r>
              <a:rPr lang="en-US" sz="2000" dirty="0" smtClean="0"/>
              <a:t>। </a:t>
            </a:r>
            <a:r>
              <a:rPr lang="en-US" sz="2000" dirty="0" err="1" smtClean="0"/>
              <a:t>ফেনি</a:t>
            </a:r>
            <a:r>
              <a:rPr lang="en-US" sz="2000" dirty="0" smtClean="0"/>
              <a:t> </a:t>
            </a:r>
            <a:r>
              <a:rPr lang="en-US" sz="2000" dirty="0" err="1" smtClean="0"/>
              <a:t>জেলার</a:t>
            </a:r>
            <a:r>
              <a:rPr lang="en-US" sz="2000" dirty="0" smtClean="0"/>
              <a:t> </a:t>
            </a:r>
            <a:r>
              <a:rPr lang="en-US" sz="2000" dirty="0" err="1" smtClean="0"/>
              <a:t>গুথুমা</a:t>
            </a:r>
            <a:r>
              <a:rPr lang="en-US" sz="2000" dirty="0" smtClean="0"/>
              <a:t> </a:t>
            </a:r>
            <a:r>
              <a:rPr lang="en-US" sz="2000" dirty="0" err="1" smtClean="0"/>
              <a:t>গ্রামে</a:t>
            </a:r>
            <a:r>
              <a:rPr lang="en-US" sz="2000" dirty="0" smtClean="0"/>
              <a:t>।</a:t>
            </a:r>
            <a:endParaRPr lang="en-US" sz="2000" dirty="0"/>
          </a:p>
        </p:txBody>
      </p:sp>
    </p:spTree>
    <p:extLst>
      <p:ext uri="{BB962C8B-B14F-4D97-AF65-F5344CB8AC3E}">
        <p14:creationId xmlns:p14="http://schemas.microsoft.com/office/powerpoint/2010/main" val="32094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103" y="682398"/>
            <a:ext cx="6143897" cy="6084162"/>
          </a:xfrm>
          <a:prstGeom prst="rect">
            <a:avLst/>
          </a:prstGeom>
        </p:spPr>
      </p:pic>
      <p:sp>
        <p:nvSpPr>
          <p:cNvPr id="5" name="Rectangle 4"/>
          <p:cNvSpPr/>
          <p:nvPr/>
        </p:nvSpPr>
        <p:spPr>
          <a:xfrm>
            <a:off x="0" y="0"/>
            <a:ext cx="12096206" cy="7837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000" dirty="0" smtClean="0"/>
              <a:t>একক কাজ  </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96" y="871809"/>
            <a:ext cx="3687264" cy="2811917"/>
          </a:xfrm>
          <a:prstGeom prst="rect">
            <a:avLst/>
          </a:prstGeom>
        </p:spPr>
      </p:pic>
      <p:sp>
        <p:nvSpPr>
          <p:cNvPr id="7" name="Rectangle 6"/>
          <p:cNvSpPr/>
          <p:nvPr/>
        </p:nvSpPr>
        <p:spPr>
          <a:xfrm>
            <a:off x="91441" y="4153989"/>
            <a:ext cx="5969725" cy="25211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smtClean="0"/>
              <a:t>১,উপরের ছবিদেখে ৫টি বাক্য তৈরী কর।    </a:t>
            </a:r>
            <a:endParaRPr lang="en-US" sz="3200" dirty="0"/>
          </a:p>
        </p:txBody>
      </p:sp>
    </p:spTree>
    <p:extLst>
      <p:ext uri="{BB962C8B-B14F-4D97-AF65-F5344CB8AC3E}">
        <p14:creationId xmlns:p14="http://schemas.microsoft.com/office/powerpoint/2010/main" val="17658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 y="0"/>
            <a:ext cx="4167051" cy="612648"/>
          </a:xfrm>
          <a:prstGeom prst="wedgeRoundRectCallout">
            <a:avLst>
              <a:gd name="adj1" fmla="val -22400"/>
              <a:gd name="adj2" fmla="val 24586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000" dirty="0" smtClean="0"/>
              <a:t>আদর্শ পাঠ </a:t>
            </a:r>
            <a:endParaRPr lang="en-US" sz="4000" dirty="0"/>
          </a:p>
        </p:txBody>
      </p:sp>
      <p:sp>
        <p:nvSpPr>
          <p:cNvPr id="5" name="Rounded Rectangular Callout 4"/>
          <p:cNvSpPr/>
          <p:nvPr/>
        </p:nvSpPr>
        <p:spPr>
          <a:xfrm>
            <a:off x="9144000" y="0"/>
            <a:ext cx="3048000" cy="612648"/>
          </a:xfrm>
          <a:prstGeom prst="wedgeRoundRectCallout">
            <a:avLst>
              <a:gd name="adj1" fmla="val -14833"/>
              <a:gd name="adj2" fmla="val 20109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t>সরব পাঠ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6" y="1436914"/>
            <a:ext cx="6738257" cy="54210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60" y="1423852"/>
            <a:ext cx="5425440" cy="5434148"/>
          </a:xfrm>
          <a:prstGeom prst="rect">
            <a:avLst/>
          </a:prstGeom>
        </p:spPr>
      </p:pic>
    </p:spTree>
    <p:extLst>
      <p:ext uri="{BB962C8B-B14F-4D97-AF65-F5344CB8AC3E}">
        <p14:creationId xmlns:p14="http://schemas.microsoft.com/office/powerpoint/2010/main" val="39593305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3118" t="50000" r="25269"/>
          <a:stretch/>
        </p:blipFill>
        <p:spPr>
          <a:xfrm>
            <a:off x="4663440" y="2036880"/>
            <a:ext cx="2356281" cy="1398652"/>
          </a:xfrm>
          <a:prstGeom prst="ellipse">
            <a:avLst/>
          </a:prstGeom>
          <a:ln>
            <a:noFill/>
          </a:ln>
          <a:effectLst>
            <a:softEdge rad="112500"/>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0001" b="7777"/>
          <a:stretch/>
        </p:blipFill>
        <p:spPr>
          <a:xfrm>
            <a:off x="4448923" y="5645574"/>
            <a:ext cx="1966096" cy="1212426"/>
          </a:xfrm>
          <a:prstGeom prst="ellipse">
            <a:avLst/>
          </a:prstGeom>
          <a:ln>
            <a:noFill/>
          </a:ln>
          <a:effectLst>
            <a:softEdge rad="112500"/>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67" y="718457"/>
            <a:ext cx="2560319" cy="1397725"/>
          </a:xfrm>
          <a:prstGeom prst="ellipse">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1509" y="3239437"/>
            <a:ext cx="1962150" cy="1279282"/>
          </a:xfrm>
          <a:prstGeom prst="ellipse">
            <a:avLst/>
          </a:prstGeom>
          <a:ln>
            <a:noFill/>
          </a:ln>
          <a:effectLst>
            <a:softEdge rad="112500"/>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8987" y="4432437"/>
            <a:ext cx="1843088" cy="1226491"/>
          </a:xfrm>
          <a:prstGeom prst="ellipse">
            <a:avLst/>
          </a:prstGeom>
          <a:ln>
            <a:noFill/>
          </a:ln>
          <a:effectLst>
            <a:softEdge rad="112500"/>
          </a:effectLst>
        </p:spPr>
      </p:pic>
      <p:sp>
        <p:nvSpPr>
          <p:cNvPr id="21" name="Rectangle 20"/>
          <p:cNvSpPr/>
          <p:nvPr/>
        </p:nvSpPr>
        <p:spPr>
          <a:xfrm>
            <a:off x="0" y="-1"/>
            <a:ext cx="12192000" cy="7184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400" dirty="0" smtClean="0"/>
              <a:t>নতুন শব্দের অর্থ  </a:t>
            </a:r>
            <a:endParaRPr lang="en-US" sz="4400" dirty="0"/>
          </a:p>
        </p:txBody>
      </p:sp>
      <p:sp>
        <p:nvSpPr>
          <p:cNvPr id="22" name="Rectangle 21"/>
          <p:cNvSpPr/>
          <p:nvPr/>
        </p:nvSpPr>
        <p:spPr>
          <a:xfrm>
            <a:off x="8294914" y="3200400"/>
            <a:ext cx="3897086" cy="10058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2800" dirty="0" smtClean="0"/>
              <a:t>৩, পানির এক রকম পাত্র।  </a:t>
            </a:r>
            <a:endParaRPr lang="en-US" sz="2800" dirty="0"/>
          </a:p>
        </p:txBody>
      </p:sp>
      <p:sp>
        <p:nvSpPr>
          <p:cNvPr id="23" name="Rectangle 22"/>
          <p:cNvSpPr/>
          <p:nvPr/>
        </p:nvSpPr>
        <p:spPr>
          <a:xfrm>
            <a:off x="8190411" y="5264331"/>
            <a:ext cx="4001589" cy="15936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2800" dirty="0" smtClean="0"/>
              <a:t>৫, আবিসিনিয়ায় জন্মগ্রহণকারী হাবশি গোলাম।   </a:t>
            </a:r>
            <a:endParaRPr lang="en-US" sz="2800" dirty="0"/>
          </a:p>
        </p:txBody>
      </p:sp>
      <p:sp>
        <p:nvSpPr>
          <p:cNvPr id="24" name="Rectangle 23"/>
          <p:cNvSpPr/>
          <p:nvPr/>
        </p:nvSpPr>
        <p:spPr>
          <a:xfrm>
            <a:off x="0" y="3270070"/>
            <a:ext cx="3735977"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2800" dirty="0" smtClean="0"/>
              <a:t>৩, ‘সুরাহি’</a:t>
            </a:r>
            <a:endParaRPr lang="en-US" sz="2800" dirty="0"/>
          </a:p>
        </p:txBody>
      </p:sp>
      <p:sp>
        <p:nvSpPr>
          <p:cNvPr id="25" name="Rectangle 24"/>
          <p:cNvSpPr/>
          <p:nvPr/>
        </p:nvSpPr>
        <p:spPr>
          <a:xfrm>
            <a:off x="8299269" y="1658982"/>
            <a:ext cx="3892731" cy="15152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2800" dirty="0" smtClean="0"/>
              <a:t>২, ঘোষে সোনা পরীক্ষা করার এক রকম কালো পাথর।      </a:t>
            </a:r>
            <a:endParaRPr lang="en-US" sz="2800" dirty="0"/>
          </a:p>
        </p:txBody>
      </p:sp>
      <p:sp>
        <p:nvSpPr>
          <p:cNvPr id="26" name="Rectangle 25"/>
          <p:cNvSpPr/>
          <p:nvPr/>
        </p:nvSpPr>
        <p:spPr>
          <a:xfrm>
            <a:off x="0" y="1946366"/>
            <a:ext cx="3683726" cy="12017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2800" dirty="0" smtClean="0"/>
              <a:t>২, ‘</a:t>
            </a:r>
            <a:r>
              <a:rPr lang="bn-IN" sz="2800" smtClean="0"/>
              <a:t>কষ্টি </a:t>
            </a:r>
            <a:r>
              <a:rPr lang="bn-IN" sz="2800" smtClean="0"/>
              <a:t>পা</a:t>
            </a:r>
            <a:r>
              <a:rPr lang="en-US" sz="2800" smtClean="0"/>
              <a:t>থ</a:t>
            </a:r>
            <a:r>
              <a:rPr lang="bn-IN" sz="2800" smtClean="0"/>
              <a:t>র</a:t>
            </a:r>
            <a:r>
              <a:rPr lang="bn-IN" sz="2800" dirty="0" smtClean="0"/>
              <a:t>’  </a:t>
            </a:r>
            <a:endParaRPr lang="en-US" sz="2800" dirty="0"/>
          </a:p>
        </p:txBody>
      </p:sp>
      <p:sp>
        <p:nvSpPr>
          <p:cNvPr id="27" name="Rectangle 26"/>
          <p:cNvSpPr/>
          <p:nvPr/>
        </p:nvSpPr>
        <p:spPr>
          <a:xfrm>
            <a:off x="8268789" y="744583"/>
            <a:ext cx="3923211" cy="9666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2800" dirty="0" smtClean="0"/>
              <a:t>১, মরুভূমির সূর্য। </a:t>
            </a:r>
            <a:endParaRPr lang="en-US" sz="2800" dirty="0"/>
          </a:p>
        </p:txBody>
      </p:sp>
      <p:sp>
        <p:nvSpPr>
          <p:cNvPr id="28" name="Rectangle 27"/>
          <p:cNvSpPr/>
          <p:nvPr/>
        </p:nvSpPr>
        <p:spPr>
          <a:xfrm>
            <a:off x="0" y="901337"/>
            <a:ext cx="3592285" cy="10319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2800" dirty="0" smtClean="0"/>
              <a:t>১, ‘মরু-ভাস্কার’ </a:t>
            </a:r>
            <a:endParaRPr lang="en-US" sz="2800" dirty="0"/>
          </a:p>
        </p:txBody>
      </p:sp>
      <p:sp>
        <p:nvSpPr>
          <p:cNvPr id="29" name="Rectangle 28"/>
          <p:cNvSpPr/>
          <p:nvPr/>
        </p:nvSpPr>
        <p:spPr>
          <a:xfrm>
            <a:off x="0" y="5320938"/>
            <a:ext cx="3422469" cy="1328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IN" sz="2800" dirty="0" smtClean="0"/>
              <a:t>৫, ‘হাবশি গোলাম’ </a:t>
            </a:r>
            <a:endParaRPr lang="en-US" sz="2800" dirty="0"/>
          </a:p>
        </p:txBody>
      </p:sp>
      <p:sp>
        <p:nvSpPr>
          <p:cNvPr id="30" name="Rectangle 29"/>
          <p:cNvSpPr/>
          <p:nvPr/>
        </p:nvSpPr>
        <p:spPr>
          <a:xfrm>
            <a:off x="1" y="4349931"/>
            <a:ext cx="3657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IN" sz="2800" dirty="0" smtClean="0"/>
              <a:t>৪, ‘লহু’ </a:t>
            </a:r>
            <a:endParaRPr lang="en-US" sz="2800" dirty="0"/>
          </a:p>
        </p:txBody>
      </p:sp>
      <p:sp>
        <p:nvSpPr>
          <p:cNvPr id="31" name="Rectangle 30"/>
          <p:cNvSpPr/>
          <p:nvPr/>
        </p:nvSpPr>
        <p:spPr>
          <a:xfrm>
            <a:off x="8334103" y="4245429"/>
            <a:ext cx="3857897" cy="9797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IN" sz="2800" dirty="0" smtClean="0"/>
              <a:t>৪, রক্ত। </a:t>
            </a:r>
            <a:endParaRPr lang="en-US" sz="2800" dirty="0"/>
          </a:p>
        </p:txBody>
      </p:sp>
    </p:spTree>
    <p:extLst>
      <p:ext uri="{BB962C8B-B14F-4D97-AF65-F5344CB8AC3E}">
        <p14:creationId xmlns:p14="http://schemas.microsoft.com/office/powerpoint/2010/main" val="250324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80">
                                          <p:stCondLst>
                                            <p:cond delay="0"/>
                                          </p:stCondLst>
                                        </p:cTn>
                                        <p:tgtEl>
                                          <p:spTgt spid="14"/>
                                        </p:tgtEl>
                                      </p:cBhvr>
                                    </p:animEffect>
                                    <p:anim calcmode="lin" valueType="num">
                                      <p:cBhvr>
                                        <p:cTn id="2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7" dur="26">
                                          <p:stCondLst>
                                            <p:cond delay="650"/>
                                          </p:stCondLst>
                                        </p:cTn>
                                        <p:tgtEl>
                                          <p:spTgt spid="14"/>
                                        </p:tgtEl>
                                      </p:cBhvr>
                                      <p:to x="100000" y="60000"/>
                                    </p:animScale>
                                    <p:animScale>
                                      <p:cBhvr>
                                        <p:cTn id="28" dur="166" decel="50000">
                                          <p:stCondLst>
                                            <p:cond delay="676"/>
                                          </p:stCondLst>
                                        </p:cTn>
                                        <p:tgtEl>
                                          <p:spTgt spid="14"/>
                                        </p:tgtEl>
                                      </p:cBhvr>
                                      <p:to x="100000" y="100000"/>
                                    </p:animScale>
                                    <p:animScale>
                                      <p:cBhvr>
                                        <p:cTn id="29" dur="26">
                                          <p:stCondLst>
                                            <p:cond delay="1312"/>
                                          </p:stCondLst>
                                        </p:cTn>
                                        <p:tgtEl>
                                          <p:spTgt spid="14"/>
                                        </p:tgtEl>
                                      </p:cBhvr>
                                      <p:to x="100000" y="80000"/>
                                    </p:animScale>
                                    <p:animScale>
                                      <p:cBhvr>
                                        <p:cTn id="30" dur="166" decel="50000">
                                          <p:stCondLst>
                                            <p:cond delay="1338"/>
                                          </p:stCondLst>
                                        </p:cTn>
                                        <p:tgtEl>
                                          <p:spTgt spid="14"/>
                                        </p:tgtEl>
                                      </p:cBhvr>
                                      <p:to x="100000" y="100000"/>
                                    </p:animScale>
                                    <p:animScale>
                                      <p:cBhvr>
                                        <p:cTn id="31" dur="26">
                                          <p:stCondLst>
                                            <p:cond delay="1642"/>
                                          </p:stCondLst>
                                        </p:cTn>
                                        <p:tgtEl>
                                          <p:spTgt spid="14"/>
                                        </p:tgtEl>
                                      </p:cBhvr>
                                      <p:to x="100000" y="90000"/>
                                    </p:animScale>
                                    <p:animScale>
                                      <p:cBhvr>
                                        <p:cTn id="32" dur="166" decel="50000">
                                          <p:stCondLst>
                                            <p:cond delay="1668"/>
                                          </p:stCondLst>
                                        </p:cTn>
                                        <p:tgtEl>
                                          <p:spTgt spid="14"/>
                                        </p:tgtEl>
                                      </p:cBhvr>
                                      <p:to x="100000" y="100000"/>
                                    </p:animScale>
                                    <p:animScale>
                                      <p:cBhvr>
                                        <p:cTn id="33" dur="26">
                                          <p:stCondLst>
                                            <p:cond delay="1808"/>
                                          </p:stCondLst>
                                        </p:cTn>
                                        <p:tgtEl>
                                          <p:spTgt spid="14"/>
                                        </p:tgtEl>
                                      </p:cBhvr>
                                      <p:to x="100000" y="95000"/>
                                    </p:animScale>
                                    <p:animScale>
                                      <p:cBhvr>
                                        <p:cTn id="34" dur="166" decel="50000">
                                          <p:stCondLst>
                                            <p:cond delay="1834"/>
                                          </p:stCondLst>
                                        </p:cTn>
                                        <p:tgtEl>
                                          <p:spTgt spid="1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80">
                                          <p:stCondLst>
                                            <p:cond delay="0"/>
                                          </p:stCondLst>
                                        </p:cTn>
                                        <p:tgtEl>
                                          <p:spTgt spid="15"/>
                                        </p:tgtEl>
                                      </p:cBhvr>
                                    </p:animEffect>
                                    <p:anim calcmode="lin" valueType="num">
                                      <p:cBhvr>
                                        <p:cTn id="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1" dur="26">
                                          <p:stCondLst>
                                            <p:cond delay="650"/>
                                          </p:stCondLst>
                                        </p:cTn>
                                        <p:tgtEl>
                                          <p:spTgt spid="15"/>
                                        </p:tgtEl>
                                      </p:cBhvr>
                                      <p:to x="100000" y="60000"/>
                                    </p:animScale>
                                    <p:animScale>
                                      <p:cBhvr>
                                        <p:cTn id="82" dur="166" decel="50000">
                                          <p:stCondLst>
                                            <p:cond delay="676"/>
                                          </p:stCondLst>
                                        </p:cTn>
                                        <p:tgtEl>
                                          <p:spTgt spid="15"/>
                                        </p:tgtEl>
                                      </p:cBhvr>
                                      <p:to x="100000" y="100000"/>
                                    </p:animScale>
                                    <p:animScale>
                                      <p:cBhvr>
                                        <p:cTn id="83" dur="26">
                                          <p:stCondLst>
                                            <p:cond delay="1312"/>
                                          </p:stCondLst>
                                        </p:cTn>
                                        <p:tgtEl>
                                          <p:spTgt spid="15"/>
                                        </p:tgtEl>
                                      </p:cBhvr>
                                      <p:to x="100000" y="80000"/>
                                    </p:animScale>
                                    <p:animScale>
                                      <p:cBhvr>
                                        <p:cTn id="84" dur="166" decel="50000">
                                          <p:stCondLst>
                                            <p:cond delay="1338"/>
                                          </p:stCondLst>
                                        </p:cTn>
                                        <p:tgtEl>
                                          <p:spTgt spid="15"/>
                                        </p:tgtEl>
                                      </p:cBhvr>
                                      <p:to x="100000" y="100000"/>
                                    </p:animScale>
                                    <p:animScale>
                                      <p:cBhvr>
                                        <p:cTn id="85" dur="26">
                                          <p:stCondLst>
                                            <p:cond delay="1642"/>
                                          </p:stCondLst>
                                        </p:cTn>
                                        <p:tgtEl>
                                          <p:spTgt spid="15"/>
                                        </p:tgtEl>
                                      </p:cBhvr>
                                      <p:to x="100000" y="90000"/>
                                    </p:animScale>
                                    <p:animScale>
                                      <p:cBhvr>
                                        <p:cTn id="86" dur="166" decel="50000">
                                          <p:stCondLst>
                                            <p:cond delay="1668"/>
                                          </p:stCondLst>
                                        </p:cTn>
                                        <p:tgtEl>
                                          <p:spTgt spid="15"/>
                                        </p:tgtEl>
                                      </p:cBhvr>
                                      <p:to x="100000" y="100000"/>
                                    </p:animScale>
                                    <p:animScale>
                                      <p:cBhvr>
                                        <p:cTn id="87" dur="26">
                                          <p:stCondLst>
                                            <p:cond delay="1808"/>
                                          </p:stCondLst>
                                        </p:cTn>
                                        <p:tgtEl>
                                          <p:spTgt spid="15"/>
                                        </p:tgtEl>
                                      </p:cBhvr>
                                      <p:to x="100000" y="95000"/>
                                    </p:animScale>
                                    <p:animScale>
                                      <p:cBhvr>
                                        <p:cTn id="88" dur="166" decel="50000">
                                          <p:stCondLst>
                                            <p:cond delay="1834"/>
                                          </p:stCondLst>
                                        </p:cTn>
                                        <p:tgtEl>
                                          <p:spTgt spid="15"/>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80">
                                          <p:stCondLst>
                                            <p:cond delay="0"/>
                                          </p:stCondLst>
                                        </p:cTn>
                                        <p:tgtEl>
                                          <p:spTgt spid="22"/>
                                        </p:tgtEl>
                                      </p:cBhvr>
                                    </p:animEffect>
                                    <p:anim calcmode="lin" valueType="num">
                                      <p:cBhvr>
                                        <p:cTn id="9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9" dur="26">
                                          <p:stCondLst>
                                            <p:cond delay="650"/>
                                          </p:stCondLst>
                                        </p:cTn>
                                        <p:tgtEl>
                                          <p:spTgt spid="22"/>
                                        </p:tgtEl>
                                      </p:cBhvr>
                                      <p:to x="100000" y="60000"/>
                                    </p:animScale>
                                    <p:animScale>
                                      <p:cBhvr>
                                        <p:cTn id="100" dur="166" decel="50000">
                                          <p:stCondLst>
                                            <p:cond delay="676"/>
                                          </p:stCondLst>
                                        </p:cTn>
                                        <p:tgtEl>
                                          <p:spTgt spid="22"/>
                                        </p:tgtEl>
                                      </p:cBhvr>
                                      <p:to x="100000" y="100000"/>
                                    </p:animScale>
                                    <p:animScale>
                                      <p:cBhvr>
                                        <p:cTn id="101" dur="26">
                                          <p:stCondLst>
                                            <p:cond delay="1312"/>
                                          </p:stCondLst>
                                        </p:cTn>
                                        <p:tgtEl>
                                          <p:spTgt spid="22"/>
                                        </p:tgtEl>
                                      </p:cBhvr>
                                      <p:to x="100000" y="80000"/>
                                    </p:animScale>
                                    <p:animScale>
                                      <p:cBhvr>
                                        <p:cTn id="102" dur="166" decel="50000">
                                          <p:stCondLst>
                                            <p:cond delay="1338"/>
                                          </p:stCondLst>
                                        </p:cTn>
                                        <p:tgtEl>
                                          <p:spTgt spid="22"/>
                                        </p:tgtEl>
                                      </p:cBhvr>
                                      <p:to x="100000" y="100000"/>
                                    </p:animScale>
                                    <p:animScale>
                                      <p:cBhvr>
                                        <p:cTn id="103" dur="26">
                                          <p:stCondLst>
                                            <p:cond delay="1642"/>
                                          </p:stCondLst>
                                        </p:cTn>
                                        <p:tgtEl>
                                          <p:spTgt spid="22"/>
                                        </p:tgtEl>
                                      </p:cBhvr>
                                      <p:to x="100000" y="90000"/>
                                    </p:animScale>
                                    <p:animScale>
                                      <p:cBhvr>
                                        <p:cTn id="104" dur="166" decel="50000">
                                          <p:stCondLst>
                                            <p:cond delay="1668"/>
                                          </p:stCondLst>
                                        </p:cTn>
                                        <p:tgtEl>
                                          <p:spTgt spid="22"/>
                                        </p:tgtEl>
                                      </p:cBhvr>
                                      <p:to x="100000" y="100000"/>
                                    </p:animScale>
                                    <p:animScale>
                                      <p:cBhvr>
                                        <p:cTn id="105" dur="26">
                                          <p:stCondLst>
                                            <p:cond delay="1808"/>
                                          </p:stCondLst>
                                        </p:cTn>
                                        <p:tgtEl>
                                          <p:spTgt spid="22"/>
                                        </p:tgtEl>
                                      </p:cBhvr>
                                      <p:to x="100000" y="95000"/>
                                    </p:animScale>
                                    <p:animScale>
                                      <p:cBhvr>
                                        <p:cTn id="106" dur="166" decel="50000">
                                          <p:stCondLst>
                                            <p:cond delay="1834"/>
                                          </p:stCondLst>
                                        </p:cTn>
                                        <p:tgtEl>
                                          <p:spTgt spid="22"/>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1000"/>
                                        <p:tgtEl>
                                          <p:spTgt spid="30"/>
                                        </p:tgtEl>
                                      </p:cBhvr>
                                    </p:animEffect>
                                    <p:anim calcmode="lin" valueType="num">
                                      <p:cBhvr>
                                        <p:cTn id="112" dur="1000" fill="hold"/>
                                        <p:tgtEl>
                                          <p:spTgt spid="30"/>
                                        </p:tgtEl>
                                        <p:attrNameLst>
                                          <p:attrName>ppt_x</p:attrName>
                                        </p:attrNameLst>
                                      </p:cBhvr>
                                      <p:tavLst>
                                        <p:tav tm="0">
                                          <p:val>
                                            <p:strVal val="#ppt_x"/>
                                          </p:val>
                                        </p:tav>
                                        <p:tav tm="100000">
                                          <p:val>
                                            <p:strVal val="#ppt_x"/>
                                          </p:val>
                                        </p:tav>
                                      </p:tavLst>
                                    </p:anim>
                                    <p:anim calcmode="lin" valueType="num">
                                      <p:cBhvr>
                                        <p:cTn id="11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1000"/>
                                        <p:tgtEl>
                                          <p:spTgt spid="31"/>
                                        </p:tgtEl>
                                      </p:cBhvr>
                                    </p:animEffect>
                                    <p:anim calcmode="lin" valueType="num">
                                      <p:cBhvr>
                                        <p:cTn id="126" dur="1000" fill="hold"/>
                                        <p:tgtEl>
                                          <p:spTgt spid="31"/>
                                        </p:tgtEl>
                                        <p:attrNameLst>
                                          <p:attrName>ppt_x</p:attrName>
                                        </p:attrNameLst>
                                      </p:cBhvr>
                                      <p:tavLst>
                                        <p:tav tm="0">
                                          <p:val>
                                            <p:strVal val="#ppt_x"/>
                                          </p:val>
                                        </p:tav>
                                        <p:tav tm="100000">
                                          <p:val>
                                            <p:strVal val="#ppt_x"/>
                                          </p:val>
                                        </p:tav>
                                      </p:tavLst>
                                    </p:anim>
                                    <p:anim calcmode="lin" valueType="num">
                                      <p:cBhvr>
                                        <p:cTn id="12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9">
                                            <p:txEl>
                                              <p:pRg st="0" end="0"/>
                                            </p:txEl>
                                          </p:spTgt>
                                        </p:tgtEl>
                                        <p:attrNameLst>
                                          <p:attrName>style.visibility</p:attrName>
                                        </p:attrNameLst>
                                      </p:cBhvr>
                                      <p:to>
                                        <p:strVal val="visible"/>
                                      </p:to>
                                    </p:set>
                                    <p:animEffect transition="in" filter="fade">
                                      <p:cBhvr>
                                        <p:cTn id="132" dur="1000"/>
                                        <p:tgtEl>
                                          <p:spTgt spid="29">
                                            <p:txEl>
                                              <p:pRg st="0" end="0"/>
                                            </p:txEl>
                                          </p:spTgt>
                                        </p:tgtEl>
                                      </p:cBhvr>
                                    </p:animEffect>
                                    <p:anim calcmode="lin" valueType="num">
                                      <p:cBhvr>
                                        <p:cTn id="13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34"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1000"/>
                                        <p:tgtEl>
                                          <p:spTgt spid="13"/>
                                        </p:tgtEl>
                                      </p:cBhvr>
                                    </p:animEffect>
                                    <p:anim calcmode="lin" valueType="num">
                                      <p:cBhvr>
                                        <p:cTn id="140" dur="1000" fill="hold"/>
                                        <p:tgtEl>
                                          <p:spTgt spid="13"/>
                                        </p:tgtEl>
                                        <p:attrNameLst>
                                          <p:attrName>ppt_x</p:attrName>
                                        </p:attrNameLst>
                                      </p:cBhvr>
                                      <p:tavLst>
                                        <p:tav tm="0">
                                          <p:val>
                                            <p:strVal val="#ppt_x"/>
                                          </p:val>
                                        </p:tav>
                                        <p:tav tm="100000">
                                          <p:val>
                                            <p:strVal val="#ppt_x"/>
                                          </p:val>
                                        </p:tav>
                                      </p:tavLst>
                                    </p:anim>
                                    <p:anim calcmode="lin" valueType="num">
                                      <p:cBhvr>
                                        <p:cTn id="1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fade">
                                      <p:cBhvr>
                                        <p:cTn id="146" dur="1000"/>
                                        <p:tgtEl>
                                          <p:spTgt spid="23"/>
                                        </p:tgtEl>
                                      </p:cBhvr>
                                    </p:animEffect>
                                    <p:anim calcmode="lin" valueType="num">
                                      <p:cBhvr>
                                        <p:cTn id="147" dur="1000" fill="hold"/>
                                        <p:tgtEl>
                                          <p:spTgt spid="23"/>
                                        </p:tgtEl>
                                        <p:attrNameLst>
                                          <p:attrName>ppt_x</p:attrName>
                                        </p:attrNameLst>
                                      </p:cBhvr>
                                      <p:tavLst>
                                        <p:tav tm="0">
                                          <p:val>
                                            <p:strVal val="#ppt_x"/>
                                          </p:val>
                                        </p:tav>
                                        <p:tav tm="100000">
                                          <p:val>
                                            <p:strVal val="#ppt_x"/>
                                          </p:val>
                                        </p:tav>
                                      </p:tavLst>
                                    </p:anim>
                                    <p:anim calcmode="lin" valueType="num">
                                      <p:cBhvr>
                                        <p:cTn id="1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1006</Words>
  <Application>Microsoft Office PowerPoint</Application>
  <PresentationFormat>Widescreen</PresentationFormat>
  <Paragraphs>101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NikoshBAN</vt:lpstr>
      <vt:lpstr>NikoshLightBAN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69</cp:revision>
  <dcterms:created xsi:type="dcterms:W3CDTF">2020-02-07T10:19:44Z</dcterms:created>
  <dcterms:modified xsi:type="dcterms:W3CDTF">2020-02-09T11:11:08Z</dcterms:modified>
</cp:coreProperties>
</file>