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62" r:id="rId4"/>
    <p:sldId id="265" r:id="rId5"/>
    <p:sldId id="264" r:id="rId6"/>
    <p:sldId id="267" r:id="rId7"/>
    <p:sldId id="271" r:id="rId8"/>
    <p:sldId id="269" r:id="rId9"/>
    <p:sldId id="270" r:id="rId10"/>
    <p:sldId id="272" r:id="rId11"/>
    <p:sldId id="275" r:id="rId12"/>
    <p:sldId id="287" r:id="rId13"/>
    <p:sldId id="273" r:id="rId14"/>
    <p:sldId id="28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9" d="100"/>
          <a:sy n="49" d="100"/>
        </p:scale>
        <p:origin x="7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7DEC7-3CB5-44EE-AD8A-79DB31461341}" type="datetimeFigureOut">
              <a:rPr lang="en-US" smtClean="0"/>
              <a:t>2/9/2020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C789E-C308-498E-A947-54F66D976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625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7DEC7-3CB5-44EE-AD8A-79DB31461341}" type="datetimeFigureOut">
              <a:rPr lang="en-US" smtClean="0"/>
              <a:t>2/9/2020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C789E-C308-498E-A947-54F66D976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144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7DEC7-3CB5-44EE-AD8A-79DB31461341}" type="datetimeFigureOut">
              <a:rPr lang="en-US" smtClean="0"/>
              <a:t>2/9/2020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C789E-C308-498E-A947-54F66D976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551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7DEC7-3CB5-44EE-AD8A-79DB31461341}" type="datetimeFigureOut">
              <a:rPr lang="en-US" smtClean="0"/>
              <a:t>2/9/2020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C789E-C308-498E-A947-54F66D976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418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7DEC7-3CB5-44EE-AD8A-79DB31461341}" type="datetimeFigureOut">
              <a:rPr lang="en-US" smtClean="0"/>
              <a:t>2/9/2020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C789E-C308-498E-A947-54F66D976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432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7DEC7-3CB5-44EE-AD8A-79DB31461341}" type="datetimeFigureOut">
              <a:rPr lang="en-US" smtClean="0"/>
              <a:t>2/9/2020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C789E-C308-498E-A947-54F66D976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631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7DEC7-3CB5-44EE-AD8A-79DB31461341}" type="datetimeFigureOut">
              <a:rPr lang="en-US" smtClean="0"/>
              <a:t>2/9/2020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C789E-C308-498E-A947-54F66D976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65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7DEC7-3CB5-44EE-AD8A-79DB31461341}" type="datetimeFigureOut">
              <a:rPr lang="en-US" smtClean="0"/>
              <a:t>2/9/2020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C789E-C308-498E-A947-54F66D976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166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7DEC7-3CB5-44EE-AD8A-79DB31461341}" type="datetimeFigureOut">
              <a:rPr lang="en-US" smtClean="0"/>
              <a:t>2/9/2020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C789E-C308-498E-A947-54F66D976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322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7DEC7-3CB5-44EE-AD8A-79DB31461341}" type="datetimeFigureOut">
              <a:rPr lang="en-US" smtClean="0"/>
              <a:t>2/9/2020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C789E-C308-498E-A947-54F66D976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57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7DEC7-3CB5-44EE-AD8A-79DB31461341}" type="datetimeFigureOut">
              <a:rPr lang="en-US" smtClean="0"/>
              <a:t>2/9/2020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C789E-C308-498E-A947-54F66D976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903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17DEC7-3CB5-44EE-AD8A-79DB31461341}" type="datetimeFigureOut">
              <a:rPr lang="en-US" smtClean="0"/>
              <a:t>2/9/2020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2C789E-C308-498E-A947-54F66D976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687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openxmlformats.org/officeDocument/2006/relationships/image" Target="../media/image20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4000">
              <a:schemeClr val="accent4">
                <a:lumMod val="60000"/>
                <a:lumOff val="40000"/>
              </a:schemeClr>
            </a:gs>
            <a:gs pos="59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68034" y="1565564"/>
            <a:ext cx="5999019" cy="3435927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solidFill>
                  <a:srgbClr val="002060"/>
                </a:solidFill>
                <a:cs typeface="NikoshBAN" panose="02000000000000000000" pitchFamily="2" charset="0"/>
              </a:rPr>
              <a:t>Welcome </a:t>
            </a:r>
          </a:p>
          <a:p>
            <a:pPr algn="ctr"/>
            <a:r>
              <a:rPr lang="en-US" sz="4000" dirty="0">
                <a:solidFill>
                  <a:srgbClr val="002060"/>
                </a:solidFill>
                <a:cs typeface="NikoshBAN" panose="02000000000000000000" pitchFamily="2" charset="0"/>
              </a:rPr>
              <a:t>y</a:t>
            </a:r>
            <a:r>
              <a:rPr lang="en-US" sz="4000" dirty="0" smtClean="0">
                <a:solidFill>
                  <a:srgbClr val="002060"/>
                </a:solidFill>
                <a:cs typeface="NikoshBAN" panose="02000000000000000000" pitchFamily="2" charset="0"/>
              </a:rPr>
              <a:t>ou all</a:t>
            </a:r>
          </a:p>
          <a:p>
            <a:pPr algn="ctr"/>
            <a:r>
              <a:rPr lang="en-US" sz="4000" dirty="0" smtClean="0">
                <a:solidFill>
                  <a:srgbClr val="002060"/>
                </a:solidFill>
                <a:cs typeface="NikoshBAN" panose="02000000000000000000" pitchFamily="2" charset="0"/>
              </a:rPr>
              <a:t>Today’s </a:t>
            </a:r>
            <a:r>
              <a:rPr lang="en-US" sz="4000" dirty="0" smtClean="0">
                <a:solidFill>
                  <a:srgbClr val="002060"/>
                </a:solidFill>
                <a:cs typeface="NikoshBAN" panose="02000000000000000000" pitchFamily="2" charset="0"/>
              </a:rPr>
              <a:t>class.</a:t>
            </a:r>
            <a:endParaRPr lang="en-US" sz="4800" dirty="0">
              <a:solidFill>
                <a:srgbClr val="002060"/>
              </a:solidFill>
              <a:cs typeface="NikoshBAN" panose="02000000000000000000" pitchFamily="2" charset="0"/>
            </a:endParaRPr>
          </a:p>
          <a:p>
            <a:pPr algn="ctr"/>
            <a:endParaRPr lang="en-US" sz="105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7053" y="1565564"/>
            <a:ext cx="5015347" cy="33203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26182" y="52647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Frame 5"/>
          <p:cNvSpPr/>
          <p:nvPr/>
        </p:nvSpPr>
        <p:spPr>
          <a:xfrm>
            <a:off x="1" y="0"/>
            <a:ext cx="12192000" cy="6858000"/>
          </a:xfrm>
          <a:prstGeom prst="frame">
            <a:avLst>
              <a:gd name="adj1" fmla="val 5928"/>
            </a:avLst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2395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59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1050401" y="757698"/>
            <a:ext cx="10005528" cy="1004454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002060"/>
                </a:solidFill>
                <a:cs typeface="NikoshBAN" panose="02000000000000000000" pitchFamily="2" charset="0"/>
              </a:rPr>
              <a:t>Introduction</a:t>
            </a:r>
            <a:endParaRPr lang="en-US" sz="4000" dirty="0">
              <a:solidFill>
                <a:srgbClr val="002060"/>
              </a:solidFill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401" y="1806428"/>
            <a:ext cx="1856366" cy="239964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4" name="TextBox 3"/>
          <p:cNvSpPr txBox="1"/>
          <p:nvPr/>
        </p:nvSpPr>
        <p:spPr>
          <a:xfrm>
            <a:off x="615523" y="4206076"/>
            <a:ext cx="5573385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n w="0"/>
                <a:solidFill>
                  <a:srgbClr val="002060"/>
                </a:solidFill>
                <a:cs typeface="NikoshBAN" panose="02000000000000000000" pitchFamily="2" charset="0"/>
              </a:rPr>
              <a:t>Md. </a:t>
            </a:r>
            <a:r>
              <a:rPr lang="en-US" sz="2800" b="1" dirty="0" err="1" smtClean="0">
                <a:ln w="0"/>
                <a:solidFill>
                  <a:srgbClr val="002060"/>
                </a:solidFill>
                <a:cs typeface="NikoshBAN" panose="02000000000000000000" pitchFamily="2" charset="0"/>
              </a:rPr>
              <a:t>Mahbub</a:t>
            </a:r>
            <a:r>
              <a:rPr lang="en-US" sz="2800" b="1" dirty="0" smtClean="0">
                <a:ln w="0"/>
                <a:solidFill>
                  <a:srgbClr val="002060"/>
                </a:solidFill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n w="0"/>
                <a:solidFill>
                  <a:srgbClr val="002060"/>
                </a:solidFill>
                <a:cs typeface="NikoshBAN" panose="02000000000000000000" pitchFamily="2" charset="0"/>
              </a:rPr>
              <a:t>Alalm</a:t>
            </a:r>
            <a:endParaRPr lang="en-US" sz="2800" b="1" dirty="0" smtClean="0">
              <a:ln w="0"/>
              <a:solidFill>
                <a:srgbClr val="002060"/>
              </a:solidFill>
              <a:cs typeface="NikoshBAN" panose="02000000000000000000" pitchFamily="2" charset="0"/>
            </a:endParaRPr>
          </a:p>
          <a:p>
            <a:r>
              <a:rPr lang="en-US" sz="2800" b="1" dirty="0" smtClean="0">
                <a:ln w="0"/>
                <a:solidFill>
                  <a:srgbClr val="002060"/>
                </a:solidFill>
                <a:cs typeface="NikoshBAN" panose="02000000000000000000" pitchFamily="2" charset="0"/>
              </a:rPr>
              <a:t>Assistant Teacher</a:t>
            </a:r>
          </a:p>
          <a:p>
            <a:r>
              <a:rPr lang="en-US" sz="2800" b="1" dirty="0" err="1" smtClean="0">
                <a:ln w="0"/>
                <a:solidFill>
                  <a:srgbClr val="002060"/>
                </a:solidFill>
                <a:cs typeface="NikoshBAN" panose="02000000000000000000" pitchFamily="2" charset="0"/>
              </a:rPr>
              <a:t>Gogda</a:t>
            </a:r>
            <a:r>
              <a:rPr lang="en-US" sz="2800" b="1" dirty="0" smtClean="0">
                <a:ln w="0"/>
                <a:solidFill>
                  <a:srgbClr val="002060"/>
                </a:solidFill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n w="0"/>
                <a:solidFill>
                  <a:srgbClr val="002060"/>
                </a:solidFill>
                <a:cs typeface="NikoshBAN" panose="02000000000000000000" pitchFamily="2" charset="0"/>
              </a:rPr>
              <a:t>Mozafarpur</a:t>
            </a:r>
            <a:r>
              <a:rPr lang="en-US" sz="2800" b="1" dirty="0" smtClean="0">
                <a:ln w="0"/>
                <a:solidFill>
                  <a:srgbClr val="002060"/>
                </a:solidFill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n w="0"/>
                <a:solidFill>
                  <a:srgbClr val="002060"/>
                </a:solidFill>
                <a:cs typeface="NikoshBAN" panose="02000000000000000000" pitchFamily="2" charset="0"/>
              </a:rPr>
              <a:t>Dakhil</a:t>
            </a:r>
            <a:r>
              <a:rPr lang="en-US" sz="2800" b="1" dirty="0" smtClean="0">
                <a:ln w="0"/>
                <a:solidFill>
                  <a:srgbClr val="002060"/>
                </a:solidFill>
                <a:cs typeface="NikoshBAN" panose="02000000000000000000" pitchFamily="2" charset="0"/>
              </a:rPr>
              <a:t> Madrasah</a:t>
            </a:r>
          </a:p>
          <a:p>
            <a:r>
              <a:rPr lang="en-US" sz="2800" b="1" dirty="0" err="1" smtClean="0">
                <a:ln w="0"/>
                <a:solidFill>
                  <a:srgbClr val="002060"/>
                </a:solidFill>
                <a:cs typeface="NikoshBAN" panose="02000000000000000000" pitchFamily="2" charset="0"/>
              </a:rPr>
              <a:t>Kendua</a:t>
            </a:r>
            <a:r>
              <a:rPr lang="en-US" sz="2800" b="1" dirty="0" smtClean="0">
                <a:ln w="0"/>
                <a:solidFill>
                  <a:srgbClr val="002060"/>
                </a:solidFill>
                <a:cs typeface="NikoshBAN" panose="02000000000000000000" pitchFamily="2" charset="0"/>
              </a:rPr>
              <a:t>, </a:t>
            </a:r>
            <a:r>
              <a:rPr lang="en-US" sz="2800" b="1" dirty="0" err="1" smtClean="0">
                <a:ln w="0"/>
                <a:solidFill>
                  <a:srgbClr val="002060"/>
                </a:solidFill>
                <a:cs typeface="NikoshBAN" panose="02000000000000000000" pitchFamily="2" charset="0"/>
              </a:rPr>
              <a:t>Netrakona</a:t>
            </a:r>
            <a:r>
              <a:rPr lang="en-US" sz="2800" b="1" dirty="0" smtClean="0">
                <a:ln w="0"/>
                <a:solidFill>
                  <a:srgbClr val="002060"/>
                </a:solidFill>
                <a:cs typeface="NikoshBAN" panose="02000000000000000000" pitchFamily="2" charset="0"/>
              </a:rPr>
              <a:t>.</a:t>
            </a:r>
          </a:p>
          <a:p>
            <a:r>
              <a:rPr lang="en-US" sz="2800" b="1" dirty="0" smtClean="0">
                <a:ln w="0"/>
                <a:solidFill>
                  <a:srgbClr val="002060"/>
                </a:solidFill>
                <a:cs typeface="NikoshBAN" panose="02000000000000000000" pitchFamily="2" charset="0"/>
              </a:rPr>
              <a:t>Mob: 01721405063</a:t>
            </a:r>
            <a:endParaRPr lang="en-US" sz="2400" b="1" dirty="0" smtClean="0">
              <a:ln w="0"/>
              <a:solidFill>
                <a:srgbClr val="002060"/>
              </a:solidFill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14749" y="2711516"/>
            <a:ext cx="3477106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n w="0"/>
                <a:solidFill>
                  <a:srgbClr val="002060"/>
                </a:solidFill>
                <a:cs typeface="NikoshBAN" panose="02000000000000000000" pitchFamily="2" charset="0"/>
              </a:rPr>
              <a:t>Class: Eight</a:t>
            </a:r>
          </a:p>
          <a:p>
            <a:r>
              <a:rPr lang="en-US" sz="2800" b="1" dirty="0" smtClean="0">
                <a:ln w="0"/>
                <a:solidFill>
                  <a:srgbClr val="002060"/>
                </a:solidFill>
                <a:cs typeface="NikoshBAN" panose="02000000000000000000" pitchFamily="2" charset="0"/>
              </a:rPr>
              <a:t>Sub: English 1</a:t>
            </a:r>
            <a:r>
              <a:rPr lang="en-US" sz="2800" b="1" baseline="30000" dirty="0" smtClean="0">
                <a:ln w="0"/>
                <a:solidFill>
                  <a:srgbClr val="002060"/>
                </a:solidFill>
                <a:cs typeface="NikoshBAN" panose="02000000000000000000" pitchFamily="2" charset="0"/>
              </a:rPr>
              <a:t>st</a:t>
            </a:r>
            <a:r>
              <a:rPr lang="en-US" sz="2800" b="1" dirty="0" smtClean="0">
                <a:ln w="0"/>
                <a:solidFill>
                  <a:srgbClr val="002060"/>
                </a:solidFill>
                <a:cs typeface="NikoshBAN" panose="02000000000000000000" pitchFamily="2" charset="0"/>
              </a:rPr>
              <a:t> paper</a:t>
            </a:r>
          </a:p>
          <a:p>
            <a:r>
              <a:rPr lang="en-US" sz="2800" b="1" dirty="0" smtClean="0">
                <a:ln w="0"/>
                <a:solidFill>
                  <a:srgbClr val="002060"/>
                </a:solidFill>
                <a:cs typeface="NikoshBAN" panose="02000000000000000000" pitchFamily="2" charset="0"/>
              </a:rPr>
              <a:t>Unit: One, Lesson: </a:t>
            </a:r>
            <a:r>
              <a:rPr lang="en-US" sz="2800" b="1" dirty="0" smtClean="0">
                <a:ln w="0"/>
                <a:solidFill>
                  <a:srgbClr val="002060"/>
                </a:solidFill>
                <a:cs typeface="NikoshBAN" panose="02000000000000000000" pitchFamily="2" charset="0"/>
              </a:rPr>
              <a:t>5</a:t>
            </a:r>
          </a:p>
          <a:p>
            <a:r>
              <a:rPr lang="en-US" sz="2800" b="1" dirty="0" smtClean="0">
                <a:ln w="0"/>
                <a:solidFill>
                  <a:srgbClr val="002060"/>
                </a:solidFill>
                <a:cs typeface="NikoshBAN" panose="02000000000000000000" pitchFamily="2" charset="0"/>
              </a:rPr>
              <a:t>Total Students: 40</a:t>
            </a:r>
          </a:p>
          <a:p>
            <a:r>
              <a:rPr lang="en-US" sz="2800" b="1" dirty="0" smtClean="0">
                <a:ln w="0"/>
                <a:solidFill>
                  <a:srgbClr val="002060"/>
                </a:solidFill>
                <a:cs typeface="NikoshBAN" panose="02000000000000000000" pitchFamily="2" charset="0"/>
              </a:rPr>
              <a:t>Present Students: 32</a:t>
            </a:r>
            <a:endParaRPr lang="en-US" sz="2800" b="1" dirty="0" smtClean="0">
              <a:ln w="0"/>
              <a:solidFill>
                <a:srgbClr val="002060"/>
              </a:solidFill>
              <a:cs typeface="NikoshBAN" panose="02000000000000000000" pitchFamily="2" charset="0"/>
            </a:endParaRPr>
          </a:p>
          <a:p>
            <a:r>
              <a:rPr lang="en-US" sz="2800" b="1" dirty="0" smtClean="0">
                <a:ln w="0"/>
                <a:solidFill>
                  <a:srgbClr val="002060"/>
                </a:solidFill>
                <a:cs typeface="NikoshBAN" panose="02000000000000000000" pitchFamily="2" charset="0"/>
              </a:rPr>
              <a:t>Date: </a:t>
            </a:r>
            <a:r>
              <a:rPr lang="en-US" sz="2800" b="1" dirty="0" smtClean="0">
                <a:ln w="0"/>
                <a:solidFill>
                  <a:srgbClr val="002060"/>
                </a:solidFill>
                <a:cs typeface="NikoshBAN" panose="02000000000000000000" pitchFamily="2" charset="0"/>
              </a:rPr>
              <a:t>9 February 2020</a:t>
            </a:r>
            <a:endParaRPr lang="en-US" sz="2400" b="1" dirty="0" smtClean="0">
              <a:ln w="0"/>
              <a:solidFill>
                <a:srgbClr val="002060"/>
              </a:solidFill>
              <a:cs typeface="NikoshBAN" panose="02000000000000000000" pitchFamily="2" charset="0"/>
            </a:endParaRPr>
          </a:p>
        </p:txBody>
      </p:sp>
      <p:sp>
        <p:nvSpPr>
          <p:cNvPr id="7" name="Frame 6"/>
          <p:cNvSpPr/>
          <p:nvPr/>
        </p:nvSpPr>
        <p:spPr>
          <a:xfrm>
            <a:off x="1" y="0"/>
            <a:ext cx="12192000" cy="6858000"/>
          </a:xfrm>
          <a:prstGeom prst="frame">
            <a:avLst>
              <a:gd name="adj1" fmla="val 5928"/>
            </a:avLst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558931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Alternate Process 2"/>
          <p:cNvSpPr/>
          <p:nvPr/>
        </p:nvSpPr>
        <p:spPr>
          <a:xfrm>
            <a:off x="6276109" y="583696"/>
            <a:ext cx="5305270" cy="757645"/>
          </a:xfrm>
          <a:prstGeom prst="flowChartAlternateProcess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Let us see some pictures.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252444" y="5504760"/>
            <a:ext cx="5172491" cy="5847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Bangladeshi food.</a:t>
            </a:r>
            <a:endParaRPr lang="en-US" sz="3200" b="1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852" y="583696"/>
            <a:ext cx="4923062" cy="284530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851" y="3429000"/>
            <a:ext cx="4913527" cy="306677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2091" y="1490798"/>
            <a:ext cx="5379288" cy="3830274"/>
          </a:xfrm>
          <a:prstGeom prst="rect">
            <a:avLst/>
          </a:prstGeom>
        </p:spPr>
      </p:pic>
      <p:sp>
        <p:nvSpPr>
          <p:cNvPr id="15" name="Frame 14"/>
          <p:cNvSpPr/>
          <p:nvPr/>
        </p:nvSpPr>
        <p:spPr>
          <a:xfrm>
            <a:off x="1" y="0"/>
            <a:ext cx="12192000" cy="6858000"/>
          </a:xfrm>
          <a:prstGeom prst="frame">
            <a:avLst>
              <a:gd name="adj1" fmla="val 5928"/>
            </a:avLst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358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7030A0"/>
            </a:gs>
            <a:gs pos="81000">
              <a:schemeClr val="accent1">
                <a:lumMod val="45000"/>
                <a:lumOff val="55000"/>
              </a:schemeClr>
            </a:gs>
            <a:gs pos="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loud 5"/>
          <p:cNvSpPr/>
          <p:nvPr/>
        </p:nvSpPr>
        <p:spPr>
          <a:xfrm>
            <a:off x="879765" y="2019945"/>
            <a:ext cx="10709563" cy="3206032"/>
          </a:xfrm>
          <a:prstGeom prst="cloud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800" b="1" dirty="0" smtClean="0">
                <a:ln/>
                <a:solidFill>
                  <a:srgbClr val="C00000"/>
                </a:solidFill>
                <a:cs typeface="NikoshBAN" panose="02000000000000000000" pitchFamily="2" charset="0"/>
              </a:rPr>
              <a:t>Bangladeshi cuisine.</a:t>
            </a:r>
            <a:endParaRPr lang="en-US" sz="4800" b="1" dirty="0">
              <a:ln/>
              <a:solidFill>
                <a:srgbClr val="C00000"/>
              </a:solidFill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52855" y="775849"/>
            <a:ext cx="5737468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4000" b="1" dirty="0" smtClean="0">
                <a:ln/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Our today’s Lesson is-</a:t>
            </a:r>
            <a:endParaRPr lang="en-US" sz="4000" b="1" dirty="0">
              <a:ln/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Frame 6"/>
          <p:cNvSpPr/>
          <p:nvPr/>
        </p:nvSpPr>
        <p:spPr>
          <a:xfrm>
            <a:off x="1" y="0"/>
            <a:ext cx="12192000" cy="6858000"/>
          </a:xfrm>
          <a:prstGeom prst="frame">
            <a:avLst>
              <a:gd name="adj1" fmla="val 5928"/>
            </a:avLst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827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27000">
              <a:schemeClr val="accent1">
                <a:lumMod val="45000"/>
                <a:lumOff val="55000"/>
              </a:schemeClr>
            </a:gs>
            <a:gs pos="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597333" y="402638"/>
            <a:ext cx="10759445" cy="5326722"/>
            <a:chOff x="597333" y="402638"/>
            <a:chExt cx="10759445" cy="5326722"/>
          </a:xfrm>
        </p:grpSpPr>
        <p:sp>
          <p:nvSpPr>
            <p:cNvPr id="3" name="Flowchart: Alternate Process 2"/>
            <p:cNvSpPr/>
            <p:nvPr/>
          </p:nvSpPr>
          <p:spPr>
            <a:xfrm>
              <a:off x="597333" y="402638"/>
              <a:ext cx="10759441" cy="791375"/>
            </a:xfrm>
            <a:prstGeom prst="flowChartAlternateProcess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 dirty="0" smtClean="0">
                  <a:solidFill>
                    <a:srgbClr val="C00000"/>
                  </a:solidFill>
                  <a:cs typeface="NikoshBAN" panose="02000000000000000000" pitchFamily="2" charset="0"/>
                </a:rPr>
                <a:t>Learning Outcomes</a:t>
              </a:r>
              <a:endParaRPr lang="en-US" sz="4800" b="1" dirty="0">
                <a:solidFill>
                  <a:srgbClr val="C00000"/>
                </a:solidFill>
                <a:cs typeface="NikoshBAN" panose="02000000000000000000" pitchFamily="2" charset="0"/>
              </a:endParaRPr>
            </a:p>
          </p:txBody>
        </p:sp>
        <p:sp>
          <p:nvSpPr>
            <p:cNvPr id="5" name="Flowchart: Alternate Process 4"/>
            <p:cNvSpPr/>
            <p:nvPr/>
          </p:nvSpPr>
          <p:spPr>
            <a:xfrm>
              <a:off x="1664136" y="4040604"/>
              <a:ext cx="9692638" cy="707336"/>
            </a:xfrm>
            <a:prstGeom prst="flowChartAlternateProcess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 smtClean="0">
                  <a:solidFill>
                    <a:srgbClr val="0070C0"/>
                  </a:solidFill>
                  <a:cs typeface="NikoshBAN" panose="02000000000000000000" pitchFamily="2" charset="0"/>
                </a:rPr>
                <a:t>Describe the traditional food of Bangladesh,</a:t>
              </a:r>
              <a:endParaRPr lang="en-US" sz="3200" dirty="0">
                <a:solidFill>
                  <a:srgbClr val="0070C0"/>
                </a:solidFill>
                <a:cs typeface="NikoshBAN" panose="02000000000000000000" pitchFamily="2" charset="0"/>
              </a:endParaRPr>
            </a:p>
          </p:txBody>
        </p:sp>
        <p:sp>
          <p:nvSpPr>
            <p:cNvPr id="7" name="Flowchart: Alternate Process 6"/>
            <p:cNvSpPr/>
            <p:nvPr/>
          </p:nvSpPr>
          <p:spPr>
            <a:xfrm>
              <a:off x="597338" y="1500180"/>
              <a:ext cx="10759440" cy="986961"/>
            </a:xfrm>
            <a:prstGeom prst="flowChartAlternateProcess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After studied this lesson the students will be able to..</a:t>
              </a:r>
              <a:endParaRPr lang="en-US" sz="2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9" name="Flowchart: Alternate Process 8"/>
            <p:cNvSpPr/>
            <p:nvPr/>
          </p:nvSpPr>
          <p:spPr>
            <a:xfrm>
              <a:off x="1664135" y="3025375"/>
              <a:ext cx="9692640" cy="709062"/>
            </a:xfrm>
            <a:prstGeom prst="flowChartAlternateProcess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 smtClean="0">
                  <a:solidFill>
                    <a:srgbClr val="0070C0"/>
                  </a:solidFill>
                  <a:cs typeface="NikoshBAN" panose="02000000000000000000" pitchFamily="2" charset="0"/>
                </a:rPr>
                <a:t>Say the main food of Bangladesh,</a:t>
              </a:r>
              <a:endParaRPr lang="en-US" sz="3200" dirty="0">
                <a:solidFill>
                  <a:srgbClr val="0070C0"/>
                </a:solidFill>
                <a:cs typeface="NikoshBAN" panose="02000000000000000000" pitchFamily="2" charset="0"/>
              </a:endParaRPr>
            </a:p>
          </p:txBody>
        </p:sp>
        <p:sp>
          <p:nvSpPr>
            <p:cNvPr id="11" name="Flowchart: Alternate Process 10"/>
            <p:cNvSpPr/>
            <p:nvPr/>
          </p:nvSpPr>
          <p:spPr>
            <a:xfrm>
              <a:off x="1664135" y="5000153"/>
              <a:ext cx="9692639" cy="727307"/>
            </a:xfrm>
            <a:prstGeom prst="flowChartAlternateProcess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 smtClean="0">
                  <a:solidFill>
                    <a:srgbClr val="0070C0"/>
                  </a:solidFill>
                  <a:cs typeface="NikoshBAN" panose="02000000000000000000" pitchFamily="2" charset="0"/>
                </a:rPr>
                <a:t>Write the importance of vegetables &amp; vitamin</a:t>
              </a:r>
              <a:r>
                <a:rPr lang="en-US" sz="3200" dirty="0" smtClean="0">
                  <a:solidFill>
                    <a:srgbClr val="0070C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.</a:t>
              </a:r>
              <a:endPara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3" name="Flowchart: Alternate Process 12"/>
            <p:cNvSpPr/>
            <p:nvPr/>
          </p:nvSpPr>
          <p:spPr>
            <a:xfrm>
              <a:off x="758558" y="4029669"/>
              <a:ext cx="707164" cy="729207"/>
            </a:xfrm>
            <a:prstGeom prst="flowChartAlternateProcess">
              <a:avLst/>
            </a:prstGeom>
            <a:solidFill>
              <a:srgbClr val="00206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70C0"/>
                </a:solidFill>
              </a:endParaRPr>
            </a:p>
          </p:txBody>
        </p:sp>
        <p:sp>
          <p:nvSpPr>
            <p:cNvPr id="14" name="Flowchart: Alternate Process 13"/>
            <p:cNvSpPr/>
            <p:nvPr/>
          </p:nvSpPr>
          <p:spPr>
            <a:xfrm>
              <a:off x="758558" y="5000153"/>
              <a:ext cx="707164" cy="729207"/>
            </a:xfrm>
            <a:prstGeom prst="flowChartAlternateProcess">
              <a:avLst/>
            </a:prstGeom>
            <a:solidFill>
              <a:srgbClr val="00206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70C0"/>
                </a:solidFill>
              </a:endParaRPr>
            </a:p>
          </p:txBody>
        </p:sp>
        <p:sp>
          <p:nvSpPr>
            <p:cNvPr id="26" name="Flowchart: Alternate Process 25"/>
            <p:cNvSpPr/>
            <p:nvPr/>
          </p:nvSpPr>
          <p:spPr>
            <a:xfrm>
              <a:off x="758558" y="3025375"/>
              <a:ext cx="707164" cy="729207"/>
            </a:xfrm>
            <a:prstGeom prst="flowChartAlternateProcess">
              <a:avLst/>
            </a:prstGeom>
            <a:solidFill>
              <a:srgbClr val="00206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70C0"/>
                </a:solidFill>
              </a:endParaRPr>
            </a:p>
          </p:txBody>
        </p:sp>
      </p:grpSp>
      <p:sp>
        <p:nvSpPr>
          <p:cNvPr id="28" name="Frame 27"/>
          <p:cNvSpPr/>
          <p:nvPr/>
        </p:nvSpPr>
        <p:spPr>
          <a:xfrm>
            <a:off x="1" y="0"/>
            <a:ext cx="12192000" cy="6858000"/>
          </a:xfrm>
          <a:prstGeom prst="frame">
            <a:avLst>
              <a:gd name="adj1" fmla="val 5928"/>
            </a:avLst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2191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59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260764" y="817418"/>
            <a:ext cx="10220940" cy="646331"/>
          </a:xfrm>
          <a:prstGeom prst="rect">
            <a:avLst/>
          </a:prstGeom>
          <a:gradFill>
            <a:gsLst>
              <a:gs pos="0">
                <a:srgbClr val="00B050"/>
              </a:gs>
              <a:gs pos="59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non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3600" b="1" dirty="0" smtClean="0">
                <a:ln/>
                <a:solidFill>
                  <a:srgbClr val="C00000"/>
                </a:solidFill>
              </a:rPr>
              <a:t>Look at the pictures and answer the question below.</a:t>
            </a:r>
            <a:endParaRPr lang="en-US" sz="3600" b="1" dirty="0">
              <a:ln/>
              <a:solidFill>
                <a:srgbClr val="C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99549" y="5209744"/>
            <a:ext cx="7600542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3600" b="1" dirty="0" smtClean="0">
                <a:ln/>
                <a:solidFill>
                  <a:srgbClr val="002060"/>
                </a:solidFill>
              </a:rPr>
              <a:t>Which food do you like most and why?</a:t>
            </a:r>
            <a:endParaRPr lang="en-US" sz="3600" b="1" dirty="0">
              <a:ln/>
              <a:solidFill>
                <a:srgbClr val="002060"/>
              </a:solidFill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7556" y="1692984"/>
            <a:ext cx="3635569" cy="316116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315" y="1642441"/>
            <a:ext cx="3626469" cy="322050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5921" y="1642440"/>
            <a:ext cx="3598498" cy="3220505"/>
          </a:xfrm>
          <a:prstGeom prst="rect">
            <a:avLst/>
          </a:prstGeom>
        </p:spPr>
      </p:pic>
      <p:sp>
        <p:nvSpPr>
          <p:cNvPr id="24" name="Frame 23"/>
          <p:cNvSpPr/>
          <p:nvPr/>
        </p:nvSpPr>
        <p:spPr>
          <a:xfrm>
            <a:off x="1" y="0"/>
            <a:ext cx="12192000" cy="6858000"/>
          </a:xfrm>
          <a:prstGeom prst="frame">
            <a:avLst>
              <a:gd name="adj1" fmla="val 5928"/>
            </a:avLst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571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88251" y="489230"/>
            <a:ext cx="11149567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cs typeface="Aharoni" pitchFamily="2" charset="-79"/>
              </a:rPr>
              <a:t>Key words and their meaning</a:t>
            </a:r>
            <a:endParaRPr lang="en-US" sz="3600" b="1" dirty="0">
              <a:cs typeface="Aharoni" pitchFamily="2" charset="-79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3923" y="1028807"/>
            <a:ext cx="1696298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3600" b="1" dirty="0" smtClean="0">
                <a:ln/>
                <a:solidFill>
                  <a:srgbClr val="C00000"/>
                </a:solidFill>
              </a:rPr>
              <a:t>Cuisine:</a:t>
            </a:r>
            <a:endParaRPr lang="en-US" sz="3600" b="1" dirty="0">
              <a:ln/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0750" y="2892366"/>
            <a:ext cx="1599220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3600" b="1" dirty="0" smtClean="0">
                <a:ln/>
                <a:solidFill>
                  <a:srgbClr val="C00000"/>
                </a:solidFill>
              </a:rPr>
              <a:t>Platter:</a:t>
            </a:r>
            <a:endParaRPr lang="en-US" sz="3600" b="1" dirty="0">
              <a:ln/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0750" y="4533999"/>
            <a:ext cx="2090637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3600" b="1" dirty="0" smtClean="0">
                <a:ln/>
                <a:solidFill>
                  <a:srgbClr val="C00000"/>
                </a:solidFill>
              </a:rPr>
              <a:t>Molasses:</a:t>
            </a:r>
            <a:endParaRPr lang="en-US" sz="3600" b="1" dirty="0">
              <a:ln/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0750" y="1773349"/>
            <a:ext cx="5821465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3600" b="1" dirty="0" smtClean="0">
                <a:ln/>
                <a:solidFill>
                  <a:srgbClr val="0070C0"/>
                </a:solidFill>
              </a:rPr>
              <a:t>A style or method of cooking.</a:t>
            </a:r>
            <a:endParaRPr lang="en-US" sz="3600" b="1" dirty="0">
              <a:ln/>
              <a:solidFill>
                <a:srgbClr val="0070C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8251" y="3606750"/>
            <a:ext cx="4879349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3600" b="1" dirty="0" smtClean="0">
                <a:ln/>
                <a:solidFill>
                  <a:srgbClr val="0070C0"/>
                </a:solidFill>
              </a:rPr>
              <a:t>A large flat dish or plate.</a:t>
            </a:r>
            <a:endParaRPr lang="en-US" sz="3600" b="1" dirty="0">
              <a:ln/>
              <a:solidFill>
                <a:srgbClr val="0070C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8251" y="5095835"/>
            <a:ext cx="6456063" cy="120032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3600" b="1" dirty="0" smtClean="0">
                <a:ln/>
                <a:solidFill>
                  <a:srgbClr val="0070C0"/>
                </a:solidFill>
              </a:rPr>
              <a:t>Dark brown syrup obtained form</a:t>
            </a:r>
          </a:p>
          <a:p>
            <a:r>
              <a:rPr lang="en-US" sz="3600" b="1" dirty="0" smtClean="0">
                <a:ln/>
                <a:solidFill>
                  <a:srgbClr val="0070C0"/>
                </a:solidFill>
              </a:rPr>
              <a:t> raw sugar refining process.</a:t>
            </a:r>
            <a:endParaRPr lang="en-US" sz="3600" b="1" dirty="0">
              <a:ln/>
              <a:solidFill>
                <a:srgbClr val="0070C0"/>
              </a:solidFill>
            </a:endParaRPr>
          </a:p>
        </p:txBody>
      </p:sp>
      <p:sp>
        <p:nvSpPr>
          <p:cNvPr id="18" name="Frame 17"/>
          <p:cNvSpPr/>
          <p:nvPr/>
        </p:nvSpPr>
        <p:spPr>
          <a:xfrm>
            <a:off x="1" y="0"/>
            <a:ext cx="12192000" cy="6858000"/>
          </a:xfrm>
          <a:prstGeom prst="frame">
            <a:avLst>
              <a:gd name="adj1" fmla="val 5928"/>
            </a:avLst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7638" y="2655820"/>
            <a:ext cx="3592034" cy="201863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8255" y="1177802"/>
            <a:ext cx="3089563" cy="183742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3851" y="4014214"/>
            <a:ext cx="3492889" cy="2332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5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9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/>
          <p:cNvSpPr/>
          <p:nvPr/>
        </p:nvSpPr>
        <p:spPr>
          <a:xfrm>
            <a:off x="1" y="0"/>
            <a:ext cx="12192000" cy="6858000"/>
          </a:xfrm>
          <a:prstGeom prst="frame">
            <a:avLst>
              <a:gd name="adj1" fmla="val 5928"/>
            </a:avLst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442913" y="404562"/>
            <a:ext cx="11358562" cy="4432883"/>
            <a:chOff x="442913" y="404562"/>
            <a:chExt cx="11358562" cy="4432883"/>
          </a:xfrm>
        </p:grpSpPr>
        <p:sp>
          <p:nvSpPr>
            <p:cNvPr id="6" name="Rectangle 5"/>
            <p:cNvSpPr/>
            <p:nvPr/>
          </p:nvSpPr>
          <p:spPr>
            <a:xfrm>
              <a:off x="442913" y="404562"/>
              <a:ext cx="11358562" cy="69783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 smtClean="0">
                  <a:solidFill>
                    <a:srgbClr val="C00000"/>
                  </a:solidFill>
                  <a:cs typeface="Aharoni" pitchFamily="2" charset="-79"/>
                </a:rPr>
                <a:t>Pair work</a:t>
              </a:r>
              <a:endParaRPr lang="en-US" sz="4000" b="1" dirty="0">
                <a:solidFill>
                  <a:srgbClr val="C00000"/>
                </a:solidFill>
                <a:cs typeface="Aharoni" pitchFamily="2" charset="-79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899030" y="2232117"/>
              <a:ext cx="1044632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r>
                <a:rPr lang="en-US" sz="3200" b="1" dirty="0" smtClean="0">
                  <a:ln/>
                  <a:solidFill>
                    <a:srgbClr val="0070C0"/>
                  </a:solidFill>
                </a:rPr>
                <a:t>Read the text B at pate 8 an answer the question below.</a:t>
              </a:r>
              <a:endParaRPr lang="en-US" sz="3200" b="1" dirty="0">
                <a:ln/>
                <a:solidFill>
                  <a:srgbClr val="0070C0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745674" y="3429000"/>
              <a:ext cx="856990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r>
                <a:rPr lang="en-US" sz="3200" b="1" dirty="0" smtClean="0">
                  <a:ln/>
                  <a:solidFill>
                    <a:srgbClr val="002060"/>
                  </a:solidFill>
                </a:rPr>
                <a:t>What is the main food of Bangladeshi people?</a:t>
              </a:r>
              <a:endParaRPr lang="en-US" sz="3200" b="1" dirty="0">
                <a:ln/>
                <a:solidFill>
                  <a:srgbClr val="002060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745674" y="4252670"/>
              <a:ext cx="856990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r>
                <a:rPr lang="en-US" sz="3200" b="1" dirty="0" smtClean="0">
                  <a:ln/>
                  <a:solidFill>
                    <a:srgbClr val="002060"/>
                  </a:solidFill>
                </a:rPr>
                <a:t>Make a list of our traditional food.</a:t>
              </a:r>
              <a:endParaRPr lang="en-US" sz="3200" b="1" dirty="0">
                <a:ln/>
                <a:solidFill>
                  <a:srgbClr val="002060"/>
                </a:solidFill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756155" y="3429000"/>
              <a:ext cx="767845" cy="609600"/>
              <a:chOff x="756155" y="3429000"/>
              <a:chExt cx="767845" cy="609600"/>
            </a:xfrm>
          </p:grpSpPr>
          <p:sp>
            <p:nvSpPr>
              <p:cNvPr id="4" name="Snip Diagonal Corner Rectangle 3"/>
              <p:cNvSpPr/>
              <p:nvPr/>
            </p:nvSpPr>
            <p:spPr>
              <a:xfrm>
                <a:off x="756155" y="3429000"/>
                <a:ext cx="615445" cy="457200"/>
              </a:xfrm>
              <a:prstGeom prst="snip2DiagRect">
                <a:avLst/>
              </a:prstGeom>
              <a:solidFill>
                <a:srgbClr val="FF0000"/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Snip Diagonal Corner Rectangle 10"/>
              <p:cNvSpPr/>
              <p:nvPr/>
            </p:nvSpPr>
            <p:spPr>
              <a:xfrm>
                <a:off x="908555" y="3581400"/>
                <a:ext cx="615445" cy="457200"/>
              </a:xfrm>
              <a:prstGeom prst="snip2DiagRect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799017" y="4223082"/>
              <a:ext cx="767845" cy="609600"/>
              <a:chOff x="756155" y="3429000"/>
              <a:chExt cx="767845" cy="609600"/>
            </a:xfrm>
          </p:grpSpPr>
          <p:sp>
            <p:nvSpPr>
              <p:cNvPr id="13" name="Snip Diagonal Corner Rectangle 12"/>
              <p:cNvSpPr/>
              <p:nvPr/>
            </p:nvSpPr>
            <p:spPr>
              <a:xfrm>
                <a:off x="756155" y="3429000"/>
                <a:ext cx="615445" cy="457200"/>
              </a:xfrm>
              <a:prstGeom prst="snip2DiagRect">
                <a:avLst/>
              </a:prstGeom>
              <a:solidFill>
                <a:srgbClr val="FF0000"/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Snip Diagonal Corner Rectangle 13"/>
              <p:cNvSpPr/>
              <p:nvPr/>
            </p:nvSpPr>
            <p:spPr>
              <a:xfrm>
                <a:off x="908555" y="3581400"/>
                <a:ext cx="615445" cy="457200"/>
              </a:xfrm>
              <a:prstGeom prst="snip2DiagRect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5372408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584388" y="513687"/>
            <a:ext cx="11023225" cy="637674"/>
          </a:xfrm>
          <a:prstGeom prst="flowChartAlternateProcess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rgbClr val="C00000"/>
                </a:solidFill>
                <a:cs typeface="NikoshBAN" panose="02000000000000000000" pitchFamily="2" charset="0"/>
              </a:rPr>
              <a:t>Look at the pictures </a:t>
            </a:r>
            <a:r>
              <a:rPr lang="en-US" sz="4000" b="1" dirty="0" smtClean="0">
                <a:solidFill>
                  <a:srgbClr val="C00000"/>
                </a:solidFill>
                <a:cs typeface="NikoshBAN" panose="02000000000000000000" pitchFamily="2" charset="0"/>
              </a:rPr>
              <a:t>and think about it. </a:t>
            </a:r>
            <a:endParaRPr lang="en-US" sz="4000" b="1" dirty="0">
              <a:solidFill>
                <a:srgbClr val="C00000"/>
              </a:solidFill>
              <a:cs typeface="NikoshBAN" panose="02000000000000000000" pitchFamily="2" charset="0"/>
            </a:endParaRPr>
          </a:p>
        </p:txBody>
      </p:sp>
      <p:sp>
        <p:nvSpPr>
          <p:cNvPr id="12" name="Frame 11"/>
          <p:cNvSpPr/>
          <p:nvPr/>
        </p:nvSpPr>
        <p:spPr>
          <a:xfrm>
            <a:off x="1" y="0"/>
            <a:ext cx="12192000" cy="6858000"/>
          </a:xfrm>
          <a:prstGeom prst="frame">
            <a:avLst>
              <a:gd name="adj1" fmla="val 5928"/>
            </a:avLst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4562" y="1234491"/>
            <a:ext cx="3523647" cy="204171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578" y="3353799"/>
            <a:ext cx="3516984" cy="197609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701" y="1234491"/>
            <a:ext cx="3511548" cy="204171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7522" y="1219581"/>
            <a:ext cx="3681838" cy="205662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7522" y="3353799"/>
            <a:ext cx="3681838" cy="197609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4562" y="3353799"/>
            <a:ext cx="3523647" cy="1976098"/>
          </a:xfrm>
          <a:prstGeom prst="rect">
            <a:avLst/>
          </a:prstGeom>
        </p:spPr>
      </p:pic>
      <p:sp>
        <p:nvSpPr>
          <p:cNvPr id="18" name="Flowchart: Alternate Process 17"/>
          <p:cNvSpPr/>
          <p:nvPr/>
        </p:nvSpPr>
        <p:spPr>
          <a:xfrm>
            <a:off x="584388" y="5456274"/>
            <a:ext cx="11023225" cy="637674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002060"/>
                </a:solidFill>
                <a:cs typeface="NikoshBAN" panose="02000000000000000000" pitchFamily="2" charset="0"/>
              </a:rPr>
              <a:t>For right food or good health you need this type of food. </a:t>
            </a:r>
            <a:endParaRPr lang="en-US" sz="2800" b="1" dirty="0">
              <a:solidFill>
                <a:srgbClr val="002060"/>
              </a:solidFill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99705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59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ame 16"/>
          <p:cNvSpPr/>
          <p:nvPr/>
        </p:nvSpPr>
        <p:spPr>
          <a:xfrm>
            <a:off x="1" y="0"/>
            <a:ext cx="12192000" cy="6858000"/>
          </a:xfrm>
          <a:prstGeom prst="frame">
            <a:avLst>
              <a:gd name="adj1" fmla="val 5928"/>
            </a:avLst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3345" y="937550"/>
            <a:ext cx="436529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3200" b="1" dirty="0" smtClean="0">
                <a:ln/>
                <a:solidFill>
                  <a:srgbClr val="002060"/>
                </a:solidFill>
              </a:rPr>
              <a:t>In Bangladesh we have…</a:t>
            </a:r>
            <a:endParaRPr lang="en-US" sz="3200" b="1" dirty="0">
              <a:ln/>
              <a:solidFill>
                <a:srgbClr val="00206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27017" y="1848885"/>
            <a:ext cx="585166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3200" b="1" dirty="0" smtClean="0">
                <a:ln/>
                <a:solidFill>
                  <a:srgbClr val="002060"/>
                </a:solidFill>
              </a:rPr>
              <a:t>A great source of food like </a:t>
            </a:r>
            <a:r>
              <a:rPr lang="en-US" sz="3200" b="1" dirty="0" smtClean="0">
                <a:ln/>
                <a:solidFill>
                  <a:srgbClr val="002060"/>
                </a:solidFill>
              </a:rPr>
              <a:t>sweet,</a:t>
            </a:r>
            <a:endParaRPr lang="en-US" sz="3200" b="1" dirty="0">
              <a:ln/>
              <a:solidFill>
                <a:srgbClr val="00206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2434" y="2736503"/>
            <a:ext cx="39190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70C0"/>
                </a:solidFill>
              </a:rPr>
              <a:t>Many traditional </a:t>
            </a:r>
            <a:r>
              <a:rPr lang="en-US" sz="3200" dirty="0" smtClean="0">
                <a:solidFill>
                  <a:srgbClr val="0070C0"/>
                </a:solidFill>
              </a:rPr>
              <a:t>food,</a:t>
            </a:r>
            <a:endParaRPr lang="en-US" sz="3200" dirty="0">
              <a:solidFill>
                <a:srgbClr val="0070C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82434" y="3429000"/>
            <a:ext cx="46448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70C0"/>
                </a:solidFill>
              </a:rPr>
              <a:t>Great source of good </a:t>
            </a:r>
            <a:r>
              <a:rPr lang="en-US" sz="3200" dirty="0" smtClean="0">
                <a:solidFill>
                  <a:srgbClr val="0070C0"/>
                </a:solidFill>
              </a:rPr>
              <a:t>food,</a:t>
            </a:r>
            <a:endParaRPr lang="en-US" sz="3200" dirty="0">
              <a:solidFill>
                <a:srgbClr val="0070C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482433" y="4171145"/>
            <a:ext cx="57945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70C0"/>
                </a:solidFill>
              </a:rPr>
              <a:t>Many fish from river, </a:t>
            </a:r>
            <a:r>
              <a:rPr lang="en-US" sz="3200" dirty="0" err="1" smtClean="0">
                <a:solidFill>
                  <a:srgbClr val="0070C0"/>
                </a:solidFill>
              </a:rPr>
              <a:t>haour</a:t>
            </a:r>
            <a:r>
              <a:rPr lang="en-US" sz="3200" dirty="0" smtClean="0">
                <a:solidFill>
                  <a:srgbClr val="0070C0"/>
                </a:solidFill>
              </a:rPr>
              <a:t> &amp; </a:t>
            </a:r>
            <a:r>
              <a:rPr lang="en-US" sz="3200" dirty="0" smtClean="0">
                <a:solidFill>
                  <a:srgbClr val="0070C0"/>
                </a:solidFill>
              </a:rPr>
              <a:t>bill,</a:t>
            </a:r>
            <a:endParaRPr lang="en-US" sz="3200" dirty="0">
              <a:solidFill>
                <a:srgbClr val="0070C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82432" y="4912133"/>
            <a:ext cx="52888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70C0"/>
                </a:solidFill>
              </a:rPr>
              <a:t>Our woman is fond of </a:t>
            </a:r>
            <a:r>
              <a:rPr lang="en-US" sz="3200" dirty="0" smtClean="0">
                <a:solidFill>
                  <a:srgbClr val="0070C0"/>
                </a:solidFill>
              </a:rPr>
              <a:t>cooking.</a:t>
            </a:r>
            <a:endParaRPr lang="en-US" sz="3200" dirty="0">
              <a:solidFill>
                <a:srgbClr val="0070C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025786" y="1120675"/>
            <a:ext cx="3417397" cy="440120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dirty="0" smtClean="0">
                <a:ln/>
                <a:solidFill>
                  <a:srgbClr val="002060"/>
                </a:solidFill>
              </a:rPr>
              <a:t>Every people of Bangladesh is</a:t>
            </a:r>
          </a:p>
          <a:p>
            <a:pPr algn="ctr"/>
            <a:r>
              <a:rPr lang="en-US" sz="4000" b="1" dirty="0" smtClean="0">
                <a:ln/>
                <a:solidFill>
                  <a:srgbClr val="002060"/>
                </a:solidFill>
              </a:rPr>
              <a:t>fond of sweet, </a:t>
            </a:r>
            <a:r>
              <a:rPr lang="en-US" sz="4000" b="1" dirty="0" err="1" smtClean="0">
                <a:ln/>
                <a:solidFill>
                  <a:srgbClr val="002060"/>
                </a:solidFill>
              </a:rPr>
              <a:t>pitha</a:t>
            </a:r>
            <a:r>
              <a:rPr lang="en-US" sz="4000" b="1" dirty="0" smtClean="0">
                <a:ln/>
                <a:solidFill>
                  <a:srgbClr val="002060"/>
                </a:solidFill>
              </a:rPr>
              <a:t> &amp; occasional</a:t>
            </a:r>
          </a:p>
          <a:p>
            <a:pPr algn="ctr"/>
            <a:r>
              <a:rPr lang="en-US" sz="4000" b="1" dirty="0" smtClean="0">
                <a:ln/>
                <a:solidFill>
                  <a:srgbClr val="002060"/>
                </a:solidFill>
              </a:rPr>
              <a:t>food.</a:t>
            </a:r>
            <a:endParaRPr lang="en-US" sz="4000" b="1" dirty="0">
              <a:ln/>
              <a:solidFill>
                <a:srgbClr val="00206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339207" y="5704222"/>
            <a:ext cx="76385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3200" b="1" dirty="0" smtClean="0">
                <a:ln/>
                <a:solidFill>
                  <a:schemeClr val="accent2">
                    <a:lumMod val="50000"/>
                  </a:schemeClr>
                </a:solidFill>
              </a:rPr>
              <a:t>But we have to careful about the right </a:t>
            </a:r>
            <a:r>
              <a:rPr lang="en-US" sz="3200" b="1" dirty="0" smtClean="0">
                <a:ln/>
                <a:solidFill>
                  <a:schemeClr val="accent2">
                    <a:lumMod val="50000"/>
                  </a:schemeClr>
                </a:solidFill>
              </a:rPr>
              <a:t>food.</a:t>
            </a:r>
            <a:endParaRPr lang="en-US" sz="3200" b="1" dirty="0">
              <a:ln/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916496" y="1958392"/>
            <a:ext cx="342800" cy="421980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936625" y="2817900"/>
            <a:ext cx="342800" cy="421980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916496" y="3509268"/>
            <a:ext cx="342800" cy="421980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875199" y="4252542"/>
            <a:ext cx="342800" cy="421980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916496" y="4995816"/>
            <a:ext cx="342800" cy="421980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42890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9886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54" y="423700"/>
            <a:ext cx="6792802" cy="59771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44291" y="493492"/>
            <a:ext cx="2964873" cy="6494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3200" b="1" dirty="0" smtClean="0">
                <a:ln/>
                <a:solidFill>
                  <a:schemeClr val="accent5">
                    <a:lumMod val="50000"/>
                  </a:schemeClr>
                </a:solidFill>
              </a:rPr>
              <a:t>Read the text about the food which</a:t>
            </a:r>
          </a:p>
          <a:p>
            <a:r>
              <a:rPr lang="en-US" sz="3200" b="1" dirty="0" smtClean="0">
                <a:ln/>
                <a:solidFill>
                  <a:schemeClr val="accent5">
                    <a:lumMod val="50000"/>
                  </a:schemeClr>
                </a:solidFill>
              </a:rPr>
              <a:t>Is important for good health, growth</a:t>
            </a:r>
          </a:p>
          <a:p>
            <a:r>
              <a:rPr lang="en-US" sz="3200" b="1" dirty="0" smtClean="0">
                <a:ln/>
                <a:solidFill>
                  <a:schemeClr val="accent5">
                    <a:lumMod val="50000"/>
                  </a:schemeClr>
                </a:solidFill>
              </a:rPr>
              <a:t>free from dieses. </a:t>
            </a:r>
          </a:p>
          <a:p>
            <a:r>
              <a:rPr lang="en-US" sz="3200" b="1" dirty="0" smtClean="0">
                <a:ln/>
                <a:solidFill>
                  <a:schemeClr val="accent5">
                    <a:lumMod val="50000"/>
                  </a:schemeClr>
                </a:solidFill>
              </a:rPr>
              <a:t>We should keep them in our </a:t>
            </a:r>
          </a:p>
          <a:p>
            <a:r>
              <a:rPr lang="en-US" sz="3200" b="1" dirty="0" smtClean="0">
                <a:ln/>
                <a:solidFill>
                  <a:schemeClr val="accent5">
                    <a:lumMod val="50000"/>
                  </a:schemeClr>
                </a:solidFill>
              </a:rPr>
              <a:t>Daily  routine of food.</a:t>
            </a:r>
          </a:p>
          <a:p>
            <a:endParaRPr lang="en-US" sz="3200" b="1" dirty="0">
              <a:ln/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0" name="Frame 9"/>
          <p:cNvSpPr/>
          <p:nvPr/>
        </p:nvSpPr>
        <p:spPr>
          <a:xfrm>
            <a:off x="1" y="0"/>
            <a:ext cx="12192000" cy="6858000"/>
          </a:xfrm>
          <a:prstGeom prst="frame">
            <a:avLst>
              <a:gd name="adj1" fmla="val 5928"/>
            </a:avLst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6238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4000">
              <a:schemeClr val="accent4">
                <a:lumMod val="60000"/>
                <a:lumOff val="40000"/>
              </a:schemeClr>
            </a:gs>
            <a:gs pos="59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209061" y="1081429"/>
            <a:ext cx="3591047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dirty="0" smtClean="0">
                <a:ln/>
                <a:solidFill>
                  <a:srgbClr val="FF0000"/>
                </a:solidFill>
                <a:cs typeface="NikoshBAN" panose="02000000000000000000" pitchFamily="2" charset="0"/>
              </a:rPr>
              <a:t>Group</a:t>
            </a:r>
            <a:r>
              <a:rPr lang="en-US" sz="3600" b="1" dirty="0" smtClean="0">
                <a:ln/>
                <a:solidFill>
                  <a:srgbClr val="FF0000"/>
                </a:solidFill>
                <a:cs typeface="NikoshBAN" panose="02000000000000000000" pitchFamily="2" charset="0"/>
              </a:rPr>
              <a:t> work</a:t>
            </a:r>
            <a:endParaRPr lang="en-US" sz="3600" b="1" dirty="0">
              <a:ln/>
              <a:solidFill>
                <a:srgbClr val="FF0000"/>
              </a:solidFill>
              <a:cs typeface="NikoshBAN" panose="02000000000000000000" pitchFamily="2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78220" y="2509220"/>
            <a:ext cx="11034467" cy="2888901"/>
            <a:chOff x="578220" y="2509220"/>
            <a:chExt cx="11034467" cy="2888901"/>
          </a:xfrm>
        </p:grpSpPr>
        <p:sp>
          <p:nvSpPr>
            <p:cNvPr id="8" name="TextBox 7"/>
            <p:cNvSpPr txBox="1"/>
            <p:nvPr/>
          </p:nvSpPr>
          <p:spPr>
            <a:xfrm>
              <a:off x="578220" y="2509220"/>
              <a:ext cx="1757982" cy="6463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r>
                <a:rPr lang="en-US" sz="3600" b="1" dirty="0" smtClean="0">
                  <a:ln/>
                  <a:solidFill>
                    <a:srgbClr val="FF0000"/>
                  </a:solidFill>
                  <a:cs typeface="NikoshBAN" panose="02000000000000000000" pitchFamily="2" charset="0"/>
                </a:rPr>
                <a:t>Group-1</a:t>
              </a:r>
              <a:endParaRPr lang="en-US" sz="3600" b="1" dirty="0">
                <a:ln/>
                <a:solidFill>
                  <a:srgbClr val="FF0000"/>
                </a:solidFill>
                <a:cs typeface="NikoshBAN" panose="02000000000000000000" pitchFamily="2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637337" y="2520753"/>
              <a:ext cx="7300075" cy="6463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r>
                <a:rPr lang="en-US" sz="3600" b="1" dirty="0" smtClean="0">
                  <a:ln/>
                  <a:solidFill>
                    <a:srgbClr val="FF0000"/>
                  </a:solidFill>
                  <a:cs typeface="NikoshBAN" panose="02000000000000000000" pitchFamily="2" charset="0"/>
                </a:rPr>
                <a:t>Make a poster paper of healthy food.</a:t>
              </a:r>
              <a:endParaRPr lang="en-US" sz="3600" b="1" dirty="0">
                <a:ln/>
                <a:solidFill>
                  <a:srgbClr val="FF0000"/>
                </a:solidFill>
                <a:cs typeface="NikoshBAN" panose="02000000000000000000" pitchFamily="2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78220" y="3312466"/>
              <a:ext cx="1757982" cy="6463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r>
                <a:rPr lang="en-US" sz="3600" b="1" dirty="0" smtClean="0">
                  <a:ln/>
                  <a:solidFill>
                    <a:schemeClr val="accent5">
                      <a:lumMod val="50000"/>
                    </a:schemeClr>
                  </a:solidFill>
                  <a:cs typeface="NikoshBAN" panose="02000000000000000000" pitchFamily="2" charset="0"/>
                </a:rPr>
                <a:t>Group-2</a:t>
              </a:r>
              <a:endParaRPr lang="en-US" sz="3600" b="1" dirty="0">
                <a:ln/>
                <a:solidFill>
                  <a:schemeClr val="accent5">
                    <a:lumMod val="50000"/>
                  </a:schemeClr>
                </a:solidFill>
                <a:cs typeface="NikoshBAN" panose="02000000000000000000" pitchFamily="2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471082" y="3312466"/>
              <a:ext cx="9073318" cy="6463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r>
                <a:rPr lang="en-US" sz="3600" b="1" dirty="0" smtClean="0">
                  <a:ln/>
                  <a:solidFill>
                    <a:schemeClr val="accent5">
                      <a:lumMod val="50000"/>
                    </a:schemeClr>
                  </a:solidFill>
                  <a:cs typeface="NikoshBAN" panose="02000000000000000000" pitchFamily="2" charset="0"/>
                </a:rPr>
                <a:t>Make a poster paper of some milk based food.</a:t>
              </a:r>
              <a:endParaRPr lang="en-US" sz="3600" b="1" dirty="0">
                <a:ln/>
                <a:solidFill>
                  <a:schemeClr val="accent5">
                    <a:lumMod val="50000"/>
                  </a:schemeClr>
                </a:solidFill>
                <a:cs typeface="NikoshBAN" panose="02000000000000000000" pitchFamily="2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78220" y="4059384"/>
              <a:ext cx="1757982" cy="6463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r>
                <a:rPr lang="en-US" sz="3600" b="1" dirty="0" smtClean="0">
                  <a:ln/>
                  <a:solidFill>
                    <a:srgbClr val="FF0000"/>
                  </a:solidFill>
                  <a:cs typeface="NikoshBAN" panose="02000000000000000000" pitchFamily="2" charset="0"/>
                </a:rPr>
                <a:t>Group-3</a:t>
              </a:r>
              <a:endParaRPr lang="en-US" sz="3600" b="1" dirty="0">
                <a:ln/>
                <a:solidFill>
                  <a:srgbClr val="FF0000"/>
                </a:solidFill>
                <a:cs typeface="NikoshBAN" panose="02000000000000000000" pitchFamily="2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637337" y="4070917"/>
              <a:ext cx="8639994" cy="6463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r>
                <a:rPr lang="en-US" sz="3600" b="1" dirty="0" smtClean="0">
                  <a:ln/>
                  <a:solidFill>
                    <a:srgbClr val="FF0000"/>
                  </a:solidFill>
                  <a:cs typeface="NikoshBAN" panose="02000000000000000000" pitchFamily="2" charset="0"/>
                </a:rPr>
                <a:t>Make a poster paper of our traditional food.</a:t>
              </a:r>
              <a:endParaRPr lang="en-US" sz="3600" b="1" dirty="0">
                <a:ln/>
                <a:solidFill>
                  <a:srgbClr val="FF0000"/>
                </a:solidFill>
                <a:cs typeface="NikoshBAN" panose="02000000000000000000" pitchFamily="2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78220" y="4751790"/>
              <a:ext cx="1757982" cy="6463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r>
                <a:rPr lang="en-US" sz="3600" b="1" dirty="0" smtClean="0">
                  <a:ln/>
                  <a:solidFill>
                    <a:schemeClr val="accent5">
                      <a:lumMod val="50000"/>
                    </a:schemeClr>
                  </a:solidFill>
                  <a:cs typeface="NikoshBAN" panose="02000000000000000000" pitchFamily="2" charset="0"/>
                </a:rPr>
                <a:t>Group-4</a:t>
              </a:r>
              <a:endParaRPr lang="en-US" sz="3600" b="1" dirty="0">
                <a:ln/>
                <a:solidFill>
                  <a:schemeClr val="accent5">
                    <a:lumMod val="50000"/>
                  </a:schemeClr>
                </a:solidFill>
                <a:cs typeface="NikoshBAN" panose="02000000000000000000" pitchFamily="2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471082" y="4751790"/>
              <a:ext cx="9141605" cy="6463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r>
                <a:rPr lang="en-US" sz="3600" b="1" dirty="0" smtClean="0">
                  <a:ln/>
                  <a:solidFill>
                    <a:schemeClr val="accent5">
                      <a:lumMod val="50000"/>
                    </a:schemeClr>
                  </a:solidFill>
                  <a:cs typeface="NikoshBAN" panose="02000000000000000000" pitchFamily="2" charset="0"/>
                </a:rPr>
                <a:t>Make a poster paper of some fresh vegetables.</a:t>
              </a:r>
              <a:endParaRPr lang="en-US" sz="3600" b="1" dirty="0">
                <a:ln/>
                <a:solidFill>
                  <a:schemeClr val="accent5">
                    <a:lumMod val="50000"/>
                  </a:schemeClr>
                </a:solidFill>
                <a:cs typeface="NikoshBAN" panose="02000000000000000000" pitchFamily="2" charset="0"/>
              </a:endParaRPr>
            </a:p>
          </p:txBody>
        </p:sp>
      </p:grpSp>
      <p:sp>
        <p:nvSpPr>
          <p:cNvPr id="18" name="Frame 17"/>
          <p:cNvSpPr/>
          <p:nvPr/>
        </p:nvSpPr>
        <p:spPr>
          <a:xfrm>
            <a:off x="1" y="0"/>
            <a:ext cx="12192000" cy="6858000"/>
          </a:xfrm>
          <a:prstGeom prst="frame">
            <a:avLst>
              <a:gd name="adj1" fmla="val 5928"/>
            </a:avLst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83726" y="5687837"/>
            <a:ext cx="5762924" cy="584775"/>
          </a:xfrm>
          <a:prstGeom prst="rect">
            <a:avLst/>
          </a:prstGeom>
          <a:solidFill>
            <a:schemeClr val="accent6"/>
          </a:solidFill>
        </p:spPr>
        <p:txBody>
          <a:bodyPr wrap="none" rtlCol="0">
            <a:spAutoFit/>
          </a:bodyPr>
          <a:lstStyle/>
          <a:p>
            <a:r>
              <a:rPr lang="en-US" sz="3200" dirty="0" smtClean="0"/>
              <a:t>Please present your poster paper.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82553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4000">
              <a:schemeClr val="accent4">
                <a:lumMod val="60000"/>
                <a:lumOff val="40000"/>
              </a:schemeClr>
            </a:gs>
            <a:gs pos="59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374074" y="368154"/>
            <a:ext cx="11537806" cy="117925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  <a:cs typeface="NikoshBAN" panose="02000000000000000000" pitchFamily="2" charset="0"/>
              </a:rPr>
              <a:t>Evaluation</a:t>
            </a:r>
            <a:endParaRPr lang="en-US" sz="4400" b="1" dirty="0">
              <a:solidFill>
                <a:srgbClr val="FF0000"/>
              </a:solidFill>
              <a:cs typeface="NikoshBAN" panose="02000000000000000000" pitchFamily="2" charset="0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2341418" y="2244437"/>
            <a:ext cx="7971428" cy="3297240"/>
            <a:chOff x="2576945" y="2438400"/>
            <a:chExt cx="7971428" cy="3297240"/>
          </a:xfrm>
        </p:grpSpPr>
        <p:sp>
          <p:nvSpPr>
            <p:cNvPr id="4" name="TextBox 3"/>
            <p:cNvSpPr txBox="1"/>
            <p:nvPr/>
          </p:nvSpPr>
          <p:spPr>
            <a:xfrm>
              <a:off x="3560626" y="2438400"/>
              <a:ext cx="4673011" cy="6463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r>
                <a:rPr lang="en-US" sz="3600" b="1" dirty="0" smtClean="0">
                  <a:ln/>
                  <a:solidFill>
                    <a:srgbClr val="00B050"/>
                  </a:solidFill>
                </a:rPr>
                <a:t>What is our main food?</a:t>
              </a:r>
              <a:endParaRPr lang="en-US" sz="3600" b="1" dirty="0">
                <a:ln/>
                <a:solidFill>
                  <a:srgbClr val="00B050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560626" y="3320832"/>
              <a:ext cx="6940170" cy="6463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r>
                <a:rPr lang="en-US" sz="3600" b="1" dirty="0" smtClean="0">
                  <a:ln/>
                  <a:solidFill>
                    <a:srgbClr val="00B050"/>
                  </a:solidFill>
                </a:rPr>
                <a:t>Why we have to eat the right food?</a:t>
              </a:r>
              <a:endParaRPr lang="en-US" sz="3600" b="1" dirty="0">
                <a:ln/>
                <a:solidFill>
                  <a:srgbClr val="00B050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560626" y="4199005"/>
              <a:ext cx="6987747" cy="6463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r>
                <a:rPr lang="en-US" sz="3600" b="1" dirty="0" smtClean="0">
                  <a:ln/>
                  <a:solidFill>
                    <a:srgbClr val="00B050"/>
                  </a:solidFill>
                </a:rPr>
                <a:t>How we can make traditional food?</a:t>
              </a:r>
              <a:endParaRPr lang="en-US" sz="3600" b="1" dirty="0">
                <a:ln/>
                <a:solidFill>
                  <a:srgbClr val="00B050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529528" y="5077178"/>
              <a:ext cx="6243376" cy="6463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r>
                <a:rPr lang="en-US" sz="3600" b="1" dirty="0" smtClean="0">
                  <a:ln/>
                  <a:solidFill>
                    <a:srgbClr val="00B050"/>
                  </a:solidFill>
                </a:rPr>
                <a:t>Write some name of </a:t>
              </a:r>
              <a:r>
                <a:rPr lang="en-US" sz="3600" b="1" dirty="0" err="1" smtClean="0">
                  <a:ln/>
                  <a:solidFill>
                    <a:srgbClr val="00B050"/>
                  </a:solidFill>
                </a:rPr>
                <a:t>deshi</a:t>
              </a:r>
              <a:r>
                <a:rPr lang="en-US" sz="3600" b="1" dirty="0" smtClean="0">
                  <a:ln/>
                  <a:solidFill>
                    <a:srgbClr val="00B050"/>
                  </a:solidFill>
                </a:rPr>
                <a:t> fish.</a:t>
              </a:r>
              <a:endParaRPr lang="en-US" sz="3600" b="1" dirty="0">
                <a:ln/>
                <a:solidFill>
                  <a:srgbClr val="00B050"/>
                </a:solidFill>
              </a:endParaRPr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2576945" y="2438400"/>
              <a:ext cx="734291" cy="798731"/>
              <a:chOff x="2576945" y="2438400"/>
              <a:chExt cx="734291" cy="798731"/>
            </a:xfrm>
          </p:grpSpPr>
          <p:sp>
            <p:nvSpPr>
              <p:cNvPr id="8" name="Oval 7"/>
              <p:cNvSpPr/>
              <p:nvPr/>
            </p:nvSpPr>
            <p:spPr>
              <a:xfrm>
                <a:off x="2576945" y="2438400"/>
                <a:ext cx="581891" cy="646331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2729345" y="2590800"/>
                <a:ext cx="581891" cy="646331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2604654" y="3320618"/>
              <a:ext cx="734291" cy="798731"/>
              <a:chOff x="2576945" y="2438400"/>
              <a:chExt cx="734291" cy="798731"/>
            </a:xfrm>
          </p:grpSpPr>
          <p:sp>
            <p:nvSpPr>
              <p:cNvPr id="16" name="Oval 15"/>
              <p:cNvSpPr/>
              <p:nvPr/>
            </p:nvSpPr>
            <p:spPr>
              <a:xfrm>
                <a:off x="2576945" y="2438400"/>
                <a:ext cx="581891" cy="646331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Oval 16"/>
              <p:cNvSpPr/>
              <p:nvPr/>
            </p:nvSpPr>
            <p:spPr>
              <a:xfrm>
                <a:off x="2729345" y="2590800"/>
                <a:ext cx="581891" cy="646331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2576945" y="4128125"/>
              <a:ext cx="734291" cy="798731"/>
              <a:chOff x="2576945" y="2438400"/>
              <a:chExt cx="734291" cy="798731"/>
            </a:xfrm>
          </p:grpSpPr>
          <p:sp>
            <p:nvSpPr>
              <p:cNvPr id="19" name="Oval 18"/>
              <p:cNvSpPr/>
              <p:nvPr/>
            </p:nvSpPr>
            <p:spPr>
              <a:xfrm>
                <a:off x="2576945" y="2438400"/>
                <a:ext cx="581891" cy="646331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2729345" y="2590800"/>
                <a:ext cx="581891" cy="646331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>
              <a:off x="2604654" y="4936909"/>
              <a:ext cx="734291" cy="798731"/>
              <a:chOff x="2576945" y="2438400"/>
              <a:chExt cx="734291" cy="798731"/>
            </a:xfrm>
          </p:grpSpPr>
          <p:sp>
            <p:nvSpPr>
              <p:cNvPr id="22" name="Oval 21"/>
              <p:cNvSpPr/>
              <p:nvPr/>
            </p:nvSpPr>
            <p:spPr>
              <a:xfrm>
                <a:off x="2576945" y="2438400"/>
                <a:ext cx="581891" cy="646331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2729345" y="2590800"/>
                <a:ext cx="581891" cy="646331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7" name="Frame 36"/>
          <p:cNvSpPr/>
          <p:nvPr/>
        </p:nvSpPr>
        <p:spPr>
          <a:xfrm>
            <a:off x="1" y="0"/>
            <a:ext cx="12192000" cy="6858000"/>
          </a:xfrm>
          <a:prstGeom prst="frame">
            <a:avLst>
              <a:gd name="adj1" fmla="val 5928"/>
            </a:avLst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70678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775855" y="1399309"/>
            <a:ext cx="10460181" cy="316792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rgbClr val="C00000"/>
                </a:solidFill>
                <a:cs typeface="NikoshBAN" panose="02000000000000000000" pitchFamily="2" charset="0"/>
              </a:rPr>
              <a:t>Thank </a:t>
            </a:r>
            <a:r>
              <a:rPr lang="en-US" sz="8000" smtClean="0">
                <a:solidFill>
                  <a:srgbClr val="C00000"/>
                </a:solidFill>
                <a:cs typeface="NikoshBAN" panose="02000000000000000000" pitchFamily="2" charset="0"/>
              </a:rPr>
              <a:t>you all.</a:t>
            </a:r>
            <a:endParaRPr lang="en-US" sz="6000" i="1" dirty="0">
              <a:solidFill>
                <a:srgbClr val="002060"/>
              </a:solidFill>
              <a:cs typeface="NikoshBAN" panose="02000000000000000000" pitchFamily="2" charset="0"/>
            </a:endParaRPr>
          </a:p>
        </p:txBody>
      </p:sp>
      <p:sp>
        <p:nvSpPr>
          <p:cNvPr id="6" name="Frame 5"/>
          <p:cNvSpPr/>
          <p:nvPr/>
        </p:nvSpPr>
        <p:spPr>
          <a:xfrm>
            <a:off x="1" y="0"/>
            <a:ext cx="12192000" cy="6858000"/>
          </a:xfrm>
          <a:prstGeom prst="frame">
            <a:avLst>
              <a:gd name="adj1" fmla="val 5928"/>
            </a:avLst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977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670</TotalTime>
  <Words>387</Words>
  <Application>Microsoft Office PowerPoint</Application>
  <PresentationFormat>Widescreen</PresentationFormat>
  <Paragraphs>72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Aharoni</vt:lpstr>
      <vt:lpstr>Arial</vt:lpstr>
      <vt:lpstr>Calibri</vt:lpstr>
      <vt:lpstr>Calibri Light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Orin IT</cp:lastModifiedBy>
  <cp:revision>139</cp:revision>
  <dcterms:created xsi:type="dcterms:W3CDTF">2020-01-30T23:25:13Z</dcterms:created>
  <dcterms:modified xsi:type="dcterms:W3CDTF">2020-02-10T02:55:01Z</dcterms:modified>
</cp:coreProperties>
</file>