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8" r:id="rId3"/>
    <p:sldId id="257" r:id="rId4"/>
    <p:sldId id="282" r:id="rId5"/>
    <p:sldId id="259" r:id="rId6"/>
    <p:sldId id="281" r:id="rId7"/>
    <p:sldId id="261" r:id="rId8"/>
    <p:sldId id="268" r:id="rId9"/>
    <p:sldId id="265" r:id="rId10"/>
    <p:sldId id="264" r:id="rId11"/>
    <p:sldId id="271" r:id="rId12"/>
    <p:sldId id="269" r:id="rId13"/>
    <p:sldId id="270" r:id="rId14"/>
    <p:sldId id="267" r:id="rId15"/>
    <p:sldId id="274" r:id="rId16"/>
    <p:sldId id="283" r:id="rId17"/>
    <p:sldId id="273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283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2T08:33:51.133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8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7494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7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724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8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30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8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4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9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1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0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8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1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1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8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1B244-1BAB-496F-961D-1F7F8CE3EEEC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7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EB24B-B881-4636-8880-C2C839672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81" y="55534"/>
            <a:ext cx="9152757" cy="6525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932D7-B7D6-41E5-9C01-580C6AD79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8036" y="3865275"/>
            <a:ext cx="2161309" cy="10392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E7B3B5-5636-4A29-85A3-7CA4A02A30C8}"/>
              </a:ext>
            </a:extLst>
          </p:cNvPr>
          <p:cNvSpPr/>
          <p:nvPr/>
        </p:nvSpPr>
        <p:spPr>
          <a:xfrm>
            <a:off x="0" y="-1091380"/>
            <a:ext cx="9029700" cy="340125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IN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IN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bn-IN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endParaRPr lang="en-US" sz="11500" b="1" dirty="0">
              <a:solidFill>
                <a:schemeClr val="accent6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EFAF61-0891-4A2F-86DF-59F6FEFCA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2067952"/>
            <a:ext cx="9544050" cy="416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8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6B12D5-79F4-458D-86DC-B00435A48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" y="151373"/>
            <a:ext cx="6823362" cy="512640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4672D8-7B6B-40BD-B096-876B3565AFC2}"/>
              </a:ext>
            </a:extLst>
          </p:cNvPr>
          <p:cNvCxnSpPr>
            <a:cxnSpLocks/>
          </p:cNvCxnSpPr>
          <p:nvPr/>
        </p:nvCxnSpPr>
        <p:spPr>
          <a:xfrm>
            <a:off x="6294124" y="2554721"/>
            <a:ext cx="1499753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7A26AD-E213-4E4E-B404-72C1BDB5E39D}"/>
              </a:ext>
            </a:extLst>
          </p:cNvPr>
          <p:cNvCxnSpPr>
            <a:cxnSpLocks/>
          </p:cNvCxnSpPr>
          <p:nvPr/>
        </p:nvCxnSpPr>
        <p:spPr>
          <a:xfrm>
            <a:off x="3997036" y="1870364"/>
            <a:ext cx="3796841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EFACA4-77E2-4256-B269-CF3A75D3A7E4}"/>
              </a:ext>
            </a:extLst>
          </p:cNvPr>
          <p:cNvCxnSpPr>
            <a:cxnSpLocks/>
          </p:cNvCxnSpPr>
          <p:nvPr/>
        </p:nvCxnSpPr>
        <p:spPr>
          <a:xfrm>
            <a:off x="4697386" y="3787373"/>
            <a:ext cx="3096491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B05083D-F053-4B40-9A4F-7667E7BE49EF}"/>
              </a:ext>
            </a:extLst>
          </p:cNvPr>
          <p:cNvSpPr txBox="1"/>
          <p:nvPr/>
        </p:nvSpPr>
        <p:spPr>
          <a:xfrm flipH="1">
            <a:off x="8077200" y="1577976"/>
            <a:ext cx="1727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ক্রোমোজোম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59788A-09EC-478C-9C1B-E90588966F23}"/>
              </a:ext>
            </a:extLst>
          </p:cNvPr>
          <p:cNvSpPr txBox="1"/>
          <p:nvPr/>
        </p:nvSpPr>
        <p:spPr>
          <a:xfrm>
            <a:off x="8106300" y="2262333"/>
            <a:ext cx="2036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সেন্ট্রোসোম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35F13C-1FC6-41EA-B0E6-04C3F38EACC3}"/>
              </a:ext>
            </a:extLst>
          </p:cNvPr>
          <p:cNvSpPr txBox="1"/>
          <p:nvPr/>
        </p:nvSpPr>
        <p:spPr>
          <a:xfrm>
            <a:off x="8172598" y="3494985"/>
            <a:ext cx="213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সাইটোপ্লাজম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9B2EA7-BA43-467A-9A9F-CB8C6329CCEC}"/>
              </a:ext>
            </a:extLst>
          </p:cNvPr>
          <p:cNvSpPr txBox="1"/>
          <p:nvPr/>
        </p:nvSpPr>
        <p:spPr>
          <a:xfrm>
            <a:off x="2276140" y="5585592"/>
            <a:ext cx="2064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প্রো-মেটাফেজ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6E5557D-EF8F-4F8E-B0E7-F58D8C9C317E}"/>
              </a:ext>
            </a:extLst>
          </p:cNvPr>
          <p:cNvCxnSpPr>
            <a:cxnSpLocks/>
          </p:cNvCxnSpPr>
          <p:nvPr/>
        </p:nvCxnSpPr>
        <p:spPr>
          <a:xfrm>
            <a:off x="4585854" y="3209812"/>
            <a:ext cx="3208023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6259E4A-A344-46AC-84B4-93FD70556F74}"/>
              </a:ext>
            </a:extLst>
          </p:cNvPr>
          <p:cNvSpPr txBox="1"/>
          <p:nvPr/>
        </p:nvSpPr>
        <p:spPr>
          <a:xfrm flipH="1">
            <a:off x="8106300" y="2902375"/>
            <a:ext cx="319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লুপ্তপ্রায় নিউক্লিয়ার মেমব্রেন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7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89D3-F64A-4D88-8695-090FEDBDD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5" y="299716"/>
            <a:ext cx="7023935" cy="4971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D7432A-2BC5-4704-A2CC-072D65A042C3}"/>
              </a:ext>
            </a:extLst>
          </p:cNvPr>
          <p:cNvSpPr txBox="1"/>
          <p:nvPr/>
        </p:nvSpPr>
        <p:spPr>
          <a:xfrm>
            <a:off x="3088056" y="5708954"/>
            <a:ext cx="3497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মেটাফেজ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E22EBC-E1EE-4623-A26F-A340C504FE74}"/>
              </a:ext>
            </a:extLst>
          </p:cNvPr>
          <p:cNvCxnSpPr>
            <a:cxnSpLocks/>
          </p:cNvCxnSpPr>
          <p:nvPr/>
        </p:nvCxnSpPr>
        <p:spPr>
          <a:xfrm>
            <a:off x="4739915" y="1272457"/>
            <a:ext cx="3340392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CEDEF3-2E54-463F-9C79-05E134E155C9}"/>
              </a:ext>
            </a:extLst>
          </p:cNvPr>
          <p:cNvCxnSpPr>
            <a:cxnSpLocks/>
          </p:cNvCxnSpPr>
          <p:nvPr/>
        </p:nvCxnSpPr>
        <p:spPr>
          <a:xfrm>
            <a:off x="7001568" y="2550741"/>
            <a:ext cx="1081258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9C3513-5585-48A0-9DBD-2A08BED05D80}"/>
              </a:ext>
            </a:extLst>
          </p:cNvPr>
          <p:cNvCxnSpPr>
            <a:cxnSpLocks/>
          </p:cNvCxnSpPr>
          <p:nvPr/>
        </p:nvCxnSpPr>
        <p:spPr>
          <a:xfrm>
            <a:off x="4067733" y="3699094"/>
            <a:ext cx="4029381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439A6F-0B82-4C05-AF83-38D1E16F305D}"/>
              </a:ext>
            </a:extLst>
          </p:cNvPr>
          <p:cNvCxnSpPr>
            <a:cxnSpLocks/>
          </p:cNvCxnSpPr>
          <p:nvPr/>
        </p:nvCxnSpPr>
        <p:spPr>
          <a:xfrm>
            <a:off x="3099803" y="1662545"/>
            <a:ext cx="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0E3E974-3857-4C67-BD44-B74896FF5362}"/>
              </a:ext>
            </a:extLst>
          </p:cNvPr>
          <p:cNvCxnSpPr>
            <a:cxnSpLocks/>
          </p:cNvCxnSpPr>
          <p:nvPr/>
        </p:nvCxnSpPr>
        <p:spPr>
          <a:xfrm>
            <a:off x="5444403" y="4507923"/>
            <a:ext cx="2618508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092F2D-EEB9-4781-A237-F448C0804CCA}"/>
              </a:ext>
            </a:extLst>
          </p:cNvPr>
          <p:cNvCxnSpPr/>
          <p:nvPr/>
        </p:nvCxnSpPr>
        <p:spPr>
          <a:xfrm>
            <a:off x="6871855" y="261850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07CAB49-321B-4CA0-BE3B-590225D8AC16}"/>
              </a:ext>
            </a:extLst>
          </p:cNvPr>
          <p:cNvCxnSpPr>
            <a:cxnSpLocks/>
          </p:cNvCxnSpPr>
          <p:nvPr/>
        </p:nvCxnSpPr>
        <p:spPr>
          <a:xfrm flipH="1" flipV="1">
            <a:off x="4096309" y="3871539"/>
            <a:ext cx="1362382" cy="59352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3F7B8D-87E8-4005-B229-C197F459BEF3}"/>
              </a:ext>
            </a:extLst>
          </p:cNvPr>
          <p:cNvCxnSpPr>
            <a:cxnSpLocks/>
          </p:cNvCxnSpPr>
          <p:nvPr/>
        </p:nvCxnSpPr>
        <p:spPr>
          <a:xfrm flipH="1">
            <a:off x="3830705" y="4495797"/>
            <a:ext cx="1732692" cy="460229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0733752-B0BB-4940-8714-A0AE02141EED}"/>
              </a:ext>
            </a:extLst>
          </p:cNvPr>
          <p:cNvSpPr txBox="1"/>
          <p:nvPr/>
        </p:nvSpPr>
        <p:spPr>
          <a:xfrm>
            <a:off x="8535604" y="980069"/>
            <a:ext cx="276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ক্রোমোসোমাল তন্তু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583B69-9988-4451-B58E-2F5796B52C90}"/>
              </a:ext>
            </a:extLst>
          </p:cNvPr>
          <p:cNvSpPr txBox="1"/>
          <p:nvPr/>
        </p:nvSpPr>
        <p:spPr>
          <a:xfrm>
            <a:off x="8535604" y="4255569"/>
            <a:ext cx="2258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7C4C8B-76FA-4246-B620-3A2D502F0E39}"/>
              </a:ext>
            </a:extLst>
          </p:cNvPr>
          <p:cNvSpPr txBox="1"/>
          <p:nvPr/>
        </p:nvSpPr>
        <p:spPr>
          <a:xfrm>
            <a:off x="8535604" y="3527616"/>
            <a:ext cx="216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িষুবীয়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bn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ঞ্চল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BB0F6C-7B16-4A47-B59F-647D396090E7}"/>
              </a:ext>
            </a:extLst>
          </p:cNvPr>
          <p:cNvSpPr txBox="1"/>
          <p:nvPr/>
        </p:nvSpPr>
        <p:spPr>
          <a:xfrm>
            <a:off x="8535604" y="2262496"/>
            <a:ext cx="1615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মেরু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FF24A7-A4B3-4B4A-A63E-5563EC280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6" y="-49785"/>
            <a:ext cx="7079674" cy="467369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16774E-0CF7-4C90-A03B-53A3379CD9E0}"/>
              </a:ext>
            </a:extLst>
          </p:cNvPr>
          <p:cNvCxnSpPr>
            <a:cxnSpLocks/>
          </p:cNvCxnSpPr>
          <p:nvPr/>
        </p:nvCxnSpPr>
        <p:spPr>
          <a:xfrm>
            <a:off x="6767952" y="2234094"/>
            <a:ext cx="1496283" cy="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CE872F-DF24-498B-90ED-1C24C0B9779F}"/>
              </a:ext>
            </a:extLst>
          </p:cNvPr>
          <p:cNvCxnSpPr>
            <a:cxnSpLocks/>
          </p:cNvCxnSpPr>
          <p:nvPr/>
        </p:nvCxnSpPr>
        <p:spPr>
          <a:xfrm flipV="1">
            <a:off x="5697685" y="3485199"/>
            <a:ext cx="2566550" cy="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7A35367-02F3-40DF-B1B1-B40DA6810078}"/>
              </a:ext>
            </a:extLst>
          </p:cNvPr>
          <p:cNvSpPr txBox="1"/>
          <p:nvPr/>
        </p:nvSpPr>
        <p:spPr>
          <a:xfrm>
            <a:off x="2864429" y="5151978"/>
            <a:ext cx="283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অ্যানাফেজ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200BA1-7D5D-4A6B-AC38-EB00232442A0}"/>
              </a:ext>
            </a:extLst>
          </p:cNvPr>
          <p:cNvSpPr txBox="1"/>
          <p:nvPr/>
        </p:nvSpPr>
        <p:spPr>
          <a:xfrm flipH="1">
            <a:off x="8454738" y="1955994"/>
            <a:ext cx="1090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মেরু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2F02D8-861F-47A7-B326-B26E3E6DA3CA}"/>
              </a:ext>
            </a:extLst>
          </p:cNvPr>
          <p:cNvSpPr txBox="1"/>
          <p:nvPr/>
        </p:nvSpPr>
        <p:spPr>
          <a:xfrm>
            <a:off x="8454738" y="3238062"/>
            <a:ext cx="28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অপত্য ক্রোমোজোম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3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E322C-E67D-465F-BBA6-E42AFCD4E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54"/>
            <a:ext cx="7946260" cy="486294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C419DE7-9E26-4117-AC4C-FAAE03D03248}"/>
              </a:ext>
            </a:extLst>
          </p:cNvPr>
          <p:cNvCxnSpPr/>
          <p:nvPr/>
        </p:nvCxnSpPr>
        <p:spPr>
          <a:xfrm>
            <a:off x="7536873" y="1828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0C86CF-2F85-4998-B92F-8A1189E199EE}"/>
              </a:ext>
            </a:extLst>
          </p:cNvPr>
          <p:cNvCxnSpPr>
            <a:cxnSpLocks/>
          </p:cNvCxnSpPr>
          <p:nvPr/>
        </p:nvCxnSpPr>
        <p:spPr>
          <a:xfrm>
            <a:off x="6193661" y="2296390"/>
            <a:ext cx="2154381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5700A7-E742-40D8-924F-01906A1ED8C0}"/>
              </a:ext>
            </a:extLst>
          </p:cNvPr>
          <p:cNvCxnSpPr>
            <a:cxnSpLocks/>
          </p:cNvCxnSpPr>
          <p:nvPr/>
        </p:nvCxnSpPr>
        <p:spPr>
          <a:xfrm>
            <a:off x="6638738" y="1787238"/>
            <a:ext cx="1709304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00BB898-84A6-48C0-8F5E-FB24A2D58E52}"/>
              </a:ext>
            </a:extLst>
          </p:cNvPr>
          <p:cNvCxnSpPr>
            <a:cxnSpLocks/>
          </p:cNvCxnSpPr>
          <p:nvPr/>
        </p:nvCxnSpPr>
        <p:spPr>
          <a:xfrm>
            <a:off x="3973130" y="3348966"/>
            <a:ext cx="4374912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3D3D7D6-CF20-4468-86B6-BC4FAF97E379}"/>
              </a:ext>
            </a:extLst>
          </p:cNvPr>
          <p:cNvSpPr txBox="1"/>
          <p:nvPr/>
        </p:nvSpPr>
        <p:spPr>
          <a:xfrm>
            <a:off x="8773586" y="1443236"/>
            <a:ext cx="2258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নিউক্লিয়ার মেমব্রেন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4B04C2-8593-4B05-8C2F-48962D8B9E9B}"/>
              </a:ext>
            </a:extLst>
          </p:cNvPr>
          <p:cNvSpPr txBox="1"/>
          <p:nvPr/>
        </p:nvSpPr>
        <p:spPr>
          <a:xfrm>
            <a:off x="8780509" y="2119901"/>
            <a:ext cx="3042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ক্রোমোসোম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0CE4BB-052B-43A3-B32B-A269B83A9A1C}"/>
              </a:ext>
            </a:extLst>
          </p:cNvPr>
          <p:cNvSpPr txBox="1"/>
          <p:nvPr/>
        </p:nvSpPr>
        <p:spPr>
          <a:xfrm>
            <a:off x="8773586" y="3087356"/>
            <a:ext cx="2105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কোষপ্লেট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210AC2-FA08-49C8-A8F5-42771E1CE8F4}"/>
              </a:ext>
            </a:extLst>
          </p:cNvPr>
          <p:cNvSpPr txBox="1"/>
          <p:nvPr/>
        </p:nvSpPr>
        <p:spPr>
          <a:xfrm>
            <a:off x="2978727" y="535373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টেলোফেজ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1F7A80-5D2E-48C3-993A-59D8BB91A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4" y="226690"/>
            <a:ext cx="11515724" cy="640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138B2C-931D-4CB4-B00E-BC1C0A0A04C9}"/>
              </a:ext>
            </a:extLst>
          </p:cNvPr>
          <p:cNvSpPr txBox="1"/>
          <p:nvPr/>
        </p:nvSpPr>
        <p:spPr>
          <a:xfrm>
            <a:off x="4075043" y="101337"/>
            <a:ext cx="4041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দলীয় কাজ</a:t>
            </a:r>
            <a:endParaRPr lang="en-US" sz="88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00106EB-480A-4AE3-8DA4-F25DE7FC623E}"/>
              </a:ext>
            </a:extLst>
          </p:cNvPr>
          <p:cNvSpPr/>
          <p:nvPr/>
        </p:nvSpPr>
        <p:spPr>
          <a:xfrm>
            <a:off x="6998623" y="1361908"/>
            <a:ext cx="2891382" cy="714974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60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76E23CB-AFA2-4B50-8BE2-F6983B66964F}"/>
              </a:ext>
            </a:extLst>
          </p:cNvPr>
          <p:cNvSpPr/>
          <p:nvPr/>
        </p:nvSpPr>
        <p:spPr>
          <a:xfrm>
            <a:off x="7241509" y="3884610"/>
            <a:ext cx="2784763" cy="652834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60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8DFF7-17D7-4C56-B78A-1AE72E06E278}"/>
              </a:ext>
            </a:extLst>
          </p:cNvPr>
          <p:cNvSpPr txBox="1"/>
          <p:nvPr/>
        </p:nvSpPr>
        <p:spPr>
          <a:xfrm>
            <a:off x="6698568" y="2360820"/>
            <a:ext cx="5960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এনাফেজ</a:t>
            </a:r>
            <a:r>
              <a:rPr lang="bn-IN" sz="40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পর্যায়ের </a:t>
            </a:r>
            <a:r>
              <a:rPr lang="en-US" sz="40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চিহ্নিত</a:t>
            </a:r>
            <a:r>
              <a:rPr lang="en-US" sz="40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চিত্র অংকন কর ।</a:t>
            </a:r>
            <a:endParaRPr lang="en-US" sz="4000" b="1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AC25B-303A-4200-B709-D5043EAF7E63}"/>
              </a:ext>
            </a:extLst>
          </p:cNvPr>
          <p:cNvSpPr txBox="1"/>
          <p:nvPr/>
        </p:nvSpPr>
        <p:spPr>
          <a:xfrm>
            <a:off x="6555704" y="4821381"/>
            <a:ext cx="5420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টেলোফেজ</a:t>
            </a:r>
            <a:r>
              <a:rPr lang="en-US" sz="40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পর্যায়ের চিত্র অংকন করে বৈশিষ্ট্য গুলি উল্লেখ কর।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6DD4C-219A-493E-A760-7E390C070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8" y="1605039"/>
            <a:ext cx="6014994" cy="426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F138ED-D866-4B15-9B97-5BA7AEE331D5}"/>
              </a:ext>
            </a:extLst>
          </p:cNvPr>
          <p:cNvSpPr txBox="1"/>
          <p:nvPr/>
        </p:nvSpPr>
        <p:spPr>
          <a:xfrm rot="16200000">
            <a:off x="-671402" y="2285891"/>
            <a:ext cx="3598922" cy="7987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5A6B7-61FC-4737-BC79-9AFAB27CE6D2}"/>
              </a:ext>
            </a:extLst>
          </p:cNvPr>
          <p:cNvSpPr txBox="1"/>
          <p:nvPr/>
        </p:nvSpPr>
        <p:spPr>
          <a:xfrm>
            <a:off x="2228827" y="187822"/>
            <a:ext cx="678964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1 .</a:t>
            </a:r>
            <a:r>
              <a:rPr lang="en-US" sz="288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</a:t>
            </a:r>
            <a:r>
              <a:rPr lang="as-IN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as-IN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4D532-0675-4E73-BEB8-0BA153C30B57}"/>
              </a:ext>
            </a:extLst>
          </p:cNvPr>
          <p:cNvSpPr txBox="1"/>
          <p:nvPr/>
        </p:nvSpPr>
        <p:spPr>
          <a:xfrm>
            <a:off x="2572824" y="762763"/>
            <a:ext cx="5674740" cy="531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২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খ) ৩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গ) ৪টি    ঘ) ৫টি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9F4E1-8929-44BD-9B13-27250A83E2D7}"/>
              </a:ext>
            </a:extLst>
          </p:cNvPr>
          <p:cNvSpPr txBox="1"/>
          <p:nvPr/>
        </p:nvSpPr>
        <p:spPr>
          <a:xfrm>
            <a:off x="2257425" y="1271588"/>
            <a:ext cx="83832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.</a:t>
            </a:r>
            <a:r>
              <a:rPr lang="en-US" sz="288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r>
              <a:rPr lang="en-US" sz="288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অপত্য</a:t>
            </a:r>
            <a:r>
              <a:rPr lang="en-US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2C843-D6D9-4204-A7A0-816B4DD783E1}"/>
              </a:ext>
            </a:extLst>
          </p:cNvPr>
          <p:cNvSpPr txBox="1"/>
          <p:nvPr/>
        </p:nvSpPr>
        <p:spPr>
          <a:xfrm>
            <a:off x="2572824" y="1758698"/>
            <a:ext cx="784351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মেটাফেজ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খ)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মেটাফেজ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গ)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এনাফেজ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ঘ)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টেলোফেজ</a:t>
            </a:r>
            <a:endParaRPr lang="en-US" sz="28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E7509-6AF1-48E0-88D3-7591CEA16EF9}"/>
              </a:ext>
            </a:extLst>
          </p:cNvPr>
          <p:cNvSpPr txBox="1"/>
          <p:nvPr/>
        </p:nvSpPr>
        <p:spPr>
          <a:xfrm>
            <a:off x="2300266" y="2294229"/>
            <a:ext cx="6718209" cy="275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.</a:t>
            </a:r>
            <a:r>
              <a:rPr lang="en-US" sz="288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প্রফেজ</a:t>
            </a:r>
            <a:r>
              <a:rPr lang="en-US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দশাতে</a:t>
            </a:r>
            <a:r>
              <a:rPr lang="en-US" sz="28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</a:p>
          <a:p>
            <a:pPr marL="514330" indent="-514330">
              <a:buAutoNum type="romanLcPeriod"/>
            </a:pPr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স্পিন্ডল যন্ত্র তৈরি হয় </a:t>
            </a:r>
          </a:p>
          <a:p>
            <a:pPr marL="514330" indent="-514330">
              <a:buAutoNum type="romanLcPeriod"/>
            </a:pPr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আকারে বড় হয় </a:t>
            </a:r>
          </a:p>
          <a:p>
            <a:pPr marL="514330" indent="-514330">
              <a:buAutoNum type="romanLcPeriod"/>
            </a:pPr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 হতে ক্রোমাটিড গঠিত হয় </a:t>
            </a:r>
          </a:p>
          <a:p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</a:p>
          <a:p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  </a:t>
            </a:r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  </a:t>
            </a:r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   </a:t>
            </a:r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ii </a:t>
            </a:r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795768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C95A6F-6605-4303-A9BB-E56F0B224F5C}"/>
              </a:ext>
            </a:extLst>
          </p:cNvPr>
          <p:cNvSpPr txBox="1"/>
          <p:nvPr/>
        </p:nvSpPr>
        <p:spPr>
          <a:xfrm>
            <a:off x="291549" y="145774"/>
            <a:ext cx="3371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bn-IN" sz="7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bn-IN" sz="7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7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IN" sz="7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endParaRPr lang="en-US" sz="72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441F5-6A2E-4A46-A25E-0637042E07EA}"/>
              </a:ext>
            </a:extLst>
          </p:cNvPr>
          <p:cNvSpPr txBox="1"/>
          <p:nvPr/>
        </p:nvSpPr>
        <p:spPr>
          <a:xfrm>
            <a:off x="1871666" y="4572000"/>
            <a:ext cx="9872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283F1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মাইটোসিসের প্রত্যেকটি ধাপের চিহ্নিত চিত্র অংকন করে</a:t>
            </a:r>
            <a:r>
              <a:rPr lang="bn-IN" sz="7200" b="1" dirty="0">
                <a:solidFill>
                  <a:srgbClr val="283F1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6000" b="1" dirty="0">
                <a:solidFill>
                  <a:srgbClr val="283F1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বর্ণনা কর</a:t>
            </a:r>
            <a:r>
              <a:rPr lang="en-US" sz="6000" b="1" dirty="0" err="1">
                <a:solidFill>
                  <a:srgbClr val="283F1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তে</a:t>
            </a:r>
            <a:r>
              <a:rPr lang="en-US" sz="6000" b="1" dirty="0">
                <a:solidFill>
                  <a:srgbClr val="283F1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283F1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bn-IN" sz="4800" b="1" dirty="0">
                <a:solidFill>
                  <a:srgbClr val="283F1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6000" b="1" dirty="0">
              <a:solidFill>
                <a:srgbClr val="283F19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5E029B-DFCE-40C6-95E1-49CADBB2C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6" y="-1"/>
            <a:ext cx="9029697" cy="458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2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B936D6-9D86-403D-96BC-7C1339F58B41}"/>
              </a:ext>
            </a:extLst>
          </p:cNvPr>
          <p:cNvSpPr txBox="1"/>
          <p:nvPr/>
        </p:nvSpPr>
        <p:spPr>
          <a:xfrm>
            <a:off x="3270115" y="742941"/>
            <a:ext cx="4145106" cy="188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11500" b="1" dirty="0">
              <a:solidFill>
                <a:schemeClr val="accent1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289288-A2FA-4B39-BB8F-7749B3B9E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" y="2103871"/>
            <a:ext cx="9915525" cy="47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8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EDD5A1D-DF95-4AC3-9A71-AFEEA90EFFCB}"/>
              </a:ext>
            </a:extLst>
          </p:cNvPr>
          <p:cNvSpPr/>
          <p:nvPr/>
        </p:nvSpPr>
        <p:spPr>
          <a:xfrm>
            <a:off x="1900238" y="96984"/>
            <a:ext cx="8705416" cy="1017442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prstDash val="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 পরিচিতি</a:t>
            </a:r>
            <a:endParaRPr lang="en-US" sz="72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F4CB47A-911C-4A2E-95FD-40B2C63B6C83}"/>
              </a:ext>
            </a:extLst>
          </p:cNvPr>
          <p:cNvSpPr/>
          <p:nvPr/>
        </p:nvSpPr>
        <p:spPr>
          <a:xfrm>
            <a:off x="149370" y="1285875"/>
            <a:ext cx="7541203" cy="5686425"/>
          </a:xfrm>
          <a:prstGeom prst="rightArrow">
            <a:avLst>
              <a:gd name="adj1" fmla="val 57538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মোহাম্মদ</a:t>
            </a:r>
            <a:r>
              <a:rPr lang="en-US" sz="4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জাহাঙ্গীর</a:t>
            </a:r>
            <a:r>
              <a:rPr lang="en-US" sz="4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আলম</a:t>
            </a:r>
            <a:endParaRPr lang="en-US" sz="44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4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সহকারি শিক্ষক </a:t>
            </a:r>
            <a:endParaRPr lang="en-US" sz="44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কাপ্তাই</a:t>
            </a:r>
            <a:r>
              <a:rPr lang="en-US" sz="4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</a:t>
            </a:r>
            <a:r>
              <a:rPr lang="en-US" sz="4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আমিন</a:t>
            </a:r>
            <a:r>
              <a:rPr lang="en-US" sz="4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নুরিয়া</a:t>
            </a:r>
            <a:r>
              <a:rPr lang="en-US" sz="4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দাখিল মাদ্রাসা</a:t>
            </a:r>
            <a:r>
              <a:rPr lang="en-US" sz="4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কাপ্তাই,রাঙ্গামাটি</a:t>
            </a:r>
            <a:r>
              <a:rPr lang="en-US" sz="4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2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Email: mjahangirkaptai@gmail.com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E28BC-6D3D-4359-885A-52CF49373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6" y="2388827"/>
            <a:ext cx="4241654" cy="424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5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527B0E3-BE2D-4312-9997-089869ABCC62}"/>
              </a:ext>
            </a:extLst>
          </p:cNvPr>
          <p:cNvSpPr/>
          <p:nvPr/>
        </p:nvSpPr>
        <p:spPr>
          <a:xfrm>
            <a:off x="2424545" y="443345"/>
            <a:ext cx="7093527" cy="1734867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88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88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ঠ প</a:t>
            </a:r>
            <a:r>
              <a:rPr lang="as-IN" sz="88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88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88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88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88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88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EA118558-ED35-4582-9888-BB92A208FCE3}"/>
              </a:ext>
            </a:extLst>
          </p:cNvPr>
          <p:cNvSpPr/>
          <p:nvPr/>
        </p:nvSpPr>
        <p:spPr>
          <a:xfrm>
            <a:off x="2313709" y="2622389"/>
            <a:ext cx="7827818" cy="4114800"/>
          </a:xfrm>
          <a:prstGeom prst="bevel">
            <a:avLst/>
          </a:prstGeom>
          <a:solidFill>
            <a:srgbClr val="7030A0"/>
          </a:solidFill>
          <a:ln w="381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শ্রেণিঃনবম</a:t>
            </a:r>
            <a:r>
              <a:rPr 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4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দশম</a:t>
            </a:r>
            <a:endParaRPr lang="bn-IN" sz="4800" b="1" dirty="0">
              <a:solidFill>
                <a:schemeClr val="accent4">
                  <a:lumMod val="60000"/>
                  <a:lumOff val="4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4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</a:t>
            </a:r>
            <a:r>
              <a:rPr 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বিজ্ঞান</a:t>
            </a:r>
          </a:p>
          <a:p>
            <a:r>
              <a:rPr lang="bn-IN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অধ্যায়ঃতৃতীয়</a:t>
            </a:r>
          </a:p>
          <a:p>
            <a:r>
              <a:rPr lang="bn-IN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সময়ঃ</a:t>
            </a:r>
            <a:r>
              <a:rPr 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৫০</a:t>
            </a:r>
            <a:r>
              <a:rPr lang="bn-IN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endParaRPr lang="en-US" sz="4800" b="1" dirty="0">
              <a:solidFill>
                <a:schemeClr val="accent4">
                  <a:lumMod val="60000"/>
                  <a:lumOff val="4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B19EC49A-B132-4BB6-A962-85BC05402667}"/>
              </a:ext>
            </a:extLst>
          </p:cNvPr>
          <p:cNvSpPr/>
          <p:nvPr/>
        </p:nvSpPr>
        <p:spPr>
          <a:xfrm>
            <a:off x="2784764" y="387927"/>
            <a:ext cx="6123709" cy="1136073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BA56D6-0D4C-4F8E-B07A-5B6A66DA82AA}"/>
              </a:ext>
            </a:extLst>
          </p:cNvPr>
          <p:cNvSpPr/>
          <p:nvPr/>
        </p:nvSpPr>
        <p:spPr>
          <a:xfrm>
            <a:off x="623454" y="2937161"/>
            <a:ext cx="5708073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কোষ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বিভাজন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 পারবে।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A6365E-418D-4AA0-B784-2E6DA25D40C3}"/>
              </a:ext>
            </a:extLst>
          </p:cNvPr>
          <p:cNvSpPr/>
          <p:nvPr/>
        </p:nvSpPr>
        <p:spPr>
          <a:xfrm>
            <a:off x="623454" y="4094016"/>
            <a:ext cx="6788728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মাইটোসিসের পর্যায়সমূহ বর্ণনা করতে পারবে ।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96A51-5F62-469D-ABCF-ED056DC5EC1F}"/>
              </a:ext>
            </a:extLst>
          </p:cNvPr>
          <p:cNvSpPr/>
          <p:nvPr/>
        </p:nvSpPr>
        <p:spPr>
          <a:xfrm>
            <a:off x="623454" y="5264722"/>
            <a:ext cx="9878291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জীবদেহে মাইটোসিস কোষ বিভাজনের গুরুত্ব </a:t>
            </a:r>
            <a:r>
              <a:rPr lang="bn-IN" sz="3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</a:t>
            </a:r>
            <a:r>
              <a:rPr lang="bn-IN" sz="36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রবে</a:t>
            </a:r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5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10FA7C-C749-418F-9DB6-55D80012E114}"/>
              </a:ext>
            </a:extLst>
          </p:cNvPr>
          <p:cNvSpPr txBox="1"/>
          <p:nvPr/>
        </p:nvSpPr>
        <p:spPr>
          <a:xfrm>
            <a:off x="285750" y="1119041"/>
            <a:ext cx="668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ছবিগুলো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বুঝ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5D6B4A-B4A3-47C4-BA6E-9A790A84C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43572" r="4874"/>
          <a:stretch/>
        </p:blipFill>
        <p:spPr>
          <a:xfrm>
            <a:off x="171450" y="2213821"/>
            <a:ext cx="12192000" cy="4805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08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26CD97-9C4A-495D-BC2D-EF7E9ECEA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12363"/>
            <a:ext cx="11768137" cy="6345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FC9341-992B-45A9-85F4-A7BE3E205BCE}"/>
              </a:ext>
            </a:extLst>
          </p:cNvPr>
          <p:cNvSpPr txBox="1"/>
          <p:nvPr/>
        </p:nvSpPr>
        <p:spPr>
          <a:xfrm>
            <a:off x="0" y="527771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ছবিগুলো </a:t>
            </a:r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বুঝ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190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6E353C-5570-4913-B4B9-AADC2051F0C4}"/>
              </a:ext>
            </a:extLst>
          </p:cNvPr>
          <p:cNvSpPr/>
          <p:nvPr/>
        </p:nvSpPr>
        <p:spPr>
          <a:xfrm>
            <a:off x="-103238" y="1784556"/>
            <a:ext cx="11754912" cy="442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BA7DA5-D281-4E0C-803E-800E8C5468C8}"/>
              </a:ext>
            </a:extLst>
          </p:cNvPr>
          <p:cNvSpPr/>
          <p:nvPr/>
        </p:nvSpPr>
        <p:spPr>
          <a:xfrm>
            <a:off x="347078" y="290946"/>
            <a:ext cx="304728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003D72-5136-4589-B4E4-5DABB17ED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3" y="5196"/>
            <a:ext cx="11607429" cy="643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3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2F5FB4-EF32-43A7-B2AF-F853AC09DC6D}"/>
              </a:ext>
            </a:extLst>
          </p:cNvPr>
          <p:cNvSpPr txBox="1"/>
          <p:nvPr/>
        </p:nvSpPr>
        <p:spPr>
          <a:xfrm>
            <a:off x="-14288" y="328619"/>
            <a:ext cx="3314702" cy="6058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বাচ্চাটি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 </a:t>
            </a:r>
            <a:r>
              <a:rPr lang="as-IN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9600" dirty="0" err="1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ছে</a:t>
            </a:r>
            <a:endParaRPr lang="en-US" sz="9600" dirty="0">
              <a:solidFill>
                <a:schemeClr val="accent3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E9A1C-0C81-4185-824F-10E9EFABC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4" y="128588"/>
            <a:ext cx="8972548" cy="65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3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F5F3F-DE18-40D0-85C9-929347CAD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4" y="282997"/>
            <a:ext cx="6685940" cy="4781857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3195CCE-E125-4FDB-835A-712717297A05}"/>
              </a:ext>
            </a:extLst>
          </p:cNvPr>
          <p:cNvCxnSpPr>
            <a:cxnSpLocks/>
          </p:cNvCxnSpPr>
          <p:nvPr/>
        </p:nvCxnSpPr>
        <p:spPr>
          <a:xfrm>
            <a:off x="6373091" y="2698499"/>
            <a:ext cx="848592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782837F-B55C-48EB-B1E7-24101EF09061}"/>
              </a:ext>
            </a:extLst>
          </p:cNvPr>
          <p:cNvCxnSpPr/>
          <p:nvPr/>
        </p:nvCxnSpPr>
        <p:spPr>
          <a:xfrm>
            <a:off x="4516582" y="299258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470C73-24F2-48CB-9454-D83A15DDFFE6}"/>
              </a:ext>
            </a:extLst>
          </p:cNvPr>
          <p:cNvCxnSpPr>
            <a:cxnSpLocks/>
          </p:cNvCxnSpPr>
          <p:nvPr/>
        </p:nvCxnSpPr>
        <p:spPr>
          <a:xfrm>
            <a:off x="3990107" y="1350370"/>
            <a:ext cx="3214257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A2B7A39-B08B-4791-AEF3-B62E670F8A95}"/>
              </a:ext>
            </a:extLst>
          </p:cNvPr>
          <p:cNvCxnSpPr>
            <a:cxnSpLocks/>
          </p:cNvCxnSpPr>
          <p:nvPr/>
        </p:nvCxnSpPr>
        <p:spPr>
          <a:xfrm>
            <a:off x="4264082" y="2067701"/>
            <a:ext cx="2957601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1543CAD-8FA2-4C10-A59A-95ACD80D411E}"/>
              </a:ext>
            </a:extLst>
          </p:cNvPr>
          <p:cNvCxnSpPr>
            <a:cxnSpLocks/>
          </p:cNvCxnSpPr>
          <p:nvPr/>
        </p:nvCxnSpPr>
        <p:spPr>
          <a:xfrm>
            <a:off x="4637806" y="3566277"/>
            <a:ext cx="2583877" cy="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2E08CEA-031E-47E8-8835-4D46186C5298}"/>
              </a:ext>
            </a:extLst>
          </p:cNvPr>
          <p:cNvSpPr txBox="1"/>
          <p:nvPr/>
        </p:nvSpPr>
        <p:spPr>
          <a:xfrm>
            <a:off x="7649424" y="1088760"/>
            <a:ext cx="158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িয়াস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C17B0-4451-4950-8419-FBDF5FF4D05A}"/>
              </a:ext>
            </a:extLst>
          </p:cNvPr>
          <p:cNvSpPr txBox="1"/>
          <p:nvPr/>
        </p:nvSpPr>
        <p:spPr>
          <a:xfrm>
            <a:off x="7568046" y="2436889"/>
            <a:ext cx="163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সেন্ট্রোসোম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DEC92-9BA0-48B0-B70F-392747898C70}"/>
              </a:ext>
            </a:extLst>
          </p:cNvPr>
          <p:cNvSpPr txBox="1"/>
          <p:nvPr/>
        </p:nvSpPr>
        <p:spPr>
          <a:xfrm>
            <a:off x="7611325" y="1762824"/>
            <a:ext cx="1863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ক্রোমা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DC9501-3E3E-4C68-A008-95DB030227D5}"/>
              </a:ext>
            </a:extLst>
          </p:cNvPr>
          <p:cNvSpPr txBox="1"/>
          <p:nvPr/>
        </p:nvSpPr>
        <p:spPr>
          <a:xfrm>
            <a:off x="7611325" y="3261003"/>
            <a:ext cx="167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সাইটোপ্লাজম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F3A1ED-0DD2-4A30-A1D0-6E1DC04A1D5B}"/>
              </a:ext>
            </a:extLst>
          </p:cNvPr>
          <p:cNvSpPr txBox="1"/>
          <p:nvPr/>
        </p:nvSpPr>
        <p:spPr>
          <a:xfrm flipH="1">
            <a:off x="2650027" y="5343070"/>
            <a:ext cx="14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প্রোফেজ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9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742</TotalTime>
  <Words>286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Nikosh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108</cp:revision>
  <dcterms:created xsi:type="dcterms:W3CDTF">2019-10-02T14:13:26Z</dcterms:created>
  <dcterms:modified xsi:type="dcterms:W3CDTF">2020-02-09T16:18:52Z</dcterms:modified>
</cp:coreProperties>
</file>