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2754-1C69-47C5-8AED-85075AE6705B}" type="datetimeFigureOut">
              <a:rPr lang="en-US" smtClean="0"/>
              <a:t>09-02-20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E2EB-CA3B-4DB6-927F-95510DDDA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9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2754-1C69-47C5-8AED-85075AE6705B}" type="datetimeFigureOut">
              <a:rPr lang="en-US" smtClean="0"/>
              <a:t>09-02-20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E2EB-CA3B-4DB6-927F-95510DDDA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6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2754-1C69-47C5-8AED-85075AE6705B}" type="datetimeFigureOut">
              <a:rPr lang="en-US" smtClean="0"/>
              <a:t>09-02-20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E2EB-CA3B-4DB6-927F-95510DDDA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2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2754-1C69-47C5-8AED-85075AE6705B}" type="datetimeFigureOut">
              <a:rPr lang="en-US" smtClean="0"/>
              <a:t>09-02-20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E2EB-CA3B-4DB6-927F-95510DDDA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6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2754-1C69-47C5-8AED-85075AE6705B}" type="datetimeFigureOut">
              <a:rPr lang="en-US" smtClean="0"/>
              <a:t>09-02-20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E2EB-CA3B-4DB6-927F-95510DDDA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8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2754-1C69-47C5-8AED-85075AE6705B}" type="datetimeFigureOut">
              <a:rPr lang="en-US" smtClean="0"/>
              <a:t>09-02-20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E2EB-CA3B-4DB6-927F-95510DDDA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3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2754-1C69-47C5-8AED-85075AE6705B}" type="datetimeFigureOut">
              <a:rPr lang="en-US" smtClean="0"/>
              <a:t>09-02-20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E2EB-CA3B-4DB6-927F-95510DDDA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8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2754-1C69-47C5-8AED-85075AE6705B}" type="datetimeFigureOut">
              <a:rPr lang="en-US" smtClean="0"/>
              <a:t>09-02-20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E2EB-CA3B-4DB6-927F-95510DDDA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8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2754-1C69-47C5-8AED-85075AE6705B}" type="datetimeFigureOut">
              <a:rPr lang="en-US" smtClean="0"/>
              <a:t>09-02-20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E2EB-CA3B-4DB6-927F-95510DDDA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2754-1C69-47C5-8AED-85075AE6705B}" type="datetimeFigureOut">
              <a:rPr lang="en-US" smtClean="0"/>
              <a:t>09-02-20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E2EB-CA3B-4DB6-927F-95510DDDA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5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2754-1C69-47C5-8AED-85075AE6705B}" type="datetimeFigureOut">
              <a:rPr lang="en-US" smtClean="0"/>
              <a:t>09-02-20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E2EB-CA3B-4DB6-927F-95510DDDA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1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E2754-1C69-47C5-8AED-85075AE6705B}" type="datetimeFigureOut">
              <a:rPr lang="en-US" smtClean="0"/>
              <a:t>09-02-20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1E2EB-CA3B-4DB6-927F-95510DDDA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8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3.gi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85811" y="2644170"/>
            <a:ext cx="30203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bn-BD" sz="9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9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9600" b="1" dirty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en-US" sz="9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bn-BD" sz="9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4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098977"/>
              </p:ext>
            </p:extLst>
          </p:nvPr>
        </p:nvGraphicFramePr>
        <p:xfrm>
          <a:off x="6637613" y="2035552"/>
          <a:ext cx="180022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Bitmap Image" r:id="rId3" imgW="1800360" imgH="1800360" progId="Paint.Picture">
                  <p:embed/>
                </p:oleObj>
              </mc:Choice>
              <mc:Fallback>
                <p:oleObj name="Bitmap Image" r:id="rId3" imgW="1800360" imgH="180036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613" y="2035552"/>
                        <a:ext cx="1800225" cy="180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07507" y="5029200"/>
            <a:ext cx="18473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61376" y="262116"/>
            <a:ext cx="8630224" cy="1338828"/>
            <a:chOff x="-13855" y="262116"/>
            <a:chExt cx="8630224" cy="1338828"/>
          </a:xfrm>
        </p:grpSpPr>
        <p:sp>
          <p:nvSpPr>
            <p:cNvPr id="5" name="TextBox 4"/>
            <p:cNvSpPr txBox="1"/>
            <p:nvPr/>
          </p:nvSpPr>
          <p:spPr>
            <a:xfrm>
              <a:off x="24925" y="262116"/>
              <a:ext cx="859144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বিশেষ</a:t>
              </a:r>
              <a:r>
                <a:rPr lang="en-US" sz="28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নির্বচনঃ</a:t>
              </a:r>
              <a:r>
                <a:rPr lang="en-US" sz="28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মনেকরি</a:t>
              </a:r>
              <a:r>
                <a:rPr lang="en-US" sz="24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ত্রিভুজ</a:t>
              </a:r>
              <a:r>
                <a:rPr lang="en-US" sz="24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>
                  <a:solidFill>
                    <a:srgbClr val="0070C0"/>
                  </a:solidFill>
                  <a:latin typeface="Times New Roman"/>
                  <a:cs typeface="Times New Roman"/>
                </a:rPr>
                <a:t>∆</a:t>
              </a:r>
              <a:r>
                <a:rPr lang="en-US" sz="2400" dirty="0">
                  <a:solidFill>
                    <a:srgbClr val="0070C0"/>
                  </a:solidFill>
                </a:rPr>
                <a:t> ABC –</a:t>
              </a:r>
              <a:r>
                <a:rPr lang="en-US" sz="2400" dirty="0" smtClean="0">
                  <a:solidFill>
                    <a:srgbClr val="0070C0"/>
                  </a:solidFill>
                </a:rPr>
                <a:t>এ   </a:t>
              </a:r>
              <a:r>
                <a:rPr lang="en-US" sz="2400" dirty="0" smtClean="0">
                  <a:solidFill>
                    <a:srgbClr val="00B0F0"/>
                  </a:solidFill>
                </a:rPr>
                <a:t>B =</a:t>
              </a:r>
              <a:r>
                <a:rPr lang="en-US" sz="2400" dirty="0" err="1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এ</a:t>
              </a:r>
              <a:r>
                <a:rPr lang="en-US" sz="2400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ক</a:t>
              </a:r>
              <a:r>
                <a:rPr lang="en-US" sz="24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সমকোণ</a:t>
              </a:r>
              <a:r>
                <a:rPr lang="en-US" sz="2400" dirty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400" dirty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>
                  <a:solidFill>
                    <a:srgbClr val="00B0F0"/>
                  </a:solidFill>
                </a:rPr>
                <a:t>90˙</a:t>
              </a:r>
            </a:p>
            <a:p>
              <a:r>
                <a:rPr lang="en-US" sz="2400" dirty="0" smtClean="0">
                  <a:solidFill>
                    <a:srgbClr val="0070C0"/>
                  </a:solidFill>
                </a:rPr>
                <a:t>     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3855" y="1077724"/>
              <a:ext cx="807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প্রমান</a:t>
              </a:r>
              <a:r>
                <a:rPr lang="en-US" sz="28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28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হবে</a:t>
              </a:r>
              <a:r>
                <a:rPr lang="en-US" sz="28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যে</a:t>
              </a:r>
              <a:r>
                <a:rPr lang="en-US" sz="28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, </a:t>
              </a:r>
              <a:r>
                <a:rPr lang="en-US" sz="28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>
                  <a:solidFill>
                    <a:srgbClr val="0070C0"/>
                  </a:solidFill>
                </a:rPr>
                <a:t>AC</a:t>
              </a:r>
              <a:r>
                <a:rPr lang="en-US" sz="2800" baseline="30000" dirty="0">
                  <a:solidFill>
                    <a:srgbClr val="0070C0"/>
                  </a:solidFill>
                </a:rPr>
                <a:t> 2</a:t>
              </a:r>
              <a:r>
                <a:rPr lang="en-US" sz="2800" dirty="0">
                  <a:solidFill>
                    <a:srgbClr val="0070C0"/>
                  </a:solidFill>
                </a:rPr>
                <a:t>=AB</a:t>
              </a:r>
              <a:r>
                <a:rPr lang="en-US" sz="2800" baseline="30000" dirty="0">
                  <a:solidFill>
                    <a:srgbClr val="0070C0"/>
                  </a:solidFill>
                </a:rPr>
                <a:t>2</a:t>
              </a:r>
              <a:r>
                <a:rPr lang="en-US" sz="2800" dirty="0">
                  <a:solidFill>
                    <a:srgbClr val="0070C0"/>
                  </a:solidFill>
                </a:rPr>
                <a:t>+BC</a:t>
              </a:r>
              <a:r>
                <a:rPr lang="en-US" sz="2800" baseline="30000" dirty="0">
                  <a:solidFill>
                    <a:srgbClr val="0070C0"/>
                  </a:solidFill>
                </a:rPr>
                <a:t>2</a:t>
              </a:r>
              <a:r>
                <a:rPr lang="en-US" sz="2800" dirty="0" smtClean="0">
                  <a:solidFill>
                    <a:srgbClr val="00B0F0"/>
                  </a:solidFill>
                </a:rPr>
                <a:t> 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84377" y="312166"/>
            <a:ext cx="228600" cy="369332"/>
            <a:chOff x="2743200" y="3581400"/>
            <a:chExt cx="228600" cy="36933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743200" y="3581400"/>
              <a:ext cx="0" cy="36933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743200" y="3950732"/>
              <a:ext cx="2286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477000" y="2819400"/>
            <a:ext cx="1524000" cy="1600200"/>
            <a:chOff x="6477000" y="2819400"/>
            <a:chExt cx="1524000" cy="16002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477000" y="2819400"/>
              <a:ext cx="0" cy="160020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77000" y="4419600"/>
              <a:ext cx="1524000" cy="0"/>
            </a:xfrm>
            <a:prstGeom prst="line">
              <a:avLst/>
            </a:prstGeom>
            <a:ln w="38100"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77000" y="2819400"/>
              <a:ext cx="1524000" cy="1600200"/>
            </a:xfrm>
            <a:prstGeom prst="line">
              <a:avLst/>
            </a:prstGeom>
            <a:ln w="381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6373090" y="2429286"/>
            <a:ext cx="30480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05176" y="4438011"/>
            <a:ext cx="53340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73090" y="4438011"/>
            <a:ext cx="39139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06567" y="1994145"/>
            <a:ext cx="4347726" cy="4732053"/>
            <a:chOff x="4206567" y="1994145"/>
            <a:chExt cx="4347726" cy="4732053"/>
          </a:xfrm>
        </p:grpSpPr>
        <p:sp>
          <p:nvSpPr>
            <p:cNvPr id="18" name="Rectangle 17"/>
            <p:cNvSpPr/>
            <p:nvPr/>
          </p:nvSpPr>
          <p:spPr>
            <a:xfrm>
              <a:off x="8001000" y="1994145"/>
              <a:ext cx="553293" cy="369332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AC</a:t>
              </a:r>
              <a:r>
                <a:rPr lang="en-US" baseline="30000" dirty="0"/>
                <a:t> 2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206567" y="3340223"/>
              <a:ext cx="521297" cy="369332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AB</a:t>
              </a:r>
              <a:r>
                <a:rPr lang="en-US" baseline="30000" dirty="0"/>
                <a:t>2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088324" y="6356866"/>
              <a:ext cx="564578" cy="369332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BC</a:t>
              </a:r>
              <a:r>
                <a:rPr lang="en-US" baseline="30000" dirty="0"/>
                <a:t>2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24400" y="2429286"/>
            <a:ext cx="3276600" cy="3742914"/>
            <a:chOff x="4724400" y="2429286"/>
            <a:chExt cx="3276600" cy="3742914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7315200" y="2429286"/>
              <a:ext cx="685800" cy="10759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4724400" y="3505200"/>
              <a:ext cx="15240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7315200" y="4807343"/>
              <a:ext cx="0" cy="136485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5" name="Arc 24"/>
          <p:cNvSpPr/>
          <p:nvPr/>
        </p:nvSpPr>
        <p:spPr>
          <a:xfrm rot="19454700">
            <a:off x="5648940" y="4080143"/>
            <a:ext cx="1298864" cy="715736"/>
          </a:xfrm>
          <a:prstGeom prst="arc">
            <a:avLst>
              <a:gd name="adj1" fmla="val 19654164"/>
              <a:gd name="adj2" fmla="val 2192119"/>
            </a:avLst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677890" y="1655990"/>
            <a:ext cx="0" cy="2285256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Frame 26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 w="381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73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389668" y="685800"/>
            <a:ext cx="2057400" cy="2057400"/>
            <a:chOff x="6840794" y="685800"/>
            <a:chExt cx="2057400" cy="20574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840794" y="685800"/>
              <a:ext cx="0" cy="2057400"/>
            </a:xfrm>
            <a:prstGeom prst="line">
              <a:avLst/>
            </a:prstGeom>
            <a:ln w="381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6840794" y="2743200"/>
              <a:ext cx="2057400" cy="0"/>
            </a:xfrm>
            <a:prstGeom prst="line">
              <a:avLst/>
            </a:prstGeom>
            <a:ln w="381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6840794" y="685800"/>
              <a:ext cx="2057400" cy="2057400"/>
            </a:xfrm>
            <a:prstGeom prst="line">
              <a:avLst/>
            </a:prstGeom>
            <a:ln w="381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 flipV="1">
            <a:off x="8389668" y="1447800"/>
            <a:ext cx="762000" cy="129540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1606" y="206513"/>
            <a:ext cx="64407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অংকনঃ</a:t>
            </a:r>
            <a:r>
              <a:rPr lang="en-US" sz="3600" dirty="0" err="1" smtClean="0">
                <a:solidFill>
                  <a:srgbClr val="00B050"/>
                </a:solidFill>
              </a:rPr>
              <a:t>B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AC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BD</a:t>
            </a:r>
          </a:p>
          <a:p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794203" y="729734"/>
            <a:ext cx="2888839" cy="2659797"/>
            <a:chOff x="6245329" y="729734"/>
            <a:chExt cx="2888839" cy="2659797"/>
          </a:xfrm>
        </p:grpSpPr>
        <p:sp>
          <p:nvSpPr>
            <p:cNvPr id="9" name="TextBox 8"/>
            <p:cNvSpPr txBox="1"/>
            <p:nvPr/>
          </p:nvSpPr>
          <p:spPr>
            <a:xfrm>
              <a:off x="6245329" y="729734"/>
              <a:ext cx="533400" cy="64633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A</a:t>
              </a:r>
              <a:endParaRPr lang="en-US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93144" y="2743200"/>
              <a:ext cx="495300" cy="64633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B</a:t>
              </a:r>
              <a:endParaRPr lang="en-US" sz="3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00768" y="2697033"/>
              <a:ext cx="533400" cy="64633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C</a:t>
              </a:r>
              <a:endParaRPr lang="en-US" sz="36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149210" y="945177"/>
            <a:ext cx="817306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72874" y="4724400"/>
            <a:ext cx="2362200" cy="0"/>
          </a:xfrm>
          <a:prstGeom prst="line">
            <a:avLst/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53974" y="3200400"/>
            <a:ext cx="0" cy="1524000"/>
          </a:xfrm>
          <a:prstGeom prst="line">
            <a:avLst/>
          </a:prstGeom>
          <a:ln w="381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0629" y="5257800"/>
            <a:ext cx="11831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[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90̇˙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90̇˙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B0F0"/>
                </a:solidFill>
              </a:rPr>
              <a:t>]</a:t>
            </a:r>
          </a:p>
        </p:txBody>
      </p:sp>
      <p:sp>
        <p:nvSpPr>
          <p:cNvPr id="16" name="Frame 15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-18661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 w="381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97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805 0.35 L -1.04167E-6 4.44444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-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5E-6 3.7037E-6 L -2.5E-6 -0.07223 " pathEditMode="relative" rAng="0" ptsTypes="AA">
                                      <p:cBhvr>
                                        <p:cTn id="23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6.25E-7 -3.33333E-6 L 6.25E-7 -0.07222 " pathEditMode="relative" rAng="0" ptsTypes="AA">
                                      <p:cBhvr>
                                        <p:cTn id="29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25 L 1.66667E-6 2.22222E-6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40794" y="685800"/>
            <a:ext cx="2057400" cy="2057400"/>
            <a:chOff x="6840794" y="685800"/>
            <a:chExt cx="2057400" cy="20574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840794" y="685800"/>
              <a:ext cx="0" cy="2057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6840794" y="2743200"/>
              <a:ext cx="2057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6840794" y="685800"/>
              <a:ext cx="2057400" cy="2057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3900948" y="477478"/>
            <a:ext cx="1699752" cy="2547610"/>
            <a:chOff x="3900948" y="457200"/>
            <a:chExt cx="1699752" cy="2547610"/>
          </a:xfrm>
        </p:grpSpPr>
        <p:grpSp>
          <p:nvGrpSpPr>
            <p:cNvPr id="7" name="Group 6"/>
            <p:cNvGrpSpPr/>
            <p:nvPr/>
          </p:nvGrpSpPr>
          <p:grpSpPr>
            <a:xfrm>
              <a:off x="4267200" y="829597"/>
              <a:ext cx="838200" cy="1913603"/>
              <a:chOff x="4267200" y="829597"/>
              <a:chExt cx="838200" cy="1913603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4267200" y="829597"/>
                <a:ext cx="0" cy="191360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267200" y="829597"/>
                <a:ext cx="838200" cy="88490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4267200" y="1714500"/>
                <a:ext cx="838200" cy="10287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4419600" y="457200"/>
              <a:ext cx="762000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0948" y="2481590"/>
              <a:ext cx="599768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38700" y="1141334"/>
              <a:ext cx="762000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endParaRPr lang="en-US" sz="28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00832" y="1452890"/>
            <a:ext cx="2097958" cy="1893243"/>
            <a:chOff x="4200832" y="1452890"/>
            <a:chExt cx="2097958" cy="1893243"/>
          </a:xfrm>
        </p:grpSpPr>
        <p:grpSp>
          <p:nvGrpSpPr>
            <p:cNvPr id="15" name="Group 14"/>
            <p:cNvGrpSpPr/>
            <p:nvPr/>
          </p:nvGrpSpPr>
          <p:grpSpPr>
            <a:xfrm>
              <a:off x="4267200" y="1734778"/>
              <a:ext cx="1828800" cy="1028700"/>
              <a:chOff x="4495800" y="1905000"/>
              <a:chExt cx="1828800" cy="10287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4495800" y="2933700"/>
                <a:ext cx="1828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334000" y="1905000"/>
                <a:ext cx="990600" cy="10287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4495800" y="1905000"/>
                <a:ext cx="838200" cy="10287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5105400" y="1452890"/>
              <a:ext cx="762000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67400" y="2822913"/>
              <a:ext cx="431390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00832" y="2763478"/>
              <a:ext cx="599768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</p:grpSp>
      <p:cxnSp>
        <p:nvCxnSpPr>
          <p:cNvPr id="22" name="Straight Connector 21"/>
          <p:cNvCxnSpPr/>
          <p:nvPr/>
        </p:nvCxnSpPr>
        <p:spPr>
          <a:xfrm flipV="1">
            <a:off x="6840794" y="1476412"/>
            <a:ext cx="855406" cy="1287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644148" y="215868"/>
            <a:ext cx="2254046" cy="3151335"/>
            <a:chOff x="6644148" y="215868"/>
            <a:chExt cx="2254046" cy="3151335"/>
          </a:xfrm>
        </p:grpSpPr>
        <p:sp>
          <p:nvSpPr>
            <p:cNvPr id="24" name="TextBox 23"/>
            <p:cNvSpPr txBox="1"/>
            <p:nvPr/>
          </p:nvSpPr>
          <p:spPr>
            <a:xfrm>
              <a:off x="6644148" y="215868"/>
              <a:ext cx="685800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68547" y="994645"/>
              <a:ext cx="664906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endParaRPr lang="en-US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58897" y="2843983"/>
              <a:ext cx="703006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571886" y="2843983"/>
              <a:ext cx="326308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endParaRPr lang="en-US" sz="2800" dirty="0"/>
            </a:p>
          </p:txBody>
        </p:sp>
      </p:grpSp>
      <p:sp>
        <p:nvSpPr>
          <p:cNvPr id="28" name="Frame 27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2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11754 0.270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1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40794" y="685800"/>
            <a:ext cx="2057400" cy="2057400"/>
            <a:chOff x="6840794" y="685800"/>
            <a:chExt cx="2057400" cy="20574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840794" y="685800"/>
              <a:ext cx="0" cy="205740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6840794" y="2743200"/>
              <a:ext cx="20574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6840794" y="685800"/>
              <a:ext cx="2057400" cy="205740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3900948" y="477478"/>
            <a:ext cx="1699752" cy="2547610"/>
            <a:chOff x="3900948" y="457200"/>
            <a:chExt cx="1699752" cy="2547610"/>
          </a:xfrm>
        </p:grpSpPr>
        <p:grpSp>
          <p:nvGrpSpPr>
            <p:cNvPr id="7" name="Group 6"/>
            <p:cNvGrpSpPr/>
            <p:nvPr/>
          </p:nvGrpSpPr>
          <p:grpSpPr>
            <a:xfrm>
              <a:off x="4267200" y="829597"/>
              <a:ext cx="838200" cy="1913603"/>
              <a:chOff x="4267200" y="829597"/>
              <a:chExt cx="838200" cy="1913603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4267200" y="829597"/>
                <a:ext cx="0" cy="191360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267200" y="829597"/>
                <a:ext cx="838200" cy="884903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4267200" y="1714500"/>
                <a:ext cx="838200" cy="1028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4419600" y="457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0948" y="2481590"/>
              <a:ext cx="599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38700" y="1141334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endParaRPr lang="en-US" sz="28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00832" y="1452890"/>
            <a:ext cx="2097958" cy="1893243"/>
            <a:chOff x="4200832" y="1452890"/>
            <a:chExt cx="2097958" cy="1893243"/>
          </a:xfrm>
        </p:grpSpPr>
        <p:grpSp>
          <p:nvGrpSpPr>
            <p:cNvPr id="15" name="Group 14"/>
            <p:cNvGrpSpPr/>
            <p:nvPr/>
          </p:nvGrpSpPr>
          <p:grpSpPr>
            <a:xfrm>
              <a:off x="4267200" y="1734778"/>
              <a:ext cx="1828800" cy="1028700"/>
              <a:chOff x="4495800" y="1905000"/>
              <a:chExt cx="1828800" cy="10287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4495800" y="2933700"/>
                <a:ext cx="1828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334000" y="1905000"/>
                <a:ext cx="990600" cy="10287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4495800" y="1905000"/>
                <a:ext cx="838200" cy="10287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5105400" y="145289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67400" y="2822913"/>
              <a:ext cx="431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00832" y="2763478"/>
              <a:ext cx="599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</p:grpSp>
      <p:cxnSp>
        <p:nvCxnSpPr>
          <p:cNvPr id="22" name="Straight Connector 21"/>
          <p:cNvCxnSpPr/>
          <p:nvPr/>
        </p:nvCxnSpPr>
        <p:spPr>
          <a:xfrm flipV="1">
            <a:off x="6840794" y="1476412"/>
            <a:ext cx="855406" cy="12870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644148" y="215868"/>
            <a:ext cx="2254046" cy="3151335"/>
            <a:chOff x="6644148" y="215868"/>
            <a:chExt cx="2254046" cy="3151335"/>
          </a:xfrm>
        </p:grpSpPr>
        <p:sp>
          <p:nvSpPr>
            <p:cNvPr id="24" name="TextBox 23"/>
            <p:cNvSpPr txBox="1"/>
            <p:nvPr/>
          </p:nvSpPr>
          <p:spPr>
            <a:xfrm>
              <a:off x="6644148" y="215868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68547" y="994645"/>
              <a:ext cx="6649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endParaRPr lang="en-US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58897" y="2843983"/>
              <a:ext cx="7030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571886" y="2843983"/>
              <a:ext cx="326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endParaRPr lang="en-US" sz="2800" dirty="0"/>
            </a:p>
          </p:txBody>
        </p:sp>
      </p:grpSp>
      <p:sp>
        <p:nvSpPr>
          <p:cNvPr id="28" name="Frame 27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8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11754 0.270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1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801" y="1004047"/>
            <a:ext cx="6934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(১)  ও (২) </a:t>
            </a:r>
            <a:r>
              <a:rPr lang="en-US" sz="28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2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41294" y="1504905"/>
            <a:ext cx="548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sz="2800" dirty="0" smtClean="0">
                <a:solidFill>
                  <a:srgbClr val="00B0F0"/>
                </a:solidFill>
              </a:rPr>
              <a:t>AB</a:t>
            </a:r>
            <a:r>
              <a:rPr lang="en-US" sz="2800" baseline="30000" dirty="0" smtClean="0">
                <a:solidFill>
                  <a:srgbClr val="00B0F0"/>
                </a:solidFill>
              </a:rPr>
              <a:t>2</a:t>
            </a:r>
            <a:r>
              <a:rPr lang="en-US" sz="2800" dirty="0" smtClean="0">
                <a:solidFill>
                  <a:srgbClr val="00B0F0"/>
                </a:solidFill>
              </a:rPr>
              <a:t> +  </a:t>
            </a:r>
            <a:r>
              <a:rPr lang="en-US" sz="2800" dirty="0">
                <a:solidFill>
                  <a:srgbClr val="00B0F0"/>
                </a:solidFill>
              </a:rPr>
              <a:t>BC</a:t>
            </a:r>
            <a:r>
              <a:rPr lang="en-US" sz="2800" baseline="30000" dirty="0">
                <a:solidFill>
                  <a:srgbClr val="00B0F0"/>
                </a:solidFill>
              </a:rPr>
              <a:t>2</a:t>
            </a:r>
            <a:r>
              <a:rPr lang="en-US" sz="2800" dirty="0" smtClean="0">
                <a:solidFill>
                  <a:srgbClr val="00B0F0"/>
                </a:solidFill>
              </a:rPr>
              <a:t> =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AC.AD+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AC.CD</a:t>
            </a:r>
          </a:p>
          <a:p>
            <a:r>
              <a:rPr lang="en-US" sz="2800" dirty="0" err="1" smtClean="0">
                <a:solidFill>
                  <a:srgbClr val="00B0F0"/>
                </a:solidFill>
              </a:rPr>
              <a:t>বা</a:t>
            </a:r>
            <a:r>
              <a:rPr lang="en-US" sz="2800" dirty="0" smtClean="0">
                <a:solidFill>
                  <a:srgbClr val="00B0F0"/>
                </a:solidFill>
              </a:rPr>
              <a:t>, </a:t>
            </a:r>
            <a:r>
              <a:rPr lang="en-US" sz="2800" dirty="0">
                <a:solidFill>
                  <a:srgbClr val="00B0F0"/>
                </a:solidFill>
              </a:rPr>
              <a:t>AB</a:t>
            </a:r>
            <a:r>
              <a:rPr lang="en-US" sz="2800" baseline="30000" dirty="0">
                <a:solidFill>
                  <a:srgbClr val="00B0F0"/>
                </a:solidFill>
              </a:rPr>
              <a:t>2</a:t>
            </a:r>
            <a:r>
              <a:rPr lang="en-US" sz="2800" dirty="0">
                <a:solidFill>
                  <a:srgbClr val="00B0F0"/>
                </a:solidFill>
              </a:rPr>
              <a:t> +  BC</a:t>
            </a:r>
            <a:r>
              <a:rPr lang="en-US" sz="2800" baseline="30000" dirty="0">
                <a:solidFill>
                  <a:srgbClr val="00B0F0"/>
                </a:solidFill>
              </a:rPr>
              <a:t>2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=AC(AD+CD)</a:t>
            </a:r>
          </a:p>
          <a:p>
            <a:r>
              <a:rPr lang="en-US" sz="2800" dirty="0" err="1">
                <a:solidFill>
                  <a:srgbClr val="00B0F0"/>
                </a:solidFill>
              </a:rPr>
              <a:t>বা</a:t>
            </a:r>
            <a:r>
              <a:rPr lang="en-US" sz="2800" dirty="0">
                <a:solidFill>
                  <a:srgbClr val="00B0F0"/>
                </a:solidFill>
              </a:rPr>
              <a:t>, AB</a:t>
            </a:r>
            <a:r>
              <a:rPr lang="en-US" sz="2800" baseline="30000" dirty="0">
                <a:solidFill>
                  <a:srgbClr val="00B0F0"/>
                </a:solidFill>
              </a:rPr>
              <a:t>2</a:t>
            </a:r>
            <a:r>
              <a:rPr lang="en-US" sz="2800" dirty="0">
                <a:solidFill>
                  <a:srgbClr val="00B0F0"/>
                </a:solidFill>
              </a:rPr>
              <a:t> +  BC</a:t>
            </a:r>
            <a:r>
              <a:rPr lang="en-US" sz="2800" baseline="30000" dirty="0">
                <a:solidFill>
                  <a:srgbClr val="00B0F0"/>
                </a:solidFill>
              </a:rPr>
              <a:t>2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= AC.AC</a:t>
            </a:r>
          </a:p>
          <a:p>
            <a:r>
              <a:rPr lang="en-US" sz="2800" dirty="0" err="1">
                <a:solidFill>
                  <a:srgbClr val="00B0F0"/>
                </a:solidFill>
              </a:rPr>
              <a:t>বা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smtClean="0">
                <a:solidFill>
                  <a:srgbClr val="00B0F0"/>
                </a:solidFill>
              </a:rPr>
              <a:t>AB</a:t>
            </a:r>
            <a:r>
              <a:rPr lang="en-US" sz="2800" baseline="30000" dirty="0" smtClean="0">
                <a:solidFill>
                  <a:srgbClr val="00B0F0"/>
                </a:solidFill>
              </a:rPr>
              <a:t>2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>
                <a:solidFill>
                  <a:srgbClr val="00B0F0"/>
                </a:solidFill>
              </a:rPr>
              <a:t>+  BC</a:t>
            </a:r>
            <a:r>
              <a:rPr lang="en-US" sz="2800" baseline="30000" dirty="0">
                <a:solidFill>
                  <a:srgbClr val="00B0F0"/>
                </a:solidFill>
              </a:rPr>
              <a:t>2</a:t>
            </a:r>
            <a:r>
              <a:rPr lang="en-US" sz="2800" dirty="0">
                <a:solidFill>
                  <a:srgbClr val="00B0F0"/>
                </a:solidFill>
              </a:rPr>
              <a:t> =AC</a:t>
            </a:r>
            <a:r>
              <a:rPr lang="en-US" sz="2800" baseline="30000" dirty="0">
                <a:solidFill>
                  <a:srgbClr val="00B0F0"/>
                </a:solidFill>
              </a:rPr>
              <a:t>2 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   AC</a:t>
            </a:r>
            <a:r>
              <a:rPr lang="en-US" sz="2800" baseline="30000" dirty="0" smtClean="0">
                <a:solidFill>
                  <a:srgbClr val="00B0F0"/>
                </a:solidFill>
              </a:rPr>
              <a:t>2 </a:t>
            </a:r>
            <a:r>
              <a:rPr lang="en-US" sz="2800" dirty="0" smtClean="0">
                <a:solidFill>
                  <a:srgbClr val="00B0F0"/>
                </a:solidFill>
              </a:rPr>
              <a:t> =</a:t>
            </a:r>
            <a:r>
              <a:rPr lang="en-US" sz="2800" dirty="0">
                <a:solidFill>
                  <a:srgbClr val="00B0F0"/>
                </a:solidFill>
              </a:rPr>
              <a:t> AB</a:t>
            </a:r>
            <a:r>
              <a:rPr lang="en-US" sz="2800" baseline="30000" dirty="0">
                <a:solidFill>
                  <a:srgbClr val="00B0F0"/>
                </a:solidFill>
              </a:rPr>
              <a:t>2</a:t>
            </a:r>
            <a:r>
              <a:rPr lang="en-US" sz="2800" dirty="0">
                <a:solidFill>
                  <a:srgbClr val="00B0F0"/>
                </a:solidFill>
              </a:rPr>
              <a:t> +  BC</a:t>
            </a:r>
            <a:r>
              <a:rPr lang="en-US" sz="2800" baseline="30000" dirty="0">
                <a:solidFill>
                  <a:srgbClr val="00B0F0"/>
                </a:solidFill>
              </a:rPr>
              <a:t>2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  (Proved)</a:t>
            </a:r>
            <a:endParaRPr lang="en-US" sz="2800" baseline="30000" dirty="0" smtClean="0">
              <a:solidFill>
                <a:srgbClr val="00B0F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90435" y="2006380"/>
            <a:ext cx="2518174" cy="3318165"/>
            <a:chOff x="6163541" y="1992933"/>
            <a:chExt cx="2518174" cy="3318165"/>
          </a:xfrm>
        </p:grpSpPr>
        <p:grpSp>
          <p:nvGrpSpPr>
            <p:cNvPr id="5" name="Group 4"/>
            <p:cNvGrpSpPr/>
            <p:nvPr/>
          </p:nvGrpSpPr>
          <p:grpSpPr>
            <a:xfrm>
              <a:off x="6163541" y="2534540"/>
              <a:ext cx="2376165" cy="2776558"/>
              <a:chOff x="6522028" y="348734"/>
              <a:chExt cx="2376165" cy="2776558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V="1">
                <a:off x="6840794" y="1447800"/>
                <a:ext cx="703006" cy="1295400"/>
              </a:xfrm>
              <a:prstGeom prst="line">
                <a:avLst/>
              </a:prstGeom>
              <a:ln w="28575"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grpSp>
            <p:nvGrpSpPr>
              <p:cNvPr id="10" name="Group 9"/>
              <p:cNvGrpSpPr/>
              <p:nvPr/>
            </p:nvGrpSpPr>
            <p:grpSpPr>
              <a:xfrm>
                <a:off x="6522028" y="348734"/>
                <a:ext cx="2376165" cy="2776558"/>
                <a:chOff x="6522028" y="348734"/>
                <a:chExt cx="2376165" cy="2776558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6840793" y="685800"/>
                  <a:ext cx="2057400" cy="2057400"/>
                  <a:chOff x="6840794" y="685800"/>
                  <a:chExt cx="2057400" cy="2057400"/>
                </a:xfrm>
              </p:grpSpPr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6840794" y="685800"/>
                    <a:ext cx="0" cy="2057400"/>
                  </a:xfrm>
                  <a:prstGeom prst="line">
                    <a:avLst/>
                  </a:prstGeom>
                  <a:ln w="28575"/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6840794" y="2743200"/>
                    <a:ext cx="2057400" cy="0"/>
                  </a:xfrm>
                  <a:prstGeom prst="line">
                    <a:avLst/>
                  </a:prstGeom>
                  <a:ln w="28575"/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6840794" y="685800"/>
                    <a:ext cx="2057400" cy="2057400"/>
                  </a:xfrm>
                  <a:prstGeom prst="line">
                    <a:avLst/>
                  </a:prstGeom>
                  <a:ln w="28575"/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TextBox 11"/>
                <p:cNvSpPr txBox="1"/>
                <p:nvPr/>
              </p:nvSpPr>
              <p:spPr>
                <a:xfrm>
                  <a:off x="6747164" y="348734"/>
                  <a:ext cx="342900" cy="3693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7526594" y="1038907"/>
                  <a:ext cx="342900" cy="3693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522028" y="2755960"/>
                  <a:ext cx="568036" cy="3693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8420211" y="2755960"/>
                  <a:ext cx="238991" cy="3693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6752525" y="1992933"/>
              <a:ext cx="1929190" cy="2655267"/>
              <a:chOff x="6752525" y="1992933"/>
              <a:chExt cx="1929190" cy="2655267"/>
            </a:xfrm>
          </p:grpSpPr>
          <p:sp>
            <p:nvSpPr>
              <p:cNvPr id="7" name="Rectangle 6"/>
              <p:cNvSpPr/>
              <p:nvPr/>
            </p:nvSpPr>
            <p:spPr>
              <a:xfrm rot="2779785">
                <a:off x="6708598" y="2870770"/>
                <a:ext cx="2463560" cy="707886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solidFill>
                      <a:srgbClr val="00B0F0"/>
                    </a:solidFill>
                  </a:rPr>
                  <a:t>AD+CD=AC</a:t>
                </a:r>
                <a:endParaRPr lang="en-US" sz="4000" dirty="0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752525" y="2614842"/>
                <a:ext cx="1929190" cy="2033358"/>
              </a:xfrm>
              <a:prstGeom prst="straightConnector1">
                <a:avLst/>
              </a:prstGeom>
              <a:ln w="28575">
                <a:headEnd type="arrow"/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/>
          <p:cNvSpPr txBox="1"/>
          <p:nvPr/>
        </p:nvSpPr>
        <p:spPr>
          <a:xfrm>
            <a:off x="331694" y="137287"/>
            <a:ext cx="5858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AB</a:t>
            </a:r>
            <a:r>
              <a:rPr lang="en-US" sz="2800" baseline="30000" dirty="0">
                <a:solidFill>
                  <a:srgbClr val="00B050"/>
                </a:solidFill>
              </a:rPr>
              <a:t>2</a:t>
            </a:r>
            <a:r>
              <a:rPr lang="en-US" sz="2800" dirty="0">
                <a:solidFill>
                  <a:srgbClr val="00B050"/>
                </a:solidFill>
              </a:rPr>
              <a:t>  =AC.AD  --- -------  (1) 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BC</a:t>
            </a:r>
            <a:r>
              <a:rPr lang="en-US" sz="2800" baseline="30000" dirty="0">
                <a:solidFill>
                  <a:srgbClr val="00B050"/>
                </a:solidFill>
              </a:rPr>
              <a:t>2</a:t>
            </a:r>
            <a:r>
              <a:rPr lang="en-US" sz="2800" dirty="0">
                <a:solidFill>
                  <a:srgbClr val="00B050"/>
                </a:solidFill>
              </a:rPr>
              <a:t>  =AC.CD  --- -------  (2)</a:t>
            </a:r>
          </a:p>
        </p:txBody>
      </p:sp>
      <p:sp>
        <p:nvSpPr>
          <p:cNvPr id="20" name="Frame 19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26894" y="13447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 w="28575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2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1274" y="260438"/>
            <a:ext cx="7520940" cy="54864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9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কাজের জন্য দল গঠন</a:t>
            </a:r>
            <a:endParaRPr lang="en-US" sz="39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92727" y="1500760"/>
            <a:ext cx="3463636" cy="24501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বেলন গ্রুপ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987637" y="1589198"/>
            <a:ext cx="3728916" cy="233489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গোলক গ্রুপ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34643" y="4675911"/>
            <a:ext cx="4408267" cy="208429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r>
              <a:rPr lang="bn-BD" sz="43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কোণক গ্রুপ</a:t>
            </a:r>
            <a:endParaRPr lang="en-US" sz="43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 rot="2403281">
            <a:off x="4703446" y="984071"/>
            <a:ext cx="831273" cy="537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6761722">
            <a:off x="6520363" y="4224750"/>
            <a:ext cx="859473" cy="542303"/>
          </a:xfrm>
          <a:prstGeom prst="rightArrow">
            <a:avLst>
              <a:gd name="adj1" fmla="val 50000"/>
              <a:gd name="adj2" fmla="val 469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4024620">
            <a:off x="2540299" y="4196979"/>
            <a:ext cx="983621" cy="791157"/>
          </a:xfrm>
          <a:prstGeom prst="rightArrow">
            <a:avLst>
              <a:gd name="adj1" fmla="val 3246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9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7091" y="3092824"/>
                <a:ext cx="8659091" cy="1637131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00B050"/>
                    </a:solidFill>
                    <a:latin typeface="Nikosh" pitchFamily="2" charset="0"/>
                    <a:cs typeface="Nikosh" pitchFamily="2" charset="0"/>
                  </a:rPr>
                  <a:t>ABC</a:t>
                </a:r>
                <a:r>
                  <a:rPr lang="bn-BD" sz="32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ত্রিভুজের </a:t>
                </a:r>
                <a:r>
                  <a:rPr lang="bn-BD" sz="32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</a:t>
                </a:r>
                <a:r>
                  <a:rPr lang="en-US" sz="32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C </a:t>
                </a:r>
                <a:r>
                  <a:rPr lang="bn-BD" sz="32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= এক সমকোণ। </a:t>
                </a:r>
                <a:r>
                  <a:rPr lang="en-US" sz="40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CD,  AB </a:t>
                </a:r>
                <a:r>
                  <a:rPr lang="bn-BD" sz="32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এর উপরস্থ একটি লম্ব।  প্রমাণ কর যে,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/>
                            <a:cs typeface="Nikosh" pitchFamily="2" charset="0"/>
                          </a:rPr>
                          <m:t>𝐴𝐵</m:t>
                        </m:r>
                      </m:e>
                      <m:sup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/>
                            <a:cs typeface="Nikosh" pitchFamily="2" charset="0"/>
                          </a:rPr>
                          <m:t>2</m:t>
                        </m:r>
                      </m:sup>
                    </m:sSup>
                    <m:r>
                      <a:rPr lang="bn-BD" sz="3200" i="1">
                        <a:solidFill>
                          <a:srgbClr val="00B050"/>
                        </a:solidFill>
                        <a:latin typeface="Cambria Math"/>
                        <a:cs typeface="Nikosh" pitchFamily="2" charset="0"/>
                      </a:rPr>
                      <m:t>=</m:t>
                    </m:r>
                    <m:r>
                      <a:rPr lang="en-US" sz="3200" i="1">
                        <a:solidFill>
                          <a:srgbClr val="00B050"/>
                        </a:solidFill>
                        <a:latin typeface="Cambria Math"/>
                        <a:cs typeface="Nikosh" pitchFamily="2" charset="0"/>
                      </a:rPr>
                      <m:t> 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/>
                            <a:cs typeface="Nikosh" pitchFamily="2" charset="0"/>
                          </a:rPr>
                          <m:t>𝐴𝐶</m:t>
                        </m:r>
                      </m:e>
                      <m:sup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/>
                            <a:cs typeface="Nikosh" pitchFamily="2" charset="0"/>
                          </a:rPr>
                          <m:t>2</m:t>
                        </m:r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/>
                            <a:cs typeface="Nikosh" pitchFamily="2" charset="0"/>
                          </a:rPr>
                          <m:t> </m:t>
                        </m:r>
                      </m:sup>
                    </m:sSup>
                    <m:r>
                      <a:rPr lang="en-US" sz="3200" i="1">
                        <a:solidFill>
                          <a:srgbClr val="00B050"/>
                        </a:solidFill>
                        <a:latin typeface="Cambria Math"/>
                        <a:cs typeface="Nikosh" pitchFamily="2" charset="0"/>
                      </a:rPr>
                      <m:t>+ 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/>
                            <a:cs typeface="Nikosh" pitchFamily="2" charset="0"/>
                          </a:rPr>
                          <m:t>𝐵𝐶</m:t>
                        </m:r>
                      </m:e>
                      <m:sup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/>
                            <a:cs typeface="Nikosh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.</a:t>
                </a:r>
              </a:p>
              <a:p>
                <a:endParaRPr lang="en-US" sz="29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1" y="3092824"/>
                <a:ext cx="8659091" cy="1637131"/>
              </a:xfrm>
              <a:prstGeom prst="rect">
                <a:avLst/>
              </a:prstGeom>
              <a:blipFill rotWithShape="1">
                <a:blip r:embed="rId4"/>
                <a:stretch>
                  <a:fillRect l="-2604" t="-11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orizontal Scroll 7"/>
          <p:cNvSpPr/>
          <p:nvPr/>
        </p:nvSpPr>
        <p:spPr>
          <a:xfrm>
            <a:off x="2275608" y="336177"/>
            <a:ext cx="2791691" cy="1402976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বেলন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15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362200" y="-125437"/>
            <a:ext cx="4038600" cy="1295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12392" y="2394853"/>
            <a:ext cx="8156175" cy="4274326"/>
            <a:chOff x="712392" y="2394853"/>
            <a:chExt cx="8156175" cy="4274326"/>
          </a:xfrm>
        </p:grpSpPr>
        <p:sp>
          <p:nvSpPr>
            <p:cNvPr id="5" name="TextBox 4"/>
            <p:cNvSpPr txBox="1"/>
            <p:nvPr/>
          </p:nvSpPr>
          <p:spPr>
            <a:xfrm>
              <a:off x="6511637" y="2394853"/>
              <a:ext cx="1177636" cy="678919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r>
                <a:rPr lang="en-US" sz="3900" dirty="0">
                  <a:solidFill>
                    <a:schemeClr val="bg1"/>
                  </a:solidFill>
                </a:rPr>
                <a:t>C</a:t>
              </a:r>
              <a:endParaRPr lang="en-US" sz="29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2392" y="5990260"/>
              <a:ext cx="1454727" cy="678919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r>
                <a:rPr lang="en-US" sz="3900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479715" y="5983941"/>
              <a:ext cx="388852" cy="678919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r>
                <a:rPr lang="en-US" sz="3900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8" name="Title 1"/>
          <p:cNvSpPr txBox="1">
            <a:spLocks/>
          </p:cNvSpPr>
          <p:nvPr/>
        </p:nvSpPr>
        <p:spPr>
          <a:xfrm>
            <a:off x="837919" y="76200"/>
            <a:ext cx="7520940" cy="685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540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গোলক গ্রুপঃ</a:t>
            </a:r>
            <a:endParaRPr lang="en-US" sz="5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978727" y="2622177"/>
            <a:ext cx="0" cy="67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4909" y="3697940"/>
                <a:ext cx="8463374" cy="1867963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r>
                  <a:rPr lang="en-US" sz="4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</a:t>
                </a:r>
                <a:r>
                  <a:rPr lang="en-US" sz="40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ABC</a:t>
                </a:r>
                <a:r>
                  <a:rPr lang="bn-BD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এর </a:t>
                </a:r>
                <a:r>
                  <a:rPr lang="en-US" sz="4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</a:t>
                </a:r>
                <a:r>
                  <a:rPr lang="en-US" sz="40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C</a:t>
                </a:r>
                <a:r>
                  <a:rPr lang="bn-BD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= এক সমকোণ। </a:t>
                </a:r>
                <a:r>
                  <a:rPr lang="en-US" sz="40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C</a:t>
                </a:r>
                <a:r>
                  <a:rPr lang="bn-BD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থেকে অতিভুজের উপর অঙ্কিত লম্ব </a:t>
                </a:r>
                <a:r>
                  <a:rPr lang="en-US" sz="40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CD</a:t>
                </a:r>
                <a:r>
                  <a:rPr lang="bn-BD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হলে, প্রমাণ কর যে,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𝐶𝐷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</a:rPr>
                      <m:t>𝐴𝐷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BD</m:t>
                    </m:r>
                  </m:oMath>
                </a14:m>
                <a:endParaRPr lang="en-US" sz="4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09" y="3697940"/>
                <a:ext cx="8463374" cy="1867963"/>
              </a:xfrm>
              <a:prstGeom prst="rect">
                <a:avLst/>
              </a:prstGeom>
              <a:blipFill rotWithShape="1">
                <a:blip r:embed="rId4"/>
                <a:stretch>
                  <a:fillRect l="-3026" t="-8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ame 10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oel-1612i3\Desktop\Bitta\Trigonometry_files\images_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64" y="73828"/>
            <a:ext cx="8451273" cy="632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82974" y="3227295"/>
            <a:ext cx="1246909" cy="529135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2900" dirty="0"/>
              <a:t>h</a:t>
            </a:r>
            <a:endParaRPr lang="en-US" sz="2200" dirty="0"/>
          </a:p>
        </p:txBody>
      </p:sp>
      <p:grpSp>
        <p:nvGrpSpPr>
          <p:cNvPr id="4" name="Group 3"/>
          <p:cNvGrpSpPr/>
          <p:nvPr/>
        </p:nvGrpSpPr>
        <p:grpSpPr>
          <a:xfrm>
            <a:off x="1233732" y="1000541"/>
            <a:ext cx="5685275" cy="5325216"/>
            <a:chOff x="1233732" y="1000541"/>
            <a:chExt cx="5685275" cy="5325216"/>
          </a:xfrm>
        </p:grpSpPr>
        <p:sp>
          <p:nvSpPr>
            <p:cNvPr id="5" name="TextBox 4"/>
            <p:cNvSpPr txBox="1"/>
            <p:nvPr/>
          </p:nvSpPr>
          <p:spPr>
            <a:xfrm>
              <a:off x="6364824" y="1000541"/>
              <a:ext cx="554183" cy="570292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33732" y="5796622"/>
              <a:ext cx="415636" cy="52913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r>
                <a:rPr lang="en-US" sz="2900" dirty="0"/>
                <a:t>C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0729" y="5781040"/>
              <a:ext cx="554183" cy="52913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r>
                <a:rPr lang="en-US" sz="2900" dirty="0"/>
                <a:t>B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514922" y="1380840"/>
            <a:ext cx="56075" cy="4365261"/>
            <a:chOff x="6542960" y="1411941"/>
            <a:chExt cx="56075" cy="4365261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6542960" y="1411941"/>
              <a:ext cx="0" cy="181535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556155" y="3563471"/>
              <a:ext cx="42880" cy="221373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692727" y="1712912"/>
            <a:ext cx="7827818" cy="142168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bn-BD" sz="29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দালানটির উচ্চতা যদি ত্রিভুজক্ষেত্রটির উচ্চতার সমান  এবং ত্রিভুজটির অতিভুজের দৈর্ঘ্য ৯  সে,মি এবং ভূমির দৈর্ঘ্য ৩ সে, মি, হলে</a:t>
            </a:r>
            <a:r>
              <a:rPr lang="en-US" sz="29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9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দালাটির উচ্চতা নির্ণয় কর।</a:t>
            </a:r>
            <a:endParaRPr lang="en-US" sz="29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Horizontal Scroll 11"/>
          <p:cNvSpPr/>
          <p:nvPr/>
        </p:nvSpPr>
        <p:spPr>
          <a:xfrm>
            <a:off x="1946031" y="273148"/>
            <a:ext cx="3581400" cy="10760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7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833 0.01111 L -3.33333E-6 0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17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1459" y="2644170"/>
            <a:ext cx="29690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 dirty="0" err="1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rgbClr val="CC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6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Minus 3"/>
          <p:cNvSpPr/>
          <p:nvPr/>
        </p:nvSpPr>
        <p:spPr>
          <a:xfrm>
            <a:off x="10653481" y="1828800"/>
            <a:ext cx="152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75B1F7B4-7EB0-46D5-8412-C5779419184D}"/>
              </a:ext>
            </a:extLst>
          </p:cNvPr>
          <p:cNvSpPr txBox="1"/>
          <p:nvPr/>
        </p:nvSpPr>
        <p:spPr>
          <a:xfrm>
            <a:off x="554740" y="3524638"/>
            <a:ext cx="53384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সরোজিত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চাড়াখালী এম এল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মাধ্যমিক বিদ্যালয়</a:t>
            </a: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রাজাপুর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ঝালকাঠী</a:t>
            </a:r>
            <a:endParaRPr lang="en-S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০১৭২৫০৭৪২১৯ 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ই-মেইল: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sarojitray80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048F0FD1-16C4-4993-BAE5-3E197A62C8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98046" y="3838227"/>
            <a:ext cx="4113883" cy="1114807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63E7DEE2-F231-4728-9062-394C9F542E96}"/>
              </a:ext>
            </a:extLst>
          </p:cNvPr>
          <p:cNvSpPr txBox="1"/>
          <p:nvPr/>
        </p:nvSpPr>
        <p:spPr>
          <a:xfrm>
            <a:off x="5046187" y="325387"/>
            <a:ext cx="2070588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SG" sz="56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66DBC0F2-D3C7-4139-BC53-2580A7E68CBB}"/>
              </a:ext>
            </a:extLst>
          </p:cNvPr>
          <p:cNvSpPr txBox="1"/>
          <p:nvPr/>
        </p:nvSpPr>
        <p:spPr>
          <a:xfrm>
            <a:off x="7464555" y="3546317"/>
            <a:ext cx="35105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5০ মিনিট</a:t>
            </a: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০৭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367" y="232016"/>
            <a:ext cx="3108837" cy="31088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506" y="357684"/>
            <a:ext cx="22383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5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143" y="4840939"/>
            <a:ext cx="1779499" cy="17286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14" y="4860550"/>
            <a:ext cx="1505611" cy="1656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381180" y="1101034"/>
            <a:ext cx="2671303" cy="3457516"/>
            <a:chOff x="582885" y="253872"/>
            <a:chExt cx="3219450" cy="384187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885" y="253872"/>
              <a:ext cx="3219450" cy="3841877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7" name="Flowchart: Process 6"/>
            <p:cNvSpPr/>
            <p:nvPr/>
          </p:nvSpPr>
          <p:spPr>
            <a:xfrm>
              <a:off x="1035429" y="3542899"/>
              <a:ext cx="2346771" cy="552850"/>
            </a:xfrm>
            <a:prstGeom prst="flowChart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জন্ম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সাল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smtClean="0"/>
                <a:t>570 BC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152953" y="1464102"/>
            <a:ext cx="2675961" cy="3080999"/>
            <a:chOff x="6019800" y="253872"/>
            <a:chExt cx="2971800" cy="3904129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9800" y="253872"/>
              <a:ext cx="2971800" cy="3810000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0" name="Flowchart: Process 9"/>
            <p:cNvSpPr/>
            <p:nvPr/>
          </p:nvSpPr>
          <p:spPr>
            <a:xfrm>
              <a:off x="6593537" y="3751729"/>
              <a:ext cx="2005012" cy="406272"/>
            </a:xfrm>
            <a:prstGeom prst="flowChartProces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জন্ম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সাল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smtClean="0"/>
                <a:t>300 BC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9295" y="161367"/>
            <a:ext cx="11456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দেখো</a:t>
            </a: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78424" y="5136776"/>
            <a:ext cx="9587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r>
              <a:rPr lang="en-US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</a:t>
            </a:r>
            <a:r>
              <a:rPr lang="en-US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উপপাদ্য</a:t>
            </a:r>
            <a:r>
              <a:rPr lang="en-US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3200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6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0282" y="2729484"/>
            <a:ext cx="693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প্রমান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উপপাদ্যের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1680" y="1056968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	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8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58682" y="2978727"/>
            <a:ext cx="924847" cy="1152209"/>
            <a:chOff x="794569" y="2850642"/>
            <a:chExt cx="924847" cy="1152209"/>
          </a:xfrm>
        </p:grpSpPr>
        <p:sp>
          <p:nvSpPr>
            <p:cNvPr id="7" name="Right Arrow 6"/>
            <p:cNvSpPr/>
            <p:nvPr/>
          </p:nvSpPr>
          <p:spPr>
            <a:xfrm>
              <a:off x="838200" y="2850642"/>
              <a:ext cx="881216" cy="2423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794569" y="3760535"/>
              <a:ext cx="881216" cy="2423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195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3097024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60732" y="6955293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  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ভুমি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9383486" y="2526801"/>
            <a:ext cx="143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অতিভুজ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3300845" y="2209800"/>
            <a:ext cx="1752600" cy="229766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133600" y="2730356"/>
            <a:ext cx="2919845" cy="2756044"/>
            <a:chOff x="2133600" y="2730356"/>
            <a:chExt cx="2919845" cy="2756044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133600" y="3270460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4253345" y="2730356"/>
              <a:ext cx="800100" cy="5178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962400" y="4724400"/>
              <a:ext cx="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667000" y="685800"/>
            <a:ext cx="3581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সমকোনী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553200" y="1066800"/>
            <a:ext cx="685800" cy="762000"/>
            <a:chOff x="6553200" y="1066800"/>
            <a:chExt cx="685800" cy="7620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553200" y="1066800"/>
              <a:ext cx="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553200" y="18288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Arc 13"/>
          <p:cNvSpPr/>
          <p:nvPr/>
        </p:nvSpPr>
        <p:spPr>
          <a:xfrm>
            <a:off x="6412592" y="1447800"/>
            <a:ext cx="483507" cy="688723"/>
          </a:xfrm>
          <a:prstGeom prst="arc">
            <a:avLst>
              <a:gd name="adj1" fmla="val 15381599"/>
              <a:gd name="adj2" fmla="val 5481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200650" y="454967"/>
            <a:ext cx="2182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=৯০</a:t>
            </a:r>
            <a:r>
              <a:rPr lang="en-US" sz="2400" dirty="0" smtClean="0">
                <a:solidFill>
                  <a:srgbClr val="92D050"/>
                </a:solidFill>
              </a:rPr>
              <a:t>˙</a:t>
            </a:r>
            <a:endParaRPr lang="en-US" sz="2400" dirty="0">
              <a:solidFill>
                <a:srgbClr val="92D05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972050" y="733883"/>
            <a:ext cx="457200" cy="7139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ame 16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2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3.33333E-6 L 0.21941 -0.0127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64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1.48148E-6 L -0.41407 0.02246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03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78 -0.1 L -0.02878 -0.325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875 0.39306 L 5E-6 -1.11111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38" y="-1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10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914400" y="1447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9881">
            <a:off x="4603333" y="1238865"/>
            <a:ext cx="201136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276600" y="1676400"/>
            <a:ext cx="0" cy="1905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276600" y="3581400"/>
            <a:ext cx="1981200" cy="0"/>
          </a:xfrm>
          <a:prstGeom prst="line">
            <a:avLst/>
          </a:prstGeom>
          <a:ln w="381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76600" y="1676400"/>
            <a:ext cx="1981200" cy="1905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8225" y="5334000"/>
            <a:ext cx="1987550" cy="30163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082" y="6331455"/>
            <a:ext cx="1987550" cy="30163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44342" y="5364164"/>
            <a:ext cx="1987550" cy="30163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cxnSp>
        <p:nvCxnSpPr>
          <p:cNvPr id="10" name="Straight Connector 9"/>
          <p:cNvCxnSpPr/>
          <p:nvPr/>
        </p:nvCxnSpPr>
        <p:spPr>
          <a:xfrm>
            <a:off x="4571999" y="4385470"/>
            <a:ext cx="1981200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1447800"/>
            <a:ext cx="0" cy="175625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14536">
            <a:off x="5990302" y="-113564"/>
            <a:ext cx="201136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96957">
            <a:off x="7332946" y="1239201"/>
            <a:ext cx="201136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05672">
            <a:off x="5940108" y="2615407"/>
            <a:ext cx="201136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 flipH="1">
            <a:off x="914400" y="1454727"/>
            <a:ext cx="171796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32364" y="1454727"/>
            <a:ext cx="0" cy="174932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14400" y="3200400"/>
            <a:ext cx="171796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ame 17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9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1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0.05555 L -3.33333E-6 4.44444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3 0.03333 L 0 3.33333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-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41 0.22129 L -3.61111E-6 2.96296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29" y="-1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33 -0.11736 L -3.33333E-6 -3.33333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25556 L 0 1.11111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66 -0.41111 L -3.33333E-6 -3.33333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6 -0.26204 L -5.55556E-7 7.40741E-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0" y="1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0.06759 L 1.94444E-6 3.7037E-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 0.23334 L 3.33333E-6 -2.22222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-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55 -0.1 L 1.38889E-6 -2.22222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848 0.07847 L 4.44444E-6 2.22222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24" y="-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33800" y="2514600"/>
            <a:ext cx="1905000" cy="1981200"/>
            <a:chOff x="3581400" y="3124200"/>
            <a:chExt cx="1905000" cy="19812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581400" y="3124200"/>
              <a:ext cx="1905000" cy="198120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581400" y="3124200"/>
              <a:ext cx="0" cy="1981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3581400" y="5105400"/>
              <a:ext cx="1905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3768436" y="76200"/>
            <a:ext cx="3394364" cy="4419600"/>
            <a:chOff x="3768436" y="76200"/>
            <a:chExt cx="3394364" cy="441960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638800" y="2133600"/>
              <a:ext cx="1524000" cy="236220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768436" y="76200"/>
              <a:ext cx="1600200" cy="243840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34000" y="76200"/>
              <a:ext cx="1828800" cy="205740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863436" y="2514600"/>
            <a:ext cx="1905000" cy="1981200"/>
            <a:chOff x="1863436" y="2514600"/>
            <a:chExt cx="1905000" cy="1981200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1863436" y="4495800"/>
              <a:ext cx="1905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863436" y="2514600"/>
              <a:ext cx="0" cy="1981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863436" y="2514600"/>
              <a:ext cx="187036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733800" y="4495800"/>
            <a:ext cx="1905000" cy="1981200"/>
            <a:chOff x="3733800" y="4495800"/>
            <a:chExt cx="1905000" cy="19812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733800" y="4495800"/>
              <a:ext cx="0" cy="198120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768436" y="6477000"/>
              <a:ext cx="1870364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638800" y="4495800"/>
              <a:ext cx="0" cy="198120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162300" y="2743200"/>
            <a:ext cx="2206336" cy="2733020"/>
            <a:chOff x="3162300" y="2743200"/>
            <a:chExt cx="2206336" cy="2733020"/>
          </a:xfrm>
        </p:grpSpPr>
        <p:sp>
          <p:nvSpPr>
            <p:cNvPr id="19" name="TextBox 18"/>
            <p:cNvSpPr txBox="1"/>
            <p:nvPr/>
          </p:nvSpPr>
          <p:spPr>
            <a:xfrm>
              <a:off x="4114800" y="495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accent6"/>
                  </a:solidFill>
                </a:rPr>
                <a:t>B</a:t>
              </a:r>
              <a:endParaRPr lang="en-US" sz="2800" dirty="0">
                <a:solidFill>
                  <a:schemeClr val="accent6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62300" y="35052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A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00600" y="2743200"/>
              <a:ext cx="5680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C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52262" y="2992582"/>
            <a:ext cx="6370756" cy="2646218"/>
            <a:chOff x="1152262" y="2992582"/>
            <a:chExt cx="6370756" cy="2646218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638800" y="2992582"/>
              <a:ext cx="1884218" cy="122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1152262" y="3851195"/>
              <a:ext cx="181953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568536" y="5638800"/>
              <a:ext cx="201237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57200" y="2897088"/>
            <a:ext cx="9213273" cy="2640687"/>
            <a:chOff x="457200" y="2897088"/>
            <a:chExt cx="9213273" cy="2640687"/>
          </a:xfrm>
        </p:grpSpPr>
        <p:sp>
          <p:nvSpPr>
            <p:cNvPr id="27" name="TextBox 26"/>
            <p:cNvSpPr txBox="1"/>
            <p:nvPr/>
          </p:nvSpPr>
          <p:spPr>
            <a:xfrm>
              <a:off x="7516091" y="3266420"/>
              <a:ext cx="21543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ক্ষেত্রফল</a:t>
              </a:r>
              <a:endPara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7200" y="2897088"/>
              <a:ext cx="122822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err="1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ক্ষেত্রফল</a:t>
              </a:r>
              <a:endPara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236880" y="4953000"/>
              <a:ext cx="122822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200" dirty="0" err="1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ক্ষেত্রফল</a:t>
              </a:r>
              <a:endPara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7200" y="2679187"/>
            <a:ext cx="8659091" cy="3258698"/>
            <a:chOff x="457200" y="2679187"/>
            <a:chExt cx="8659091" cy="3258698"/>
          </a:xfrm>
        </p:grpSpPr>
        <p:sp>
          <p:nvSpPr>
            <p:cNvPr id="31" name="TextBox 30"/>
            <p:cNvSpPr txBox="1"/>
            <p:nvPr/>
          </p:nvSpPr>
          <p:spPr>
            <a:xfrm>
              <a:off x="7516091" y="2679187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</a:t>
              </a:r>
              <a:r>
                <a:rPr lang="en-US" sz="3200" baseline="30000" dirty="0" smtClean="0"/>
                <a:t>2</a:t>
              </a:r>
              <a:endParaRPr lang="en-US" sz="3200" baseline="30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7200" y="3851195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30000" dirty="0" smtClean="0"/>
                <a:t>2</a:t>
              </a:r>
              <a:endParaRPr lang="en-US" sz="2400" baseline="30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98304" y="547622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r>
                <a:rPr lang="en-US" sz="2400" baseline="30000" dirty="0" smtClean="0"/>
                <a:t>2</a:t>
              </a:r>
              <a:endParaRPr lang="en-US" sz="2400" baseline="30000" dirty="0"/>
            </a:p>
          </p:txBody>
        </p:sp>
      </p:grpSp>
      <p:sp>
        <p:nvSpPr>
          <p:cNvPr id="34" name="Frame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51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-1.11111E-6 L 5.55112E-17 -1.1111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882 -0.33333 L 1.11022E-16 -2.2222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41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25 L -3.33333E-6 -7.77058E-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512" y="995081"/>
            <a:ext cx="3962399" cy="441960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400604"/>
              </p:ext>
            </p:extLst>
          </p:nvPr>
        </p:nvGraphicFramePr>
        <p:xfrm>
          <a:off x="6551972" y="3552837"/>
          <a:ext cx="609600" cy="546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4" imgW="177480" imgH="190440" progId="Equation.3">
                  <p:embed/>
                </p:oleObj>
              </mc:Choice>
              <mc:Fallback>
                <p:oleObj name="Equation" r:id="rId4" imgW="177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972" y="3552837"/>
                        <a:ext cx="609600" cy="5469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71072" y="368280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080816"/>
              </p:ext>
            </p:extLst>
          </p:nvPr>
        </p:nvGraphicFramePr>
        <p:xfrm>
          <a:off x="7310472" y="3555901"/>
          <a:ext cx="473177" cy="623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6" imgW="164880" imgH="203040" progId="Equation.3">
                  <p:embed/>
                </p:oleObj>
              </mc:Choice>
              <mc:Fallback>
                <p:oleObj name="Equation" r:id="rId6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72" y="3555901"/>
                        <a:ext cx="473177" cy="623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61526" y="368280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928501"/>
              </p:ext>
            </p:extLst>
          </p:nvPr>
        </p:nvGraphicFramePr>
        <p:xfrm>
          <a:off x="8085654" y="3563530"/>
          <a:ext cx="533400" cy="607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8" imgW="164880" imgH="203040" progId="Equation.3">
                  <p:embed/>
                </p:oleObj>
              </mc:Choice>
              <mc:Fallback>
                <p:oleObj name="Equation" r:id="rId8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5654" y="3563530"/>
                        <a:ext cx="533400" cy="607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ame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1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13589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240268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সদৃশকোণী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718" y="835967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নির্বচনঃএকটি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অতিভুজের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অংকিত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বর্গক্ষেত্র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অংকিত</a:t>
            </a:r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বর্গক্ষেত্রদ্বয়ের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সমষ্টির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96000" y="2514600"/>
            <a:ext cx="1524000" cy="1676400"/>
            <a:chOff x="6096000" y="2514600"/>
            <a:chExt cx="1524000" cy="16764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096000" y="2514600"/>
              <a:ext cx="0" cy="167640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096000" y="4191000"/>
              <a:ext cx="1524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096000" y="2514600"/>
              <a:ext cx="1524000" cy="167640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552855" y="1512330"/>
            <a:ext cx="6410005" cy="2211290"/>
            <a:chOff x="2552855" y="1512330"/>
            <a:chExt cx="6410005" cy="2211290"/>
          </a:xfrm>
        </p:grpSpPr>
        <p:sp>
          <p:nvSpPr>
            <p:cNvPr id="10" name="Rectangle 9"/>
            <p:cNvSpPr/>
            <p:nvPr/>
          </p:nvSpPr>
          <p:spPr>
            <a:xfrm>
              <a:off x="8005547" y="1512330"/>
              <a:ext cx="95731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অতিভুজ</a:t>
              </a:r>
              <a:endParaRPr lang="en-US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52855" y="3200400"/>
              <a:ext cx="16385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solidFill>
                    <a:schemeClr val="accent4"/>
                  </a:solidFill>
                  <a:latin typeface="NikoshBAN" pitchFamily="2" charset="0"/>
                  <a:cs typeface="NikoshBAN" pitchFamily="2" charset="0"/>
                </a:rPr>
                <a:t>অপর</a:t>
              </a:r>
              <a:r>
                <a:rPr lang="en-US" sz="2800" dirty="0">
                  <a:solidFill>
                    <a:schemeClr val="accent4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accent4"/>
                  </a:solidFill>
                  <a:latin typeface="NikoshBAN" pitchFamily="2" charset="0"/>
                  <a:cs typeface="NikoshBAN" pitchFamily="2" charset="0"/>
                </a:rPr>
                <a:t>দুই</a:t>
              </a:r>
              <a:r>
                <a:rPr lang="en-US" sz="2800" dirty="0">
                  <a:solidFill>
                    <a:schemeClr val="accent4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accent4"/>
                  </a:solidFill>
                  <a:latin typeface="NikoshBAN" pitchFamily="2" charset="0"/>
                  <a:cs typeface="NikoshBAN" pitchFamily="2" charset="0"/>
                </a:rPr>
                <a:t>বাহু</a:t>
              </a:r>
              <a:endPara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57544" y="2036296"/>
            <a:ext cx="3467256" cy="2535703"/>
            <a:chOff x="4457544" y="2036296"/>
            <a:chExt cx="3467256" cy="2535703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7103918" y="2036296"/>
              <a:ext cx="820882" cy="11641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4610100" y="3352800"/>
              <a:ext cx="13335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/>
            <p:nvPr/>
          </p:nvCxnSpPr>
          <p:spPr>
            <a:xfrm rot="10800000">
              <a:off x="4457544" y="3810001"/>
              <a:ext cx="2552856" cy="76199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6" name="Frame 15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chemeClr val="accent5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393</Words>
  <Application>Microsoft Office PowerPoint</Application>
  <PresentationFormat>Widescreen</PresentationFormat>
  <Paragraphs>107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Nikosh</vt:lpstr>
      <vt:lpstr>NikoshBAN</vt:lpstr>
      <vt:lpstr>Symbol</vt:lpstr>
      <vt:lpstr>Times New Roman</vt:lpstr>
      <vt:lpstr>Office Theme</vt:lpstr>
      <vt:lpstr>Equation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SCS</dc:creator>
  <cp:lastModifiedBy>SCS</cp:lastModifiedBy>
  <cp:revision>20</cp:revision>
  <dcterms:created xsi:type="dcterms:W3CDTF">2020-02-07T06:25:29Z</dcterms:created>
  <dcterms:modified xsi:type="dcterms:W3CDTF">2020-02-09T17:34:58Z</dcterms:modified>
</cp:coreProperties>
</file>