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7" r:id="rId12"/>
    <p:sldId id="265" r:id="rId13"/>
    <p:sldId id="266" r:id="rId14"/>
    <p:sldId id="269" r:id="rId15"/>
    <p:sldId id="271" r:id="rId16"/>
    <p:sldId id="272" r:id="rId17"/>
    <p:sldId id="283" r:id="rId18"/>
    <p:sldId id="273" r:id="rId19"/>
    <p:sldId id="274" r:id="rId20"/>
    <p:sldId id="284" r:id="rId21"/>
    <p:sldId id="275" r:id="rId22"/>
    <p:sldId id="285" r:id="rId23"/>
    <p:sldId id="276" r:id="rId24"/>
    <p:sldId id="277" r:id="rId25"/>
    <p:sldId id="278" r:id="rId26"/>
    <p:sldId id="279" r:id="rId27"/>
    <p:sldId id="280" r:id="rId28"/>
    <p:sldId id="281" r:id="rId29"/>
    <p:sldId id="288" r:id="rId30"/>
    <p:sldId id="282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notesMaster" Target="notesMasters/notesMaster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14E03-A11D-5D4B-8FE3-BD67E9E69F6F}" type="datetimeFigureOut">
              <a:rPr lang="en-US"/>
              <a:t>7/29/2019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8CE40-2905-B247-9A55-41CA43E7190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33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 /><Relationship Id="rId1" Type="http://schemas.openxmlformats.org/officeDocument/2006/relationships/notesMaster" Target="../notesMasters/notesMaster1.xml" 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 /><Relationship Id="rId1" Type="http://schemas.openxmlformats.org/officeDocument/2006/relationships/notesMaster" Target="../notesMasters/notesMaster1.xml" 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 /><Relationship Id="rId1" Type="http://schemas.openxmlformats.org/officeDocument/2006/relationships/notesMaster" Target="../notesMasters/notesMaster1.xml" 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 /><Relationship Id="rId1" Type="http://schemas.openxmlformats.org/officeDocument/2006/relationships/notesMaster" Target="../notesMasters/notesMaster1.xml" 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 /><Relationship Id="rId1" Type="http://schemas.openxmlformats.org/officeDocument/2006/relationships/notesMaster" Target="../notesMasters/notesMaster1.xml" 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 /><Relationship Id="rId1" Type="http://schemas.openxmlformats.org/officeDocument/2006/relationships/notesMaster" Target="../notesMasters/notesMaster1.xml" 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 /><Relationship Id="rId1" Type="http://schemas.openxmlformats.org/officeDocument/2006/relationships/notesMaster" Target="../notesMasters/notesMaster1.xml" 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  সবাইকে মনোবিজ্ঞানের মাল্টিমিডিয়া ক্লাসে স্বাগতম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CE40-2905-B247-9A55-41CA43E71901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247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সংবেদনের ব্যাখ্যা বা অর্থবোধের নাম কী?</a:t>
            </a:r>
          </a:p>
          <a:p>
            <a:r>
              <a:rPr lang="en-US"/>
              <a:t>(ক) বুদ্ধি    (খ) ব্যক্তিত্ব   ( গ) সংবেদন    ( ঘ) প্রত্যক্ষণ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CE40-2905-B247-9A55-41CA43E71901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98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প্রত্যক্ষণ সংগঠনের উপাদানসমূহ(Factors) </a:t>
            </a:r>
          </a:p>
          <a:p>
            <a:r>
              <a:rPr lang="en-US"/>
              <a:t> (১)উদ্দীপক উপাদান(Stimulus factors)</a:t>
            </a:r>
          </a:p>
          <a:p>
            <a:r>
              <a:rPr lang="en-US"/>
              <a:t> (২) জৈবিক  উপাদান(Organismic factors)</a:t>
            </a:r>
          </a:p>
          <a:p>
            <a:r>
              <a:rPr lang="en-US"/>
              <a:t>  (৩)কেন্দ্রীয়  উপাদান ( Central factors)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CE40-2905-B247-9A55-41CA43E71901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49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প্রত্যক্ষণ সংগঠনের উদ্দীপক উপাদান(Stimulus factors) </a:t>
            </a:r>
          </a:p>
          <a:p>
            <a:r>
              <a:rPr lang="en-US"/>
              <a:t>#খন্ড খন্ড অনেকগুলো সংবেদন একত্রে সংগঠিত হয়ে একটি আলাদারুপে প্রত্যক্ষিত হওয়ার প্রবণতাকে প্রত্যক্ষণ সংগঠন বলে।</a:t>
            </a:r>
          </a:p>
          <a:p>
            <a:r>
              <a:rPr lang="en-US"/>
              <a:t>#উদ্দীপকের যে  বৈশিষ্ট্যগুলো  সংগঠন  প্রবণতাকে চালিত করে তাকে প্রত্যক্ষণ সংগঠন  প্রবণতা বলে।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CE40-2905-B247-9A55-41CA43E71901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673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একক কাজ</a:t>
            </a:r>
          </a:p>
          <a:p>
            <a:r>
              <a:rPr lang="en-US"/>
              <a:t>প্রত্যক্ষণ সংগঠন কাকে বলে?</a:t>
            </a:r>
          </a:p>
          <a:p>
            <a:r>
              <a:rPr lang="en-US"/>
              <a:t>প্রত্যক্ষণ সংগঠন প্রবণতা কাকে বলে?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CE40-2905-B247-9A55-41CA43E71901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671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চিত্র- পটভূমি সম্পর্ক(Figure – ground relation)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CE40-2905-B247-9A55-41CA43E71901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934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চিত্র- পটভূমি সম্পর্ক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CE40-2905-B247-9A55-41CA43E71901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093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১/নির্দিষ্ট আকার ও সীমারেখা আছ-</a:t>
            </a:r>
          </a:p>
          <a:p>
            <a:r>
              <a:rPr lang="en-US"/>
              <a:t>(ক) পটভূমির   (খ) প্রতীকের   (গ) শব্দের    (ঘ) আলোর</a:t>
            </a:r>
          </a:p>
          <a:p>
            <a:r>
              <a:rPr lang="en-US"/>
              <a:t>২/নির্দিষ্ট সীমারেখা নেই-</a:t>
            </a:r>
          </a:p>
          <a:p>
            <a:r>
              <a:rPr lang="en-US"/>
              <a:t>(ক) পটভূমির   ( খ) প্রতীকের        (গ) ফুলের    ( ঘ) শব্দের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CE40-2905-B247-9A55-41CA43E71901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897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সাদৃশ্য(Similarity)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CE40-2905-B247-9A55-41CA43E71901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513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মূল্যায়ন</a:t>
            </a:r>
          </a:p>
          <a:p>
            <a:r>
              <a:rPr lang="en-US"/>
              <a:t>সাদৃশ্য  প্রত্যক্ষণ সংগঠনের কোন ধরনের উপাদান?</a:t>
            </a:r>
          </a:p>
          <a:p>
            <a:r>
              <a:rPr lang="en-US"/>
              <a:t>(ক) উদ্দীপক উপাদান   ( খ) জৈবিক উপাদান    (গ) কেন্দ্রীয় উপাদান    (ঘ) সামাজিক উপাদান।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CE40-2905-B247-9A55-41CA43E71901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936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প্রতিসাম্য (Symmetry)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CE40-2905-B247-9A55-41CA43E71901}" type="slidenum">
              <a:rPr lang="en-US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13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পাঠপরিচিতি</a:t>
            </a:r>
          </a:p>
          <a:p>
            <a:r>
              <a:rPr lang="en-US"/>
              <a:t>ফারহানা তাসমিন</a:t>
            </a:r>
          </a:p>
          <a:p>
            <a:r>
              <a:rPr lang="en-US"/>
              <a:t>প্রভাষক (মনোবিজ্ঞান) </a:t>
            </a:r>
          </a:p>
          <a:p>
            <a:r>
              <a:rPr lang="en-US"/>
              <a:t>আব্দুল আউয়াল বিশ্ববিদ্যালয় কলেজ,</a:t>
            </a:r>
          </a:p>
          <a:p>
            <a:r>
              <a:rPr lang="en-US"/>
              <a:t>তেলিহাটী,শ্রীপুর,গাজীপুর। </a:t>
            </a:r>
          </a:p>
          <a:p>
            <a:r>
              <a:rPr lang="en-US"/>
              <a:t>শিক্ষকপরিচিতি ও পাঠ পরিচিতি</a:t>
            </a:r>
          </a:p>
          <a:p>
            <a:r>
              <a:rPr lang="en-US"/>
              <a:t>বিষয়: মনোবিজ্ঞান ১ম পত্র</a:t>
            </a:r>
          </a:p>
          <a:p>
            <a:r>
              <a:rPr lang="en-US"/>
              <a:t>শ্রেণি : দ্বাদশ</a:t>
            </a:r>
          </a:p>
          <a:p>
            <a:r>
              <a:rPr lang="en-US"/>
              <a:t>অধ্যায় : ষষ্ঠ</a:t>
            </a:r>
          </a:p>
          <a:p>
            <a:r>
              <a:rPr lang="en-US"/>
              <a:t>সংবেদন ও প্রত্যক্ষণ(Sensation &amp;Perception) </a:t>
            </a:r>
          </a:p>
          <a:p>
            <a:r>
              <a:rPr lang="en-US"/>
              <a:t>আজকের  পাঠ: প্রত্যক্ষণ ও প্রত্যক্ষণ সংগঠনের উপাদানসমূহ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CE40-2905-B247-9A55-41CA43E71901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112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উত্তম অগ্রগতি (Good Continuation)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CE40-2905-B247-9A55-41CA43E71901}" type="slidenum">
              <a:rPr lang="en-US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403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সাধারণ ধর্ম(Common fate)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CE40-2905-B247-9A55-41CA43E71901}" type="slidenum">
              <a:rPr lang="en-US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440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ফাঁকা পূরণ (Closure)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CE40-2905-B247-9A55-41CA43E71901}" type="slidenum">
              <a:rPr lang="en-US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284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মূল্যায়ন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CE40-2905-B247-9A55-41CA43E71901}" type="slidenum">
              <a:rPr lang="en-US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441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দলীয় কাজ</a:t>
            </a:r>
          </a:p>
          <a:p>
            <a:r>
              <a:rPr lang="en-US"/>
              <a:t>                             __  ___     ___  প্রত্যক্ষণ সংগঠনের উপাদান__________</a:t>
            </a:r>
          </a:p>
          <a:p>
            <a:r>
              <a:rPr lang="en-US"/>
              <a:t>                                                        । </a:t>
            </a:r>
          </a:p>
          <a:p>
            <a:r>
              <a:rPr lang="en-US"/>
              <a:t>                                                        ।  __________________________।____________________</a:t>
            </a:r>
          </a:p>
          <a:p>
            <a:r>
              <a:rPr lang="en-US"/>
              <a:t>।                                                        ।                                         । </a:t>
            </a:r>
          </a:p>
          <a:p>
            <a:r>
              <a:rPr lang="en-US"/>
              <a:t>ক                                            জৈবিক উপাদান         কেন্দ্রীয় উপাদান</a:t>
            </a:r>
          </a:p>
          <a:p>
            <a:r>
              <a:rPr lang="en-US"/>
              <a:t>#ক    চিহ্নিত  উপাদানসমূহ ব্যাখ্যা কর।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CE40-2905-B247-9A55-41CA43E71901}" type="slidenum">
              <a:rPr lang="en-US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479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বাড়িরকাজ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CE40-2905-B247-9A55-41CA43E71901}" type="slidenum">
              <a:rPr lang="en-US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59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ছবিটিতে কী দেখছো?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CE40-2905-B247-9A55-41CA43E71901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29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কোনটি বড় আর কোনটি ছোট?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CE40-2905-B247-9A55-41CA43E71901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46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এখানে দুইটি রেখাই সমান</a:t>
            </a:r>
          </a:p>
          <a:p>
            <a:r>
              <a:rPr lang="en-US"/>
              <a:t>উদ্দীপক আছে কিন্তু তাকে আমরা ভুলভাবে প্রত্যক্ষণ করি।এই ধরনের প্রত্যক্ষণকে ভ্রান্ত প্রত্যক্ষণ বলে।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CE40-2905-B247-9A55-41CA43E71901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77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পাঠঘোষনা</a:t>
            </a:r>
          </a:p>
          <a:p>
            <a:r>
              <a:rPr lang="en-US"/>
              <a:t>আজকের পাঠ: “প্রত্যক্ষণ ও প্রত্যক্ষণ সংগঠনের  উদ্দীপক উপাদানসমূহ”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CE40-2905-B247-9A55-41CA43E71901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27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শিখনফল</a:t>
            </a:r>
          </a:p>
          <a:p>
            <a:r>
              <a:rPr lang="en-US"/>
              <a:t>এই  পাঠ শেষে শিক্ষার্থীরা-</a:t>
            </a:r>
          </a:p>
          <a:p>
            <a:r>
              <a:rPr lang="en-US"/>
              <a:t>১/প্রত্যক্ষণ কী তা বলতে পারবে। </a:t>
            </a:r>
          </a:p>
          <a:p>
            <a:r>
              <a:rPr lang="en-US"/>
              <a:t>২/প্রত্যক্ষণ সংগঠন বলতে কী বুঝায় তা বলতে পারবে।</a:t>
            </a:r>
          </a:p>
          <a:p>
            <a:r>
              <a:rPr lang="en-US"/>
              <a:t>৩/ প্রত্যক্ষণে পটভূমি গুরুত্বপূর্ণ কেন তা বলতে পারবে।</a:t>
            </a:r>
          </a:p>
          <a:p>
            <a:r>
              <a:rPr lang="en-US"/>
              <a:t>৪/ প্রতীক গুরুত্বপূর্ণ কেন তা বলতে পারবে।</a:t>
            </a:r>
          </a:p>
          <a:p>
            <a:r>
              <a:rPr lang="en-US"/>
              <a:t>৫/প্রত্যক্ষণে প্রভাব বিস্তারকারী উদ্দীপক  উপাদানসমূহ ব্যাখ্যা করতে পারবে।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CE40-2905-B247-9A55-41CA43E71901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19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পূর্বজ্ঞানযাচাই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CE40-2905-B247-9A55-41CA43E71901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061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# মর্গান কিং ও সঙ্গীদের মতে, “পৃথিবীকে যেভাব দেখা,শুনা,অনুভব করা,স্বাদ নেয়া,গন্ধ নেয়া হয় তাকে প্রত্যক্ষণ বলে।অন্যভাবে, একজন ব্যক্তি যা কিছু অভিজ্ঞতা লাভ করে তাকেই  প্রত্যক্ষণ বলে।”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8CE40-2905-B247-9A55-41CA43E71901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51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E44C0-6DA8-204F-8770-BA7C2E5C72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1AFB90-6F3D-3C43-99FD-9B86CA44D8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14B2B-0AF2-CB4E-B420-E51F701AC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00A7-E93C-8F4C-BE55-CFEC742CCDA9}" type="datetimeFigureOut">
              <a:rPr lang="en-US"/>
              <a:t>7/29/2019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70AFD-3806-0B49-A654-42074A5A5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DEEF3-D322-B34F-94F2-9CFCF4584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5F4D-C996-3F4F-9FFD-3FDEA5C78D9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63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5EEB6-E70C-2C4A-B527-B43E4113D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D927D8-4EC5-694F-9305-21DD5366AF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97EFD-53FD-9648-A1FD-68836B1C4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00A7-E93C-8F4C-BE55-CFEC742CCDA9}" type="datetimeFigureOut">
              <a:rPr lang="en-US"/>
              <a:t>7/29/2019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8EB6D-899E-4740-AE15-4BCDDE57C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AD175-EE7F-B641-BD3C-C983E1F9B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5F4D-C996-3F4F-9FFD-3FDEA5C78D9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274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1E8595-AABD-8449-9DEF-2877F07B90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9AABBB-DF3E-DA4D-85A2-F528EB4970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CD9C0-80F7-6846-90F2-22FE762BB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00A7-E93C-8F4C-BE55-CFEC742CCDA9}" type="datetimeFigureOut">
              <a:rPr lang="en-US"/>
              <a:t>7/29/2019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F4D01-6C5C-EA48-8FFD-F2BA6D2D9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ECBEF-D33D-3A4C-83AD-7A3E3C1E5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5F4D-C996-3F4F-9FFD-3FDEA5C78D9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245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1294C-51C2-2340-99DD-7D3C5E4DE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63CA5-C419-154C-BDE6-2C8F2C5BE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55A04-1495-FB47-9FE2-0A87B7ADF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00A7-E93C-8F4C-BE55-CFEC742CCDA9}" type="datetimeFigureOut">
              <a:rPr lang="en-US"/>
              <a:t>7/29/2019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ABDA5-77C7-5541-B4C5-8FBD093DE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38A51-69B3-2847-AE7F-E7EA9E351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5F4D-C996-3F4F-9FFD-3FDEA5C78D9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829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74BCF-3393-6A4B-BE34-F35C2846B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35A46B-563B-D541-9FF3-48BE91779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CDFAE-794C-5547-A93C-5F2F5512F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00A7-E93C-8F4C-BE55-CFEC742CCDA9}" type="datetimeFigureOut">
              <a:rPr lang="en-US"/>
              <a:t>7/29/2019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8EEE8-6039-1D4D-8AF2-0045DA021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C8241-CF02-F74D-9233-999C3B48C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5F4D-C996-3F4F-9FFD-3FDEA5C78D9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31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3A4A2-AA0D-684D-AB1A-BD1A39CEA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367DC-908F-2C4F-95E0-E917952AE9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8277F3-24B8-0D46-9F36-F35C217143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254B63-702A-9A48-BBF7-76D7BE0F0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00A7-E93C-8F4C-BE55-CFEC742CCDA9}" type="datetimeFigureOut">
              <a:rPr lang="en-US"/>
              <a:t>7/29/2019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97C27-F270-9C45-971E-9904770D4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D9BBE2-DB4A-5148-8573-F29D0B3A5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5F4D-C996-3F4F-9FFD-3FDEA5C78D9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1192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B9917-7D36-0049-A695-D1C0F3B15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09F4CA-8416-9742-AE6D-D0060E0A8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6EB7E5-CC82-7D4A-8514-954681404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E01DE5-525E-FB4E-89F6-D2DDF7D647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61F866-2ED8-5446-BC3A-9624AAF4A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E08EBA-C2C8-BA49-9B82-A221CE2EF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00A7-E93C-8F4C-BE55-CFEC742CCDA9}" type="datetimeFigureOut">
              <a:rPr lang="en-US"/>
              <a:t>7/29/2019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B2AFBE-0180-E34E-A153-1815FE564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1DE463-0BD5-1241-8712-F310C3082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5F4D-C996-3F4F-9FFD-3FDEA5C78D9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768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26860-8237-0940-AD6D-A788BDAA4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3609D2-0F10-9347-83BF-D7F3A9DD6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00A7-E93C-8F4C-BE55-CFEC742CCDA9}" type="datetimeFigureOut">
              <a:rPr lang="en-US"/>
              <a:t>7/29/2019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3A6A6B-CE82-064D-895B-F4BFD1840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8793CE-5103-C14A-82C1-9835B867D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5F4D-C996-3F4F-9FFD-3FDEA5C78D9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093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05DEBC-54C8-6D4C-AB97-5843013FD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00A7-E93C-8F4C-BE55-CFEC742CCDA9}" type="datetimeFigureOut">
              <a:rPr lang="en-US"/>
              <a:t>7/29/2019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B2AC14-8835-BB4B-92AC-EBB61CA6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4992B7-91E1-3548-88D6-87296847B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5F4D-C996-3F4F-9FFD-3FDEA5C78D9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918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804F3-1386-5C40-AD14-8D37D77D7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00771-2A16-4A49-A2D1-0E6EC09FD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809D3A-69AB-814E-A879-A756CFCDEC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7AAEC6-E3E0-1743-9BBB-7D54DAEB8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00A7-E93C-8F4C-BE55-CFEC742CCDA9}" type="datetimeFigureOut">
              <a:rPr lang="en-US"/>
              <a:t>7/29/2019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7618C1-AD72-5448-B9DC-2243AB026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FE2651-B0C5-144E-A19C-67B9617C4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5F4D-C996-3F4F-9FFD-3FDEA5C78D9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901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53835-B43D-4040-B8BB-55A85202B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289B5F-EBB5-744F-854B-486744445A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63BB1C-D315-C949-A92C-B0F14A8D8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999BD-8A6A-5847-986F-13D2FC3FF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400A7-E93C-8F4C-BE55-CFEC742CCDA9}" type="datetimeFigureOut">
              <a:rPr lang="en-US"/>
              <a:t>7/29/2019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D354F-EB6A-5341-910F-8D1A04E6B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5621FF-C070-E24C-8F63-EC818F8A0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85F4D-C996-3F4F-9FFD-3FDEA5C78D9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761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FA2B64-3A5B-854F-B9C4-837EAB6F5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BEF21D-A4AF-E746-AEDA-52F36A702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9E372-68A3-9749-A006-4BBB742460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400A7-E93C-8F4C-BE55-CFEC742CCDA9}" type="datetimeFigureOut">
              <a:rPr lang="en-US"/>
              <a:t>7/29/2019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B413A-64E1-AE47-94DB-EBF3356DA9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4FB6A-2D7F-6649-8997-DAC8368C98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85F4D-C996-3F4F-9FFD-3FDEA5C78D9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51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1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 /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 /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 /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5.xml" /><Relationship Id="rId4" Type="http://schemas.openxmlformats.org/officeDocument/2006/relationships/image" Target="../media/image3.jpeg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 /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 /><Relationship Id="rId1" Type="http://schemas.openxmlformats.org/officeDocument/2006/relationships/slideLayout" Target="../slideLayouts/slideLayout1.xml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 /><Relationship Id="rId2" Type="http://schemas.openxmlformats.org/officeDocument/2006/relationships/notesSlide" Target="../notesSlides/notesSlide19.xml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 /><Relationship Id="rId2" Type="http://schemas.openxmlformats.org/officeDocument/2006/relationships/image" Target="../media/image17.jpeg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 /><Relationship Id="rId2" Type="http://schemas.openxmlformats.org/officeDocument/2006/relationships/notesSlide" Target="../notesSlides/notesSlide20.xml" /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 /><Relationship Id="rId2" Type="http://schemas.openxmlformats.org/officeDocument/2006/relationships/notesSlide" Target="../notesSlides/notesSlide21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1.jpeg" 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 /><Relationship Id="rId2" Type="http://schemas.openxmlformats.org/officeDocument/2006/relationships/image" Target="../media/image22.jpeg" /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 /><Relationship Id="rId2" Type="http://schemas.openxmlformats.org/officeDocument/2006/relationships/notesSlide" Target="../notesSlides/notesSlide22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5.jpeg" 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 /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 /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63462-9D1B-0E46-B9D6-8279160A27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সবাইকে মনোবিজ্ঞানের মাল্টিমিডিয়া ক্লাসে স্বাগতম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FD04A2-CF6C-FD4A-9CB0-C63515C138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1ACEE8D-AEAB-9242-8771-8B6ACDBFF6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175" y="3429001"/>
            <a:ext cx="926782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628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755DDB92-CFC4-604B-B25E-24A2B756B3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3457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A7A541E6-E6A9-8341-AAD3-4F4474AADE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076"/>
            <a:ext cx="12192000" cy="667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8238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9E44E0E8-DB11-2E4E-8DFA-02D0ECD790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58" y="0"/>
            <a:ext cx="12036942" cy="684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2588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39267CD6-688D-B841-9EDF-99C935B98C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42" y="0"/>
            <a:ext cx="120113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4722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D0E9144-1167-BF4E-BBC8-F4D5BB48BA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সংবেদনের ব্যাখ্যা বা অর্থবোধের নাম কী?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190BB5C-79F3-9643-806E-36D4932E6D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(ক) বুদ্ধি    (খ) ব্যক্তিত্ব   ( গ) সংবেদন    ( ঘ) প্রত্যক্ষণ</a:t>
            </a:r>
          </a:p>
        </p:txBody>
      </p:sp>
    </p:spTree>
    <p:extLst>
      <p:ext uri="{BB962C8B-B14F-4D97-AF65-F5344CB8AC3E}">
        <p14:creationId xmlns:p14="http://schemas.microsoft.com/office/powerpoint/2010/main" val="37457532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80C01-20C2-714C-88A2-2217C49B9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(১)উদ্দীপক উপাদান(Stimulus factors)</a:t>
            </a:r>
          </a:p>
          <a:p>
            <a:r>
              <a:rPr lang="en-US"/>
              <a:t> (২) জৈবিক  উপাদান(Organismic factors)</a:t>
            </a:r>
          </a:p>
          <a:p>
            <a:r>
              <a:rPr lang="en-US"/>
              <a:t>  (৩)কেন্দ্রীয়  উপাদান ( Central factors) 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646ED92-3FEB-1647-B437-EB958F9B08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প্রত্যক্ষণ সংগঠনের উপাদানসমূহ(Factors) </a:t>
            </a:r>
          </a:p>
        </p:txBody>
      </p:sp>
    </p:spTree>
    <p:extLst>
      <p:ext uri="{BB962C8B-B14F-4D97-AF65-F5344CB8AC3E}">
        <p14:creationId xmlns:p14="http://schemas.microsoft.com/office/powerpoint/2010/main" val="25341936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7E90F-2E28-FD47-8001-FD878C8D7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প্রত্যক্ষণ সংগঠনের উদ্দীপক উপাদান(Stimulus factors)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2F4EC-F459-B949-9B68-7693722CE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#খন্ড খন্ড অনেকগুলো সংবেদন একত্রে সংগঠিত হয়ে একটি আলাদারুপে প্রত্যক্ষিত হওয়ার প্রবণতাকে প্রত্যক্ষণ সংগঠন বলে।</a:t>
            </a:r>
          </a:p>
          <a:p>
            <a:r>
              <a:rPr lang="en-US"/>
              <a:t>#উদ্দীপকের যে  বৈশিষ্ট্যগুলো  সংগঠন  প্রবণতাকে চালিত করে তাকে প্রত্যক্ষণ সংগঠন  প্রবণতা বলে।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0D04447-0361-BE47-8DD1-329FE66FF7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429001"/>
            <a:ext cx="10835463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0470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6C6F2-AEB2-0C40-8E05-83EA915BA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একক কাজ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53DB1-5B45-DE4F-8D42-BEC56B46F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প্রত্যক্ষণ সংগঠন কাকে বলে?</a:t>
            </a:r>
          </a:p>
          <a:p>
            <a:r>
              <a:rPr lang="en-US"/>
              <a:t>প্রত্যক্ষণ সংগঠন প্রবণতা কাকে বলে?</a:t>
            </a:r>
          </a:p>
        </p:txBody>
      </p:sp>
    </p:spTree>
    <p:extLst>
      <p:ext uri="{BB962C8B-B14F-4D97-AF65-F5344CB8AC3E}">
        <p14:creationId xmlns:p14="http://schemas.microsoft.com/office/powerpoint/2010/main" val="17175004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>
            <a:extLst>
              <a:ext uri="{FF2B5EF4-FFF2-40B4-BE49-F238E27FC236}">
                <a16:creationId xmlns:a16="http://schemas.microsoft.com/office/drawing/2014/main" id="{7544AAE2-6B71-234D-90E8-34C622B0C8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52" y="1493358"/>
            <a:ext cx="11682322" cy="5174142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26557434-8316-DD47-8CD6-E8BFA6D7599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চিত্র- পটভূমি সম্পর্ক(Figure – ground relation)</a:t>
            </a:r>
          </a:p>
        </p:txBody>
      </p:sp>
    </p:spTree>
    <p:extLst>
      <p:ext uri="{BB962C8B-B14F-4D97-AF65-F5344CB8AC3E}">
        <p14:creationId xmlns:p14="http://schemas.microsoft.com/office/powerpoint/2010/main" val="24426243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295AF-F28A-C744-B8AE-16B6FBE12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চিত্র- পটভূমি সম্পর্ক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13A9975-41F3-0A49-B0E1-8912F0D56E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51673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0DFB2B4-14FE-7A4D-8EEA-9C4E9A8E1417}"/>
              </a:ext>
            </a:extLst>
          </p:cNvPr>
          <p:cNvSpPr txBox="1"/>
          <p:nvPr/>
        </p:nvSpPr>
        <p:spPr>
          <a:xfrm>
            <a:off x="3045785" y="3248764"/>
            <a:ext cx="60915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চিত্র- পটভূমি সম্পর্ক</a:t>
            </a:r>
          </a:p>
        </p:txBody>
      </p:sp>
    </p:spTree>
    <p:extLst>
      <p:ext uri="{BB962C8B-B14F-4D97-AF65-F5344CB8AC3E}">
        <p14:creationId xmlns:p14="http://schemas.microsoft.com/office/powerpoint/2010/main" val="31714292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B0A3AD-69A1-8842-BB28-2E47F1993C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শিক্ষকপরিচিতি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CD39C6B-EB48-B047-B9DE-43E1B3B875B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ফারহানা তাসমিন</a:t>
            </a:r>
          </a:p>
          <a:p>
            <a:r>
              <a:rPr lang="en-US"/>
              <a:t>প্রভাষক (মনোবিজ্ঞান) </a:t>
            </a:r>
          </a:p>
          <a:p>
            <a:r>
              <a:rPr lang="en-US"/>
              <a:t>আব্দুল আউয়াল বিশ্ববিদ্যালয় কলেজ,</a:t>
            </a:r>
          </a:p>
          <a:p>
            <a:r>
              <a:rPr lang="en-US"/>
              <a:t>তেলিহাটী,শ্রীপুর,গাজীপুর।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0E84B77-72EA-0042-9618-A0F766FBC4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পাঠপরিচিতি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E5BE28D6-F432-014E-B141-329F553DE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শিক্ষকপরিচিতি ও পাঠ পরিচিতি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A80FF02-DFCD-BB40-A8B7-3DA22B8079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110" y="1523781"/>
            <a:ext cx="1234530" cy="1962587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D55E158F-2053-FB4C-AFB9-0F27CBCA83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071" y="1523781"/>
            <a:ext cx="1501276" cy="2042536"/>
          </a:xfrm>
          <a:prstGeom prst="rect">
            <a:avLst/>
          </a:prstGeom>
        </p:spPr>
      </p:pic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1C9BC5F5-C797-C947-AB57-52EE821583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19801" y="2505075"/>
            <a:ext cx="5183188" cy="3684588"/>
          </a:xfrm>
        </p:spPr>
        <p:txBody>
          <a:bodyPr/>
          <a:lstStyle/>
          <a:p>
            <a:r>
              <a:rPr lang="en-US"/>
              <a:t>বিষয়: মনোবিজ্ঞান ১ম পত্র</a:t>
            </a:r>
          </a:p>
          <a:p>
            <a:r>
              <a:rPr lang="en-US"/>
              <a:t>শ্রেণি : দ্বাদশ</a:t>
            </a:r>
          </a:p>
          <a:p>
            <a:r>
              <a:rPr lang="en-US"/>
              <a:t>অধ্যায় : ষষ্ঠ</a:t>
            </a:r>
          </a:p>
          <a:p>
            <a:r>
              <a:rPr lang="en-US"/>
              <a:t>সংবেদন ও প্রত্যক্ষণ(Sensation &amp;Perception) </a:t>
            </a:r>
          </a:p>
          <a:p>
            <a:r>
              <a:rPr lang="en-US"/>
              <a:t>আজকের  পাঠ: প্রত্যক্ষণ ও প্রত্যক্ষণ সংগঠনের উপাদানসমূহ</a:t>
            </a:r>
          </a:p>
        </p:txBody>
      </p:sp>
    </p:spTree>
    <p:extLst>
      <p:ext uri="{BB962C8B-B14F-4D97-AF65-F5344CB8AC3E}">
        <p14:creationId xmlns:p14="http://schemas.microsoft.com/office/powerpoint/2010/main" val="14751909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 tmFilter="0,0; .5, 0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 build="p"/>
      <p:bldP spid="6" grpId="0" build="p"/>
      <p:bldP spid="11" grpId="0"/>
      <p:bldP spid="1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0D164E07-7003-9245-950B-4727FFFDAF6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28084" y="2314427"/>
            <a:ext cx="10515600" cy="1325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১/নির্দিষ্ট আকার ও সীমারেখা আছ-</a:t>
            </a:r>
          </a:p>
          <a:p>
            <a:r>
              <a:rPr lang="en-US"/>
              <a:t>(ক) পটভূমির   (খ) প্রতীকের   (গ) শব্দের    (ঘ) আলোর</a:t>
            </a:r>
          </a:p>
          <a:p>
            <a:r>
              <a:rPr lang="en-US"/>
              <a:t>২/নির্দিষ্ট সীমারেখা নেই-</a:t>
            </a:r>
          </a:p>
          <a:p>
            <a:r>
              <a:rPr lang="en-US"/>
              <a:t>(ক) পটভূমির   ( খ) প্রতীকের        (গ) ফুলের    ( ঘ) শব্দের</a:t>
            </a:r>
          </a:p>
        </p:txBody>
      </p:sp>
    </p:spTree>
    <p:extLst>
      <p:ext uri="{BB962C8B-B14F-4D97-AF65-F5344CB8AC3E}">
        <p14:creationId xmlns:p14="http://schemas.microsoft.com/office/powerpoint/2010/main" val="8041146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>
            <a:extLst>
              <a:ext uri="{FF2B5EF4-FFF2-40B4-BE49-F238E27FC236}">
                <a16:creationId xmlns:a16="http://schemas.microsoft.com/office/drawing/2014/main" id="{A8624C0C-4AFD-0449-9346-1048B9E419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34" y="1690689"/>
            <a:ext cx="11189882" cy="5167312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345B54F8-F9AE-664E-9658-CDDD9EB0136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সাদৃশ্য(Similarity) </a:t>
            </a:r>
          </a:p>
        </p:txBody>
      </p:sp>
    </p:spTree>
    <p:extLst>
      <p:ext uri="{BB962C8B-B14F-4D97-AF65-F5344CB8AC3E}">
        <p14:creationId xmlns:p14="http://schemas.microsoft.com/office/powerpoint/2010/main" val="20317315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0EAE6D3F-8665-A440-A22D-B9D8D304C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4524" y="325596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/>
              <a:t>মূল্যায়ন</a:t>
            </a:r>
            <a:br>
              <a:rPr lang="en-US"/>
            </a:br>
            <a:r>
              <a:rPr lang="en-US"/>
              <a:t>সাদৃশ্য  প্রত্যক্ষণ সংগঠনের কোন ধরনের উপাদান?</a:t>
            </a:r>
            <a:br>
              <a:rPr lang="en-US"/>
            </a:br>
            <a:r>
              <a:rPr lang="en-US"/>
              <a:t>(ক) উদ্দীপক উপাদান   ( খ) জৈবিক উপাদান    (গ) কেন্দ্রীয় উপাদান    (ঘ) সামাজিক উপাদান। </a:t>
            </a:r>
          </a:p>
        </p:txBody>
      </p:sp>
    </p:spTree>
    <p:extLst>
      <p:ext uri="{BB962C8B-B14F-4D97-AF65-F5344CB8AC3E}">
        <p14:creationId xmlns:p14="http://schemas.microsoft.com/office/powerpoint/2010/main" val="17233090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4EF37-76F3-7149-AF31-876211FC7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প্রতিসাম্য (Symmetry) 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34F09E01-8501-844B-AAB9-27B6EFA3F7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3478"/>
            <a:ext cx="11895174" cy="516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5791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A20F5-C7F1-DD4A-9641-296FE2D03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20A9E04-45F5-A84D-B9D7-383BD50B07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60" y="365125"/>
            <a:ext cx="5715000" cy="6320705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776AE0A6-B1DD-984C-ACAE-2676CC0D3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65125"/>
            <a:ext cx="5715000" cy="632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1631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F6009-B7BA-3A40-AA84-B29A4ECC9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উত্তম অগ্রগতি (Good Continuation)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5FD4DFE-83A0-DF45-A7EA-05A108ABE6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259" y="1690688"/>
            <a:ext cx="10990520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2820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9414B-A645-C24E-9EE5-B6D660D98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সাধারণ ধর্ম(Common fate)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CF6BB1E-9331-8749-ACDC-9A4CF540BC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62" y="1524000"/>
            <a:ext cx="5715000" cy="5334000"/>
          </a:xfrm>
          <a:prstGeom prst="rect">
            <a:avLst/>
          </a:prstGeom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5042750B-3EE9-5049-8C5B-47F748893B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7639" y="1524000"/>
            <a:ext cx="5715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3702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5648B-7539-3B4D-BA46-F67A3B484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B76069F-255B-EC41-BD9E-A72207CA92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4886"/>
            <a:ext cx="6515986" cy="6493114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6272B92F-F26D-AC4B-A213-05B4950276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186" y="364886"/>
            <a:ext cx="4629150" cy="649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5807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F799B-B7A7-B04C-8C1E-89F4FB540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ফাঁকা পূরণ (Closure) 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C507E7BA-26B7-1E41-8691-B236231436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434619"/>
            <a:ext cx="5962207" cy="5423381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4584F4A4-B735-B44C-800F-2EAFCB60A2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406" y="1434619"/>
            <a:ext cx="5205524" cy="5423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0766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6A239-527C-904C-B5F0-14E866A27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মূল্যায়ন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4B874D8-905F-3846-91E6-37D99E884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১/প্রত্যক্ষণ কী? </a:t>
            </a:r>
          </a:p>
          <a:p>
            <a:r>
              <a:rPr lang="en-US"/>
              <a:t>২/প্রত্যক্ষণ সংগঠন বলতে কী বুঝায়?</a:t>
            </a:r>
          </a:p>
          <a:p>
            <a:r>
              <a:rPr lang="en-US"/>
              <a:t>৩/ প্রত্যক্ষণে পটভূমি গুরুত্বপূর্ণ কেন?</a:t>
            </a:r>
          </a:p>
          <a:p>
            <a:r>
              <a:rPr lang="en-US"/>
              <a:t>৪/ প্রতীক গুরুত্বপূর্ণ কেন?</a:t>
            </a:r>
          </a:p>
        </p:txBody>
      </p:sp>
    </p:spTree>
    <p:extLst>
      <p:ext uri="{BB962C8B-B14F-4D97-AF65-F5344CB8AC3E}">
        <p14:creationId xmlns:p14="http://schemas.microsoft.com/office/powerpoint/2010/main" val="16964590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>
            <a:extLst>
              <a:ext uri="{FF2B5EF4-FFF2-40B4-BE49-F238E27FC236}">
                <a16:creationId xmlns:a16="http://schemas.microsoft.com/office/drawing/2014/main" id="{B8879A5F-5CBF-BD4E-8380-F1EB76C76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0688"/>
            <a:ext cx="11983779" cy="5167312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71BE3CDF-64E5-094C-A051-1A3B8A335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ছবিটিতে কী দেখছো?</a:t>
            </a:r>
          </a:p>
        </p:txBody>
      </p:sp>
    </p:spTree>
    <p:extLst>
      <p:ext uri="{BB962C8B-B14F-4D97-AF65-F5344CB8AC3E}">
        <p14:creationId xmlns:p14="http://schemas.microsoft.com/office/powerpoint/2010/main" val="7259288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0BE72A8-CAA6-054B-9E0C-01406A058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দলীয় কাজ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5C738A7-7285-AA4C-AC0C-F6236211E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__  ___     ___  প্রত্যক্ষণ সংগঠনের উপাদান__________</a:t>
            </a:r>
          </a:p>
          <a:p>
            <a:r>
              <a:rPr lang="en-US"/>
              <a:t>                                                        । </a:t>
            </a:r>
          </a:p>
          <a:p>
            <a:r>
              <a:rPr lang="en-US"/>
              <a:t>                                                        ।  __________________________।____________________</a:t>
            </a:r>
          </a:p>
          <a:p>
            <a:r>
              <a:rPr lang="en-US"/>
              <a:t>।                                                        ।                                         । </a:t>
            </a:r>
          </a:p>
          <a:p>
            <a:r>
              <a:rPr lang="en-US"/>
              <a:t>ক                                            জৈবিক উপাদান         কেন্দ্রীয় উপাদান</a:t>
            </a:r>
          </a:p>
          <a:p>
            <a:r>
              <a:rPr lang="en-US"/>
              <a:t>#ক    চিহ্নিত  উপাদানসমূহ ব্যাখ্যা কর।</a:t>
            </a:r>
          </a:p>
        </p:txBody>
      </p:sp>
    </p:spTree>
    <p:extLst>
      <p:ext uri="{BB962C8B-B14F-4D97-AF65-F5344CB8AC3E}">
        <p14:creationId xmlns:p14="http://schemas.microsoft.com/office/powerpoint/2010/main" val="403295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D8F2F-320D-D64E-805E-E14DA2415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১/প্রত্যক্ষণ কী? </a:t>
            </a:r>
          </a:p>
          <a:p>
            <a:r>
              <a:rPr lang="en-US"/>
              <a:t>২/প্রত্যক্ষণ সংগঠন বলতে কী বুঝায়?</a:t>
            </a:r>
          </a:p>
          <a:p>
            <a:r>
              <a:rPr lang="en-US"/>
              <a:t>৩/ প্রত্যক্ষণে পটভূমি গুরুত্বপূর্ণ কেন?</a:t>
            </a:r>
          </a:p>
          <a:p>
            <a:r>
              <a:rPr lang="en-US"/>
              <a:t>৪/ প্রতীক গুরুত্বপূর্ণ কেন?</a:t>
            </a:r>
          </a:p>
          <a:p>
            <a:r>
              <a:rPr lang="en-US"/>
              <a:t>৫/প্রত্যক্ষণে প্রভাব বিস্তারকারী উদ্দীপক  উপাদানসমূহ ব্যাখ্যা কর।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2B323D92-5AFC-BB44-BD9F-E095278A9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বাড়িরকাজ</a:t>
            </a:r>
          </a:p>
        </p:txBody>
      </p:sp>
    </p:spTree>
    <p:extLst>
      <p:ext uri="{BB962C8B-B14F-4D97-AF65-F5344CB8AC3E}">
        <p14:creationId xmlns:p14="http://schemas.microsoft.com/office/powerpoint/2010/main" val="29822243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C20D0C4D-BE81-8549-A612-8AFFA2692A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42" y="1"/>
            <a:ext cx="119660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9795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804A070F-263A-F84F-9FDC-9AFF9F5B7A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711"/>
            <a:ext cx="12192000" cy="5486289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782982A4-3003-6E45-93E1-7F2AF976C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কোনটি বড় আর কোনটি ছোট?</a:t>
            </a:r>
          </a:p>
        </p:txBody>
      </p:sp>
    </p:spTree>
    <p:extLst>
      <p:ext uri="{BB962C8B-B14F-4D97-AF65-F5344CB8AC3E}">
        <p14:creationId xmlns:p14="http://schemas.microsoft.com/office/powerpoint/2010/main" val="5761746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7D1CE246-69A7-0F4A-ACDC-593D4C6F66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95" y="2306454"/>
            <a:ext cx="11607209" cy="4551546"/>
          </a:xfrm>
          <a:prstGeom prst="rect">
            <a:avLst/>
          </a:prstGeom>
        </p:spPr>
      </p:pic>
      <p:sp>
        <p:nvSpPr>
          <p:cNvPr id="16" name="Title 15">
            <a:extLst>
              <a:ext uri="{FF2B5EF4-FFF2-40B4-BE49-F238E27FC236}">
                <a16:creationId xmlns:a16="http://schemas.microsoft.com/office/drawing/2014/main" id="{D1B8D6ED-4C3A-E74C-B299-4B36665CCBB0}"/>
              </a:ext>
            </a:extLst>
          </p:cNvPr>
          <p:cNvSpPr txBox="1">
            <a:spLocks noGrp="1"/>
          </p:cNvSpPr>
          <p:nvPr>
            <p:ph type="ctrTitle" idx="4294967295"/>
          </p:nvPr>
        </p:nvSpPr>
        <p:spPr>
          <a:xfrm>
            <a:off x="1151861" y="192014"/>
            <a:ext cx="9144000" cy="2387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এখানে দুইটি রেখাই সমান</a:t>
            </a:r>
          </a:p>
          <a:p>
            <a:r>
              <a:rPr lang="en-US"/>
              <a:t>উদ্দীপক আছে কিন্তু তাকে আমরা ভুলভাবে প্রত্যক্ষণ করি।এই ধরনের প্রত্যক্ষণকে ভ্রান্ত প্রত্যক্ষণ বলে।</a:t>
            </a:r>
          </a:p>
        </p:txBody>
      </p:sp>
    </p:spTree>
    <p:extLst>
      <p:ext uri="{BB962C8B-B14F-4D97-AF65-F5344CB8AC3E}">
        <p14:creationId xmlns:p14="http://schemas.microsoft.com/office/powerpoint/2010/main" val="39847516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0689E5E-CAC2-3A4A-BB73-B10B095DD2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পাঠঘোষনা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EC22FDAF-56E4-274A-A1FA-C113252628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আজকের পাঠ: “প্রত্যক্ষণ ও প্রত্যক্ষণ সংগঠনের  উদ্দীপক উপাদানসমূহ”</a:t>
            </a:r>
          </a:p>
        </p:txBody>
      </p:sp>
    </p:spTree>
    <p:extLst>
      <p:ext uri="{BB962C8B-B14F-4D97-AF65-F5344CB8AC3E}">
        <p14:creationId xmlns:p14="http://schemas.microsoft.com/office/powerpoint/2010/main" val="26331165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A54B8-A254-044B-BFDC-7824380F6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শিখনফল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0848653-81D9-D649-8F53-C8822A3F2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এই  পাঠ শেষে শিক্ষার্থীরা-</a:t>
            </a:r>
          </a:p>
          <a:p>
            <a:r>
              <a:rPr lang="en-US"/>
              <a:t>১/প্রত্যক্ষণ কী তা বলতে পারবে। </a:t>
            </a:r>
          </a:p>
          <a:p>
            <a:r>
              <a:rPr lang="en-US"/>
              <a:t>২/প্রত্যক্ষণ সংগঠন বলতে কী বুঝায় তা বলতে পারবে।</a:t>
            </a:r>
          </a:p>
          <a:p>
            <a:r>
              <a:rPr lang="en-US"/>
              <a:t>৩/ প্রত্যক্ষণে পটভূমি গুরুত্বপূর্ণ কেন তা বলতে পারবে।</a:t>
            </a:r>
          </a:p>
          <a:p>
            <a:r>
              <a:rPr lang="en-US"/>
              <a:t>৪/ প্রতীক গুরুত্বপূর্ণ কেন তা বলতে পারবে।</a:t>
            </a:r>
          </a:p>
          <a:p>
            <a:r>
              <a:rPr lang="en-US"/>
              <a:t>৫/প্রত্যক্ষণে প্রভাব বিস্তারকারী উদ্দীপক  উপাদানসমূহ ব্যাখ্যা করতে পারবে।</a:t>
            </a:r>
          </a:p>
        </p:txBody>
      </p:sp>
    </p:spTree>
    <p:extLst>
      <p:ext uri="{BB962C8B-B14F-4D97-AF65-F5344CB8AC3E}">
        <p14:creationId xmlns:p14="http://schemas.microsoft.com/office/powerpoint/2010/main" val="25971628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492968B-10E9-2C4F-AAB5-5F31734EBA85}"/>
              </a:ext>
            </a:extLst>
          </p:cNvPr>
          <p:cNvSpPr txBox="1"/>
          <p:nvPr/>
        </p:nvSpPr>
        <p:spPr>
          <a:xfrm>
            <a:off x="3045785" y="2002269"/>
            <a:ext cx="609157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#উদ্দীপকের প্রাথমিক চেতনাবোধকে কী বলে?</a:t>
            </a:r>
          </a:p>
          <a:p>
            <a:r>
              <a:rPr lang="en-US"/>
              <a:t>(ক) বুদ্ধি</a:t>
            </a:r>
          </a:p>
          <a:p>
            <a:r>
              <a:rPr lang="en-US"/>
              <a:t>(খ) ব্যক্তিত্ব</a:t>
            </a:r>
          </a:p>
          <a:p>
            <a:r>
              <a:rPr lang="en-US"/>
              <a:t>(গ) সংবেদন</a:t>
            </a:r>
          </a:p>
          <a:p>
            <a:r>
              <a:rPr lang="en-US"/>
              <a:t>(ঘ)প্রত্যক্ষণ</a:t>
            </a:r>
          </a:p>
          <a:p>
            <a:r>
              <a:rPr lang="en-US"/>
              <a:t>#সংবেদন সৃষ্টিরর জন্য কী প্রয়োজন?</a:t>
            </a:r>
          </a:p>
          <a:p>
            <a:r>
              <a:rPr lang="en-US"/>
              <a:t>(ক)সংকেত</a:t>
            </a:r>
          </a:p>
          <a:p>
            <a:r>
              <a:rPr lang="en-US"/>
              <a:t>(খ) উদ্দীপক</a:t>
            </a:r>
          </a:p>
          <a:p>
            <a:r>
              <a:rPr lang="en-US"/>
              <a:t>(গ) পাকস্হলী</a:t>
            </a:r>
          </a:p>
          <a:p>
            <a:r>
              <a:rPr lang="en-US"/>
              <a:t>(ঘ) শব্দ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D25571-4A44-D84C-9DB6-E747A7264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পূর্বজ্ঞানযাচাই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11CECB-230F-C141-B69A-77DFF293B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194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A965EC4-8D45-714C-A413-BE32EEC94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954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/>
              <a:t># মর্গান কিং ও সঙ্গীদের মতে, “পৃথিবীকে যেভাব দেখা,শুনা,অনুভব করা,স্বাদ নেয়া,গন্ধ নেয়া হয় তাকে প্রত্যক্ষণ বলে।অন্যভাবে, একজন ব্যক্তি যা কিছু অভিজ্ঞতা লাভ করে তাকেই  প্রত্যক্ষণ বলে।”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67FEA8E-BD83-F948-B434-EF3182EBB0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5" y="2852535"/>
            <a:ext cx="10515600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9671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32</Slides>
  <Notes>25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সবাইকে মনোবিজ্ঞানের মাল্টিমিডিয়া ক্লাসে স্বাগতম </vt:lpstr>
      <vt:lpstr>শিক্ষকপরিচিতি ও পাঠ পরিচিতি</vt:lpstr>
      <vt:lpstr>ছবিটিতে কী দেখছো?</vt:lpstr>
      <vt:lpstr>কোনটি বড় আর কোনটি ছোট?</vt:lpstr>
      <vt:lpstr>এখানে দুইটি রেখাই সমান উদ্দীপক আছে কিন্তু তাকে আমরা ভুলভাবে প্রত্যক্ষণ করি।এই ধরনের প্রত্যক্ষণকে ভ্রান্ত প্রত্যক্ষণ বলে।</vt:lpstr>
      <vt:lpstr>পাঠঘোষনা</vt:lpstr>
      <vt:lpstr>শিখনফল</vt:lpstr>
      <vt:lpstr>পূর্বজ্ঞানযাচাই</vt:lpstr>
      <vt:lpstr># মর্গান কিং ও সঙ্গীদের মতে, “পৃথিবীকে যেভাব দেখা,শুনা,অনুভব করা,স্বাদ নেয়া,গন্ধ নেয়া হয় তাকে প্রত্যক্ষণ বলে।অন্যভাবে, একজন ব্যক্তি যা কিছু অভিজ্ঞতা লাভ করে তাকেই  প্রত্যক্ষণ বলে।”</vt:lpstr>
      <vt:lpstr>PowerPoint Presentation</vt:lpstr>
      <vt:lpstr>PowerPoint Presentation</vt:lpstr>
      <vt:lpstr>PowerPoint Presentation</vt:lpstr>
      <vt:lpstr>PowerPoint Presentation</vt:lpstr>
      <vt:lpstr>সংবেদনের ব্যাখ্যা বা অর্থবোধের নাম কী?</vt:lpstr>
      <vt:lpstr>প্রত্যক্ষণ সংগঠনের উপাদানসমূহ(Factors) </vt:lpstr>
      <vt:lpstr>প্রত্যক্ষণ সংগঠনের উদ্দীপক উপাদান(Stimulus factors) </vt:lpstr>
      <vt:lpstr>একক কাজ</vt:lpstr>
      <vt:lpstr>চিত্র- পটভূমি সম্পর্ক(Figure – ground relation)</vt:lpstr>
      <vt:lpstr>চিত্র- পটভূমি সম্পর্ক</vt:lpstr>
      <vt:lpstr>১/নির্দিষ্ট আকার ও সীমারেখা আছ- (ক) পটভূমির   (খ) প্রতীকের   (গ) শব্দের    (ঘ) আলোর ২/নির্দিষ্ট সীমারেখা নেই- (ক) পটভূমির   ( খ) প্রতীকের        (গ) ফুলের    ( ঘ) শব্দের</vt:lpstr>
      <vt:lpstr>সাদৃশ্য(Similarity) </vt:lpstr>
      <vt:lpstr>মূল্যায়ন সাদৃশ্য  প্রত্যক্ষণ সংগঠনের কোন ধরনের উপাদান? (ক) উদ্দীপক উপাদান   ( খ) জৈবিক উপাদান    (গ) কেন্দ্রীয় উপাদান    (ঘ) সামাজিক উপাদান। </vt:lpstr>
      <vt:lpstr>প্রতিসাম্য (Symmetry) </vt:lpstr>
      <vt:lpstr>PowerPoint Presentation</vt:lpstr>
      <vt:lpstr>উত্তম অগ্রগতি (Good Continuation) </vt:lpstr>
      <vt:lpstr>সাধারণ ধর্ম(Common fate)</vt:lpstr>
      <vt:lpstr>PowerPoint Presentation</vt:lpstr>
      <vt:lpstr>ফাঁকা পূরণ (Closure) </vt:lpstr>
      <vt:lpstr>মূল্যায়ন</vt:lpstr>
      <vt:lpstr>দলীয় কাজ</vt:lpstr>
      <vt:lpstr>বাড়িরকাজ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মনোবিজ্ঞানের মাল্টিমিডিয়া ক্লাসে স্বাগতম </dc:title>
  <cp:lastModifiedBy>mitutasmin81@gmail.com</cp:lastModifiedBy>
  <cp:revision>14</cp:revision>
  <dcterms:modified xsi:type="dcterms:W3CDTF">2019-07-28T18:39:22Z</dcterms:modified>
</cp:coreProperties>
</file>