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63" r:id="rId5"/>
    <p:sldId id="265" r:id="rId6"/>
    <p:sldId id="270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D61DE-23BB-40D6-B676-7EFD36839D7B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C6B1DC-5100-46EA-983A-A17E9BA9F331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6600" dirty="0" smtClean="0"/>
            <a:t>সাংমা </a:t>
          </a:r>
          <a:endParaRPr lang="en-US" sz="6600" dirty="0"/>
        </a:p>
      </dgm:t>
    </dgm:pt>
    <dgm:pt modelId="{50A8C523-D273-4F0D-BCFD-24C124943915}" type="parTrans" cxnId="{78B3EBE8-8DD7-42F7-B0A5-B8724B10ADF4}">
      <dgm:prSet/>
      <dgm:spPr/>
      <dgm:t>
        <a:bodyPr/>
        <a:lstStyle/>
        <a:p>
          <a:endParaRPr lang="en-US"/>
        </a:p>
      </dgm:t>
    </dgm:pt>
    <dgm:pt modelId="{8E0FD78F-222E-47FC-BD42-3E1305448E79}" type="sibTrans" cxnId="{78B3EBE8-8DD7-42F7-B0A5-B8724B10ADF4}">
      <dgm:prSet/>
      <dgm:spPr/>
      <dgm:t>
        <a:bodyPr/>
        <a:lstStyle/>
        <a:p>
          <a:endParaRPr lang="en-US"/>
        </a:p>
      </dgm:t>
    </dgm:pt>
    <dgm:pt modelId="{FE2D6796-C90C-4DD7-B4A6-3D46C1C64FEF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6000" dirty="0" smtClean="0"/>
            <a:t>মারাক </a:t>
          </a:r>
          <a:endParaRPr lang="en-US" sz="6000" dirty="0"/>
        </a:p>
      </dgm:t>
    </dgm:pt>
    <dgm:pt modelId="{87F1CEAE-AEC2-49B6-9EC2-8EBE335EEB90}" type="parTrans" cxnId="{F7AA9C05-68C4-48A0-A325-A6DABE29AF46}">
      <dgm:prSet/>
      <dgm:spPr/>
      <dgm:t>
        <a:bodyPr/>
        <a:lstStyle/>
        <a:p>
          <a:endParaRPr lang="en-US"/>
        </a:p>
      </dgm:t>
    </dgm:pt>
    <dgm:pt modelId="{5A4F4378-5FA9-4A5A-AB61-55BB546CB780}" type="sibTrans" cxnId="{F7AA9C05-68C4-48A0-A325-A6DABE29AF46}">
      <dgm:prSet/>
      <dgm:spPr/>
      <dgm:t>
        <a:bodyPr/>
        <a:lstStyle/>
        <a:p>
          <a:endParaRPr lang="en-US"/>
        </a:p>
      </dgm:t>
    </dgm:pt>
    <dgm:pt modelId="{873C86A6-BCAE-4211-B813-7955FFFCD4C2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5400" dirty="0" smtClean="0"/>
            <a:t>মোমিন </a:t>
          </a:r>
          <a:endParaRPr lang="en-US" sz="5400" dirty="0"/>
        </a:p>
      </dgm:t>
    </dgm:pt>
    <dgm:pt modelId="{5890A14F-F1C9-490F-890A-33AC805D6452}" type="parTrans" cxnId="{E4CC33D8-EC01-448B-B9DD-8B4E22405E0A}">
      <dgm:prSet/>
      <dgm:spPr/>
      <dgm:t>
        <a:bodyPr/>
        <a:lstStyle/>
        <a:p>
          <a:endParaRPr lang="en-US"/>
        </a:p>
      </dgm:t>
    </dgm:pt>
    <dgm:pt modelId="{0039DF8E-D63B-4660-BA66-42E63F0ED6C8}" type="sibTrans" cxnId="{E4CC33D8-EC01-448B-B9DD-8B4E22405E0A}">
      <dgm:prSet/>
      <dgm:spPr/>
      <dgm:t>
        <a:bodyPr/>
        <a:lstStyle/>
        <a:p>
          <a:endParaRPr lang="en-US"/>
        </a:p>
      </dgm:t>
    </dgm:pt>
    <dgm:pt modelId="{1A46E4CD-A262-4920-9E15-7236F9FC26DC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6600" dirty="0" smtClean="0"/>
            <a:t>শিরা </a:t>
          </a:r>
          <a:endParaRPr lang="en-US" sz="6600" dirty="0"/>
        </a:p>
      </dgm:t>
    </dgm:pt>
    <dgm:pt modelId="{5D20B4F1-A1D3-4226-8971-1639DBE16580}" type="parTrans" cxnId="{69EC5D1B-8FE0-4D3E-9F31-6A7CEE56775C}">
      <dgm:prSet/>
      <dgm:spPr/>
      <dgm:t>
        <a:bodyPr/>
        <a:lstStyle/>
        <a:p>
          <a:endParaRPr lang="en-US"/>
        </a:p>
      </dgm:t>
    </dgm:pt>
    <dgm:pt modelId="{8A6BA4D7-A2C7-4C28-ACC0-858BC8BA3C07}" type="sibTrans" cxnId="{69EC5D1B-8FE0-4D3E-9F31-6A7CEE56775C}">
      <dgm:prSet/>
      <dgm:spPr/>
      <dgm:t>
        <a:bodyPr/>
        <a:lstStyle/>
        <a:p>
          <a:endParaRPr lang="en-US"/>
        </a:p>
      </dgm:t>
    </dgm:pt>
    <dgm:pt modelId="{2C72B3F7-B9F6-40AD-AA44-D3AF7F24A890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6000" dirty="0" smtClean="0"/>
            <a:t>আরেং </a:t>
          </a:r>
          <a:endParaRPr lang="en-US" sz="6000" dirty="0"/>
        </a:p>
      </dgm:t>
    </dgm:pt>
    <dgm:pt modelId="{73C0C650-62C0-4CE0-8943-41FCC0D51959}" type="parTrans" cxnId="{A3A6710A-59AF-495E-BE27-17EA817D09ED}">
      <dgm:prSet/>
      <dgm:spPr/>
      <dgm:t>
        <a:bodyPr/>
        <a:lstStyle/>
        <a:p>
          <a:endParaRPr lang="en-US"/>
        </a:p>
      </dgm:t>
    </dgm:pt>
    <dgm:pt modelId="{833C1EB4-9554-4A13-8E14-B6FC580E5C07}" type="sibTrans" cxnId="{A3A6710A-59AF-495E-BE27-17EA817D09ED}">
      <dgm:prSet/>
      <dgm:spPr/>
      <dgm:t>
        <a:bodyPr/>
        <a:lstStyle/>
        <a:p>
          <a:endParaRPr lang="en-US"/>
        </a:p>
      </dgm:t>
    </dgm:pt>
    <dgm:pt modelId="{2A4B0A3D-FC53-4FF5-8218-0E3913AA8E92}" type="pres">
      <dgm:prSet presAssocID="{388D61DE-23BB-40D6-B676-7EFD36839D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A60E49-F298-42B9-8CD7-6866C58E55B3}" type="pres">
      <dgm:prSet presAssocID="{2BC6B1DC-5100-46EA-983A-A17E9BA9F33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6D5A2-FC70-4727-93C9-9A68F7066567}" type="pres">
      <dgm:prSet presAssocID="{8E0FD78F-222E-47FC-BD42-3E1305448E79}" presName="sibTrans" presStyleCnt="0"/>
      <dgm:spPr/>
    </dgm:pt>
    <dgm:pt modelId="{6CD28A7B-6166-45C0-83F9-F6B88D45C09A}" type="pres">
      <dgm:prSet presAssocID="{FE2D6796-C90C-4DD7-B4A6-3D46C1C64F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870C2-60AF-4EBD-B8AF-2BE039BCF2F7}" type="pres">
      <dgm:prSet presAssocID="{5A4F4378-5FA9-4A5A-AB61-55BB546CB780}" presName="sibTrans" presStyleCnt="0"/>
      <dgm:spPr/>
    </dgm:pt>
    <dgm:pt modelId="{E2886DEA-2B2B-44FF-83B0-9032140D480A}" type="pres">
      <dgm:prSet presAssocID="{873C86A6-BCAE-4211-B813-7955FFFCD4C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63A00-0FD4-4D07-911E-50E60A009598}" type="pres">
      <dgm:prSet presAssocID="{0039DF8E-D63B-4660-BA66-42E63F0ED6C8}" presName="sibTrans" presStyleCnt="0"/>
      <dgm:spPr/>
    </dgm:pt>
    <dgm:pt modelId="{848CC83D-8C6A-4D43-98B2-15965B26FC14}" type="pres">
      <dgm:prSet presAssocID="{1A46E4CD-A262-4920-9E15-7236F9FC26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690AF-E7C7-4E77-AFD9-2B59BC9A55E2}" type="pres">
      <dgm:prSet presAssocID="{8A6BA4D7-A2C7-4C28-ACC0-858BC8BA3C07}" presName="sibTrans" presStyleCnt="0"/>
      <dgm:spPr/>
    </dgm:pt>
    <dgm:pt modelId="{786E8A3B-A256-4F8C-BE8A-DC2475906D8E}" type="pres">
      <dgm:prSet presAssocID="{2C72B3F7-B9F6-40AD-AA44-D3AF7F24A89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AA9C05-68C4-48A0-A325-A6DABE29AF46}" srcId="{388D61DE-23BB-40D6-B676-7EFD36839D7B}" destId="{FE2D6796-C90C-4DD7-B4A6-3D46C1C64FEF}" srcOrd="1" destOrd="0" parTransId="{87F1CEAE-AEC2-49B6-9EC2-8EBE335EEB90}" sibTransId="{5A4F4378-5FA9-4A5A-AB61-55BB546CB780}"/>
    <dgm:cxn modelId="{CCDCB8F7-A947-4E69-979A-E2FBFBDD2D64}" type="presOf" srcId="{388D61DE-23BB-40D6-B676-7EFD36839D7B}" destId="{2A4B0A3D-FC53-4FF5-8218-0E3913AA8E92}" srcOrd="0" destOrd="0" presId="urn:microsoft.com/office/officeart/2005/8/layout/default"/>
    <dgm:cxn modelId="{094693D7-941B-4D36-9C2B-8CC5BAEAF4D9}" type="presOf" srcId="{2C72B3F7-B9F6-40AD-AA44-D3AF7F24A890}" destId="{786E8A3B-A256-4F8C-BE8A-DC2475906D8E}" srcOrd="0" destOrd="0" presId="urn:microsoft.com/office/officeart/2005/8/layout/default"/>
    <dgm:cxn modelId="{A3A6710A-59AF-495E-BE27-17EA817D09ED}" srcId="{388D61DE-23BB-40D6-B676-7EFD36839D7B}" destId="{2C72B3F7-B9F6-40AD-AA44-D3AF7F24A890}" srcOrd="4" destOrd="0" parTransId="{73C0C650-62C0-4CE0-8943-41FCC0D51959}" sibTransId="{833C1EB4-9554-4A13-8E14-B6FC580E5C07}"/>
    <dgm:cxn modelId="{F0540087-7952-4926-B94C-A52027EDA0BC}" type="presOf" srcId="{873C86A6-BCAE-4211-B813-7955FFFCD4C2}" destId="{E2886DEA-2B2B-44FF-83B0-9032140D480A}" srcOrd="0" destOrd="0" presId="urn:microsoft.com/office/officeart/2005/8/layout/default"/>
    <dgm:cxn modelId="{658EA444-F547-4C79-97B6-2499769F42F2}" type="presOf" srcId="{2BC6B1DC-5100-46EA-983A-A17E9BA9F331}" destId="{16A60E49-F298-42B9-8CD7-6866C58E55B3}" srcOrd="0" destOrd="0" presId="urn:microsoft.com/office/officeart/2005/8/layout/default"/>
    <dgm:cxn modelId="{E4CC33D8-EC01-448B-B9DD-8B4E22405E0A}" srcId="{388D61DE-23BB-40D6-B676-7EFD36839D7B}" destId="{873C86A6-BCAE-4211-B813-7955FFFCD4C2}" srcOrd="2" destOrd="0" parTransId="{5890A14F-F1C9-490F-890A-33AC805D6452}" sibTransId="{0039DF8E-D63B-4660-BA66-42E63F0ED6C8}"/>
    <dgm:cxn modelId="{78B3EBE8-8DD7-42F7-B0A5-B8724B10ADF4}" srcId="{388D61DE-23BB-40D6-B676-7EFD36839D7B}" destId="{2BC6B1DC-5100-46EA-983A-A17E9BA9F331}" srcOrd="0" destOrd="0" parTransId="{50A8C523-D273-4F0D-BCFD-24C124943915}" sibTransId="{8E0FD78F-222E-47FC-BD42-3E1305448E79}"/>
    <dgm:cxn modelId="{75EBDB59-413E-4579-B116-F091B45A8E92}" type="presOf" srcId="{1A46E4CD-A262-4920-9E15-7236F9FC26DC}" destId="{848CC83D-8C6A-4D43-98B2-15965B26FC14}" srcOrd="0" destOrd="0" presId="urn:microsoft.com/office/officeart/2005/8/layout/default"/>
    <dgm:cxn modelId="{BAC197EC-2730-44F9-8613-6729DCAE4953}" type="presOf" srcId="{FE2D6796-C90C-4DD7-B4A6-3D46C1C64FEF}" destId="{6CD28A7B-6166-45C0-83F9-F6B88D45C09A}" srcOrd="0" destOrd="0" presId="urn:microsoft.com/office/officeart/2005/8/layout/default"/>
    <dgm:cxn modelId="{69EC5D1B-8FE0-4D3E-9F31-6A7CEE56775C}" srcId="{388D61DE-23BB-40D6-B676-7EFD36839D7B}" destId="{1A46E4CD-A262-4920-9E15-7236F9FC26DC}" srcOrd="3" destOrd="0" parTransId="{5D20B4F1-A1D3-4226-8971-1639DBE16580}" sibTransId="{8A6BA4D7-A2C7-4C28-ACC0-858BC8BA3C07}"/>
    <dgm:cxn modelId="{1B70F711-31FF-4BFD-8051-3372895C9332}" type="presParOf" srcId="{2A4B0A3D-FC53-4FF5-8218-0E3913AA8E92}" destId="{16A60E49-F298-42B9-8CD7-6866C58E55B3}" srcOrd="0" destOrd="0" presId="urn:microsoft.com/office/officeart/2005/8/layout/default"/>
    <dgm:cxn modelId="{CB3A856E-5D5A-4AC0-847F-491333A47F33}" type="presParOf" srcId="{2A4B0A3D-FC53-4FF5-8218-0E3913AA8E92}" destId="{04E6D5A2-FC70-4727-93C9-9A68F7066567}" srcOrd="1" destOrd="0" presId="urn:microsoft.com/office/officeart/2005/8/layout/default"/>
    <dgm:cxn modelId="{682E6A11-708A-44B2-A048-FAE1607B1A43}" type="presParOf" srcId="{2A4B0A3D-FC53-4FF5-8218-0E3913AA8E92}" destId="{6CD28A7B-6166-45C0-83F9-F6B88D45C09A}" srcOrd="2" destOrd="0" presId="urn:microsoft.com/office/officeart/2005/8/layout/default"/>
    <dgm:cxn modelId="{0ABC71E5-553E-4744-B893-BDFBBF64BF4B}" type="presParOf" srcId="{2A4B0A3D-FC53-4FF5-8218-0E3913AA8E92}" destId="{851870C2-60AF-4EBD-B8AF-2BE039BCF2F7}" srcOrd="3" destOrd="0" presId="urn:microsoft.com/office/officeart/2005/8/layout/default"/>
    <dgm:cxn modelId="{C12E0D5C-B886-4F84-B7EF-8E7D12B4560B}" type="presParOf" srcId="{2A4B0A3D-FC53-4FF5-8218-0E3913AA8E92}" destId="{E2886DEA-2B2B-44FF-83B0-9032140D480A}" srcOrd="4" destOrd="0" presId="urn:microsoft.com/office/officeart/2005/8/layout/default"/>
    <dgm:cxn modelId="{8DB35959-ED50-4CBD-B3A6-7D718D2E5CBD}" type="presParOf" srcId="{2A4B0A3D-FC53-4FF5-8218-0E3913AA8E92}" destId="{9FB63A00-0FD4-4D07-911E-50E60A009598}" srcOrd="5" destOrd="0" presId="urn:microsoft.com/office/officeart/2005/8/layout/default"/>
    <dgm:cxn modelId="{E3C34DB7-8183-4130-811B-6B48389B8221}" type="presParOf" srcId="{2A4B0A3D-FC53-4FF5-8218-0E3913AA8E92}" destId="{848CC83D-8C6A-4D43-98B2-15965B26FC14}" srcOrd="6" destOrd="0" presId="urn:microsoft.com/office/officeart/2005/8/layout/default"/>
    <dgm:cxn modelId="{DFBCA79A-E555-4D52-9BF3-CAE05A1817B5}" type="presParOf" srcId="{2A4B0A3D-FC53-4FF5-8218-0E3913AA8E92}" destId="{3CB690AF-E7C7-4E77-AFD9-2B59BC9A55E2}" srcOrd="7" destOrd="0" presId="urn:microsoft.com/office/officeart/2005/8/layout/default"/>
    <dgm:cxn modelId="{74332ADE-E6CD-41D0-AD07-660F869AD386}" type="presParOf" srcId="{2A4B0A3D-FC53-4FF5-8218-0E3913AA8E92}" destId="{786E8A3B-A256-4F8C-BE8A-DC2475906D8E}" srcOrd="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203EF-24EA-43AB-9AF7-6D7EA7478497}" type="doc">
      <dgm:prSet loTypeId="urn:microsoft.com/office/officeart/2005/8/layout/cycle2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C917DC-123F-4C33-815E-BE32D87543B3}">
      <dgm:prSet phldrT="[Text]" custT="1"/>
      <dgm:spPr/>
      <dgm:t>
        <a:bodyPr/>
        <a:lstStyle/>
        <a:p>
          <a:r>
            <a:rPr lang="bn-IN" sz="2000" dirty="0" smtClean="0"/>
            <a:t>গোয়েরা </a:t>
          </a:r>
          <a:endParaRPr lang="en-US" sz="2000" dirty="0"/>
        </a:p>
      </dgm:t>
    </dgm:pt>
    <dgm:pt modelId="{E3660480-AB8A-4C8F-AA2A-5A144D5EAB04}" type="parTrans" cxnId="{C9312A85-2C9E-42C9-8E27-00C04387CA30}">
      <dgm:prSet/>
      <dgm:spPr/>
      <dgm:t>
        <a:bodyPr/>
        <a:lstStyle/>
        <a:p>
          <a:endParaRPr lang="en-US"/>
        </a:p>
      </dgm:t>
    </dgm:pt>
    <dgm:pt modelId="{C83BA5D1-75A0-4724-8141-ACE0781AFA70}" type="sibTrans" cxnId="{C9312A85-2C9E-42C9-8E27-00C04387CA30}">
      <dgm:prSet/>
      <dgm:spPr/>
      <dgm:t>
        <a:bodyPr/>
        <a:lstStyle/>
        <a:p>
          <a:endParaRPr lang="en-US"/>
        </a:p>
      </dgm:t>
    </dgm:pt>
    <dgm:pt modelId="{8312C37B-6F06-4C8F-8A1B-6EB0179AC835}">
      <dgm:prSet phldrT="[Text]" custT="1"/>
      <dgm:spPr/>
      <dgm:t>
        <a:bodyPr/>
        <a:lstStyle/>
        <a:p>
          <a:r>
            <a:rPr lang="bn-IN" sz="2800" dirty="0" smtClean="0"/>
            <a:t>মেন </a:t>
          </a:r>
          <a:endParaRPr lang="en-US" sz="2800" dirty="0"/>
        </a:p>
      </dgm:t>
    </dgm:pt>
    <dgm:pt modelId="{46421866-2283-4FF8-885E-5B05BF70FDA3}" type="parTrans" cxnId="{90BA0FFA-AE22-4105-B7DA-AC18AABDA929}">
      <dgm:prSet/>
      <dgm:spPr/>
      <dgm:t>
        <a:bodyPr/>
        <a:lstStyle/>
        <a:p>
          <a:endParaRPr lang="en-US"/>
        </a:p>
      </dgm:t>
    </dgm:pt>
    <dgm:pt modelId="{6C77A916-30BC-49F0-A268-1ABCD909CC02}" type="sibTrans" cxnId="{90BA0FFA-AE22-4105-B7DA-AC18AABDA929}">
      <dgm:prSet/>
      <dgm:spPr/>
      <dgm:t>
        <a:bodyPr/>
        <a:lstStyle/>
        <a:p>
          <a:endParaRPr lang="en-US"/>
        </a:p>
      </dgm:t>
    </dgm:pt>
    <dgm:pt modelId="{F0665AFA-DDF1-4398-AA26-0CC1E5E3737A}">
      <dgm:prSet phldrT="[Text]"/>
      <dgm:spPr/>
      <dgm:t>
        <a:bodyPr/>
        <a:lstStyle/>
        <a:p>
          <a:r>
            <a:rPr lang="bn-IN" dirty="0" smtClean="0"/>
            <a:t>সালজং </a:t>
          </a:r>
          <a:endParaRPr lang="en-US" dirty="0"/>
        </a:p>
      </dgm:t>
    </dgm:pt>
    <dgm:pt modelId="{B6104B3D-801C-4BD0-9F80-5AFAB0395FE1}" type="parTrans" cxnId="{698D15E2-773A-48B4-99AF-978B4E7EEA5B}">
      <dgm:prSet/>
      <dgm:spPr/>
      <dgm:t>
        <a:bodyPr/>
        <a:lstStyle/>
        <a:p>
          <a:endParaRPr lang="en-US"/>
        </a:p>
      </dgm:t>
    </dgm:pt>
    <dgm:pt modelId="{88994242-C673-4783-9477-3B1AF234AB65}" type="sibTrans" cxnId="{698D15E2-773A-48B4-99AF-978B4E7EEA5B}">
      <dgm:prSet/>
      <dgm:spPr/>
      <dgm:t>
        <a:bodyPr/>
        <a:lstStyle/>
        <a:p>
          <a:endParaRPr lang="en-US"/>
        </a:p>
      </dgm:t>
    </dgm:pt>
    <dgm:pt modelId="{DD250561-4BEE-44D2-927B-F8C3AA0615FC}">
      <dgm:prSet phldrT="[Text]"/>
      <dgm:spPr/>
      <dgm:t>
        <a:bodyPr/>
        <a:lstStyle/>
        <a:p>
          <a:r>
            <a:rPr lang="bn-IN" dirty="0" smtClean="0"/>
            <a:t>সুসিমে </a:t>
          </a:r>
          <a:endParaRPr lang="en-US" dirty="0"/>
        </a:p>
      </dgm:t>
    </dgm:pt>
    <dgm:pt modelId="{4EFCF81D-2B04-4CCF-904E-959ACEEAE950}" type="parTrans" cxnId="{3F25297A-4BC9-4D7D-ADE4-870DF60F0CC1}">
      <dgm:prSet/>
      <dgm:spPr/>
      <dgm:t>
        <a:bodyPr/>
        <a:lstStyle/>
        <a:p>
          <a:endParaRPr lang="en-US"/>
        </a:p>
      </dgm:t>
    </dgm:pt>
    <dgm:pt modelId="{B1E221EA-AAC4-4030-BBB7-2466DA4EB190}" type="sibTrans" cxnId="{3F25297A-4BC9-4D7D-ADE4-870DF60F0CC1}">
      <dgm:prSet/>
      <dgm:spPr/>
      <dgm:t>
        <a:bodyPr/>
        <a:lstStyle/>
        <a:p>
          <a:endParaRPr lang="en-US"/>
        </a:p>
      </dgm:t>
    </dgm:pt>
    <dgm:pt modelId="{0CE30912-AF62-438F-A0DE-FBFD916215DD}" type="pres">
      <dgm:prSet presAssocID="{D21203EF-24EA-43AB-9AF7-6D7EA74784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F23F02-1127-4228-A3DE-7AEEF78EB4D1}" type="pres">
      <dgm:prSet presAssocID="{EEC917DC-123F-4C33-815E-BE32D87543B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799B8-CBF2-488E-8D10-27045AD1FADC}" type="pres">
      <dgm:prSet presAssocID="{C83BA5D1-75A0-4724-8141-ACE0781AFA7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55AA0F5-6760-443C-B8D8-2333A0F9A483}" type="pres">
      <dgm:prSet presAssocID="{C83BA5D1-75A0-4724-8141-ACE0781AFA7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B31A26F-D580-4B86-A5D1-F6AF94206BA7}" type="pres">
      <dgm:prSet presAssocID="{8312C37B-6F06-4C8F-8A1B-6EB0179AC83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C3040-CF27-4214-86C5-7AE8038DDA6A}" type="pres">
      <dgm:prSet presAssocID="{6C77A916-30BC-49F0-A268-1ABCD909CC0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F57E985-34B9-4CC3-9D6A-8B68B855A3DA}" type="pres">
      <dgm:prSet presAssocID="{6C77A916-30BC-49F0-A268-1ABCD909CC0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4E02C21-4BA5-45DF-BCC7-0AD266E72582}" type="pres">
      <dgm:prSet presAssocID="{F0665AFA-DDF1-4398-AA26-0CC1E5E3737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2EF3D-E372-4C7A-BA79-2877D17E1A5D}" type="pres">
      <dgm:prSet presAssocID="{88994242-C673-4783-9477-3B1AF234AB6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CAAB0EC-EA87-4FAB-89FF-87E502BCE0A0}" type="pres">
      <dgm:prSet presAssocID="{88994242-C673-4783-9477-3B1AF234AB6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6F433AB-9879-42F7-9A57-7D4C2B955788}" type="pres">
      <dgm:prSet presAssocID="{DD250561-4BEE-44D2-927B-F8C3AA0615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A4360-1B34-44BB-B86B-44E3A48DC8B0}" type="pres">
      <dgm:prSet presAssocID="{B1E221EA-AAC4-4030-BBB7-2466DA4EB19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E2CECBD-1957-47E5-940E-6612BCFAF9D8}" type="pres">
      <dgm:prSet presAssocID="{B1E221EA-AAC4-4030-BBB7-2466DA4EB190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7E2A043-DB84-457A-9A49-066FA87D8867}" type="presOf" srcId="{F0665AFA-DDF1-4398-AA26-0CC1E5E3737A}" destId="{44E02C21-4BA5-45DF-BCC7-0AD266E72582}" srcOrd="0" destOrd="0" presId="urn:microsoft.com/office/officeart/2005/8/layout/cycle2"/>
    <dgm:cxn modelId="{710C9BD0-A90F-40DD-8D8D-B1F3E86B0358}" type="presOf" srcId="{88994242-C673-4783-9477-3B1AF234AB65}" destId="{96A2EF3D-E372-4C7A-BA79-2877D17E1A5D}" srcOrd="0" destOrd="0" presId="urn:microsoft.com/office/officeart/2005/8/layout/cycle2"/>
    <dgm:cxn modelId="{EAD7950A-DF69-48C7-BE8C-D5B1AC948B8A}" type="presOf" srcId="{8312C37B-6F06-4C8F-8A1B-6EB0179AC835}" destId="{8B31A26F-D580-4B86-A5D1-F6AF94206BA7}" srcOrd="0" destOrd="0" presId="urn:microsoft.com/office/officeart/2005/8/layout/cycle2"/>
    <dgm:cxn modelId="{E6FEBF8E-8192-4E2B-B055-DD8F5C8A8371}" type="presOf" srcId="{D21203EF-24EA-43AB-9AF7-6D7EA7478497}" destId="{0CE30912-AF62-438F-A0DE-FBFD916215DD}" srcOrd="0" destOrd="0" presId="urn:microsoft.com/office/officeart/2005/8/layout/cycle2"/>
    <dgm:cxn modelId="{B3EB34C1-394F-4177-AD15-E8021AC61A04}" type="presOf" srcId="{C83BA5D1-75A0-4724-8141-ACE0781AFA70}" destId="{855AA0F5-6760-443C-B8D8-2333A0F9A483}" srcOrd="1" destOrd="0" presId="urn:microsoft.com/office/officeart/2005/8/layout/cycle2"/>
    <dgm:cxn modelId="{C9312A85-2C9E-42C9-8E27-00C04387CA30}" srcId="{D21203EF-24EA-43AB-9AF7-6D7EA7478497}" destId="{EEC917DC-123F-4C33-815E-BE32D87543B3}" srcOrd="0" destOrd="0" parTransId="{E3660480-AB8A-4C8F-AA2A-5A144D5EAB04}" sibTransId="{C83BA5D1-75A0-4724-8141-ACE0781AFA70}"/>
    <dgm:cxn modelId="{08EDC014-C163-439D-A5C6-4BB259FF82AA}" type="presOf" srcId="{6C77A916-30BC-49F0-A268-1ABCD909CC02}" destId="{1F57E985-34B9-4CC3-9D6A-8B68B855A3DA}" srcOrd="1" destOrd="0" presId="urn:microsoft.com/office/officeart/2005/8/layout/cycle2"/>
    <dgm:cxn modelId="{698D15E2-773A-48B4-99AF-978B4E7EEA5B}" srcId="{D21203EF-24EA-43AB-9AF7-6D7EA7478497}" destId="{F0665AFA-DDF1-4398-AA26-0CC1E5E3737A}" srcOrd="2" destOrd="0" parTransId="{B6104B3D-801C-4BD0-9F80-5AFAB0395FE1}" sibTransId="{88994242-C673-4783-9477-3B1AF234AB65}"/>
    <dgm:cxn modelId="{F8A01BA2-33BB-42B5-BADE-443C0A68B97A}" type="presOf" srcId="{EEC917DC-123F-4C33-815E-BE32D87543B3}" destId="{34F23F02-1127-4228-A3DE-7AEEF78EB4D1}" srcOrd="0" destOrd="0" presId="urn:microsoft.com/office/officeart/2005/8/layout/cycle2"/>
    <dgm:cxn modelId="{90BA0FFA-AE22-4105-B7DA-AC18AABDA929}" srcId="{D21203EF-24EA-43AB-9AF7-6D7EA7478497}" destId="{8312C37B-6F06-4C8F-8A1B-6EB0179AC835}" srcOrd="1" destOrd="0" parTransId="{46421866-2283-4FF8-885E-5B05BF70FDA3}" sibTransId="{6C77A916-30BC-49F0-A268-1ABCD909CC02}"/>
    <dgm:cxn modelId="{46E3D16F-EC4D-47E5-84C4-082D9FFD373F}" type="presOf" srcId="{C83BA5D1-75A0-4724-8141-ACE0781AFA70}" destId="{A42799B8-CBF2-488E-8D10-27045AD1FADC}" srcOrd="0" destOrd="0" presId="urn:microsoft.com/office/officeart/2005/8/layout/cycle2"/>
    <dgm:cxn modelId="{52AEF941-48C4-4EB4-9E3E-BD77418D501C}" type="presOf" srcId="{88994242-C673-4783-9477-3B1AF234AB65}" destId="{7CAAB0EC-EA87-4FAB-89FF-87E502BCE0A0}" srcOrd="1" destOrd="0" presId="urn:microsoft.com/office/officeart/2005/8/layout/cycle2"/>
    <dgm:cxn modelId="{6FE4C8E3-0226-4F6E-877B-F565FF984831}" type="presOf" srcId="{DD250561-4BEE-44D2-927B-F8C3AA0615FC}" destId="{C6F433AB-9879-42F7-9A57-7D4C2B955788}" srcOrd="0" destOrd="0" presId="urn:microsoft.com/office/officeart/2005/8/layout/cycle2"/>
    <dgm:cxn modelId="{3F25297A-4BC9-4D7D-ADE4-870DF60F0CC1}" srcId="{D21203EF-24EA-43AB-9AF7-6D7EA7478497}" destId="{DD250561-4BEE-44D2-927B-F8C3AA0615FC}" srcOrd="3" destOrd="0" parTransId="{4EFCF81D-2B04-4CCF-904E-959ACEEAE950}" sibTransId="{B1E221EA-AAC4-4030-BBB7-2466DA4EB190}"/>
    <dgm:cxn modelId="{754F8D2F-6DB1-46B2-8DE3-A9E8FA8C3548}" type="presOf" srcId="{B1E221EA-AAC4-4030-BBB7-2466DA4EB190}" destId="{1E5A4360-1B34-44BB-B86B-44E3A48DC8B0}" srcOrd="0" destOrd="0" presId="urn:microsoft.com/office/officeart/2005/8/layout/cycle2"/>
    <dgm:cxn modelId="{81499F6F-1F45-4A8D-8C98-B4C07A23AFF4}" type="presOf" srcId="{6C77A916-30BC-49F0-A268-1ABCD909CC02}" destId="{C9AC3040-CF27-4214-86C5-7AE8038DDA6A}" srcOrd="0" destOrd="0" presId="urn:microsoft.com/office/officeart/2005/8/layout/cycle2"/>
    <dgm:cxn modelId="{4FB1B7C5-2246-4BE6-AFFC-16B06FC743AF}" type="presOf" srcId="{B1E221EA-AAC4-4030-BBB7-2466DA4EB190}" destId="{AE2CECBD-1957-47E5-940E-6612BCFAF9D8}" srcOrd="1" destOrd="0" presId="urn:microsoft.com/office/officeart/2005/8/layout/cycle2"/>
    <dgm:cxn modelId="{C9E323CF-6B3C-45B3-967E-6284DBA2E27E}" type="presParOf" srcId="{0CE30912-AF62-438F-A0DE-FBFD916215DD}" destId="{34F23F02-1127-4228-A3DE-7AEEF78EB4D1}" srcOrd="0" destOrd="0" presId="urn:microsoft.com/office/officeart/2005/8/layout/cycle2"/>
    <dgm:cxn modelId="{965CFA5D-EE3A-4A27-ABA4-E56546982687}" type="presParOf" srcId="{0CE30912-AF62-438F-A0DE-FBFD916215DD}" destId="{A42799B8-CBF2-488E-8D10-27045AD1FADC}" srcOrd="1" destOrd="0" presId="urn:microsoft.com/office/officeart/2005/8/layout/cycle2"/>
    <dgm:cxn modelId="{B427FB57-1AD0-4F7A-911F-ED910D24F0FF}" type="presParOf" srcId="{A42799B8-CBF2-488E-8D10-27045AD1FADC}" destId="{855AA0F5-6760-443C-B8D8-2333A0F9A483}" srcOrd="0" destOrd="0" presId="urn:microsoft.com/office/officeart/2005/8/layout/cycle2"/>
    <dgm:cxn modelId="{ED21A9CF-2600-424D-8C1E-E3A2B1CDCD01}" type="presParOf" srcId="{0CE30912-AF62-438F-A0DE-FBFD916215DD}" destId="{8B31A26F-D580-4B86-A5D1-F6AF94206BA7}" srcOrd="2" destOrd="0" presId="urn:microsoft.com/office/officeart/2005/8/layout/cycle2"/>
    <dgm:cxn modelId="{14AF052D-A265-4302-95F6-24C986B625CC}" type="presParOf" srcId="{0CE30912-AF62-438F-A0DE-FBFD916215DD}" destId="{C9AC3040-CF27-4214-86C5-7AE8038DDA6A}" srcOrd="3" destOrd="0" presId="urn:microsoft.com/office/officeart/2005/8/layout/cycle2"/>
    <dgm:cxn modelId="{2A34CC5C-9AF3-4E47-B36F-A1D3B9071455}" type="presParOf" srcId="{C9AC3040-CF27-4214-86C5-7AE8038DDA6A}" destId="{1F57E985-34B9-4CC3-9D6A-8B68B855A3DA}" srcOrd="0" destOrd="0" presId="urn:microsoft.com/office/officeart/2005/8/layout/cycle2"/>
    <dgm:cxn modelId="{75F5EB60-38E9-4760-BA39-ECDDA3D7C5C5}" type="presParOf" srcId="{0CE30912-AF62-438F-A0DE-FBFD916215DD}" destId="{44E02C21-4BA5-45DF-BCC7-0AD266E72582}" srcOrd="4" destOrd="0" presId="urn:microsoft.com/office/officeart/2005/8/layout/cycle2"/>
    <dgm:cxn modelId="{4979A3B8-B062-4379-88D3-1A9E29EF098E}" type="presParOf" srcId="{0CE30912-AF62-438F-A0DE-FBFD916215DD}" destId="{96A2EF3D-E372-4C7A-BA79-2877D17E1A5D}" srcOrd="5" destOrd="0" presId="urn:microsoft.com/office/officeart/2005/8/layout/cycle2"/>
    <dgm:cxn modelId="{8249BB91-A834-4C4A-9F30-4DBA930F4D64}" type="presParOf" srcId="{96A2EF3D-E372-4C7A-BA79-2877D17E1A5D}" destId="{7CAAB0EC-EA87-4FAB-89FF-87E502BCE0A0}" srcOrd="0" destOrd="0" presId="urn:microsoft.com/office/officeart/2005/8/layout/cycle2"/>
    <dgm:cxn modelId="{A79714ED-4A55-4F57-8255-820F3AE19BC9}" type="presParOf" srcId="{0CE30912-AF62-438F-A0DE-FBFD916215DD}" destId="{C6F433AB-9879-42F7-9A57-7D4C2B955788}" srcOrd="6" destOrd="0" presId="urn:microsoft.com/office/officeart/2005/8/layout/cycle2"/>
    <dgm:cxn modelId="{65D3320F-711F-4407-8569-86114D5C00B6}" type="presParOf" srcId="{0CE30912-AF62-438F-A0DE-FBFD916215DD}" destId="{1E5A4360-1B34-44BB-B86B-44E3A48DC8B0}" srcOrd="7" destOrd="0" presId="urn:microsoft.com/office/officeart/2005/8/layout/cycle2"/>
    <dgm:cxn modelId="{0F1F7DA5-558C-4252-8FAD-90740659CDA8}" type="presParOf" srcId="{1E5A4360-1B34-44BB-B86B-44E3A48DC8B0}" destId="{AE2CECBD-1957-47E5-940E-6612BCFAF9D8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E481-6AEF-42EF-A044-ABA0F4922CAB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69AE-88C7-42DF-BC6A-E3F8DC61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E481-6AEF-42EF-A044-ABA0F4922CAB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69AE-88C7-42DF-BC6A-E3F8DC61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E481-6AEF-42EF-A044-ABA0F4922CAB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69AE-88C7-42DF-BC6A-E3F8DC61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E481-6AEF-42EF-A044-ABA0F4922CAB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69AE-88C7-42DF-BC6A-E3F8DC61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E481-6AEF-42EF-A044-ABA0F4922CAB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69AE-88C7-42DF-BC6A-E3F8DC61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E481-6AEF-42EF-A044-ABA0F4922CAB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69AE-88C7-42DF-BC6A-E3F8DC61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E481-6AEF-42EF-A044-ABA0F4922CAB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69AE-88C7-42DF-BC6A-E3F8DC61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E481-6AEF-42EF-A044-ABA0F4922CAB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69AE-88C7-42DF-BC6A-E3F8DC61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E481-6AEF-42EF-A044-ABA0F4922CAB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69AE-88C7-42DF-BC6A-E3F8DC61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E481-6AEF-42EF-A044-ABA0F4922CAB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69AE-88C7-42DF-BC6A-E3F8DC61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E481-6AEF-42EF-A044-ABA0F4922CAB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69AE-88C7-42DF-BC6A-E3F8DC61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E481-6AEF-42EF-A044-ABA0F4922CAB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D69AE-88C7-42DF-BC6A-E3F8DC614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hakhawath747@gam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5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33600"/>
            <a:ext cx="5410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1981200" y="457200"/>
            <a:ext cx="47244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শুভেচ্ছা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IN" sz="8000" dirty="0" smtClean="0"/>
              <a:t>ধর্মীয় জীবন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3429000" y="2286000"/>
            <a:ext cx="1066800" cy="3785616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নাচ-গান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4724400" y="2362200"/>
            <a:ext cx="1042416" cy="370941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পশু বলি</a:t>
            </a:r>
            <a:r>
              <a:rPr lang="bn-IN" sz="2800" dirty="0" smtClean="0"/>
              <a:t>দান </a:t>
            </a:r>
            <a:endParaRPr lang="en-US" sz="2800" dirty="0"/>
          </a:p>
        </p:txBody>
      </p:sp>
      <p:sp>
        <p:nvSpPr>
          <p:cNvPr id="6" name="Bevel 5"/>
          <p:cNvSpPr/>
          <p:nvPr/>
        </p:nvSpPr>
        <p:spPr>
          <a:xfrm>
            <a:off x="1905000" y="2362200"/>
            <a:ext cx="1194816" cy="3709416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গারোদের প্রধান দেবতার নাম’ তাতারা  রাবু গা’ </a:t>
            </a:r>
            <a:endParaRPr lang="en-US" sz="2000" dirty="0"/>
          </a:p>
        </p:txBody>
      </p:sp>
      <p:sp>
        <p:nvSpPr>
          <p:cNvPr id="7" name="Bevel 6"/>
          <p:cNvSpPr/>
          <p:nvPr/>
        </p:nvSpPr>
        <p:spPr>
          <a:xfrm>
            <a:off x="533400" y="2286000"/>
            <a:ext cx="1143000" cy="3785616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গারোদের আদি ধর্মের নাম ‘ </a:t>
            </a:r>
            <a:r>
              <a:rPr lang="bn-IN" sz="2000" dirty="0" smtClean="0">
                <a:solidFill>
                  <a:srgbClr val="FF0000"/>
                </a:solidFill>
              </a:rPr>
              <a:t>সাংসারেক </a:t>
            </a:r>
            <a:r>
              <a:rPr lang="bn-IN" sz="2000" dirty="0" smtClean="0"/>
              <a:t>‘ </a:t>
            </a:r>
            <a:endParaRPr lang="en-US" sz="2000" dirty="0"/>
          </a:p>
        </p:txBody>
      </p:sp>
      <p:sp>
        <p:nvSpPr>
          <p:cNvPr id="8" name="Bevel 7"/>
          <p:cNvSpPr/>
          <p:nvPr/>
        </p:nvSpPr>
        <p:spPr>
          <a:xfrm>
            <a:off x="5943600" y="2286000"/>
            <a:ext cx="1042416" cy="3785616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অধিকাংশ লো</a:t>
            </a:r>
            <a:r>
              <a:rPr lang="bn-IN" sz="2400" dirty="0" smtClean="0"/>
              <a:t>ক খ্রিষ্টান </a:t>
            </a:r>
            <a:endParaRPr lang="en-US" sz="2400" dirty="0"/>
          </a:p>
        </p:txBody>
      </p:sp>
      <p:sp>
        <p:nvSpPr>
          <p:cNvPr id="9" name="Bevel 8"/>
          <p:cNvSpPr/>
          <p:nvPr/>
        </p:nvSpPr>
        <p:spPr>
          <a:xfrm>
            <a:off x="7391400" y="2438400"/>
            <a:ext cx="1042416" cy="3633216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প্রদান ধর্মীয় উৎসব </a:t>
            </a:r>
          </a:p>
          <a:p>
            <a:pPr algn="ctr"/>
            <a:r>
              <a:rPr lang="bn-IN" sz="2400" dirty="0" smtClean="0"/>
              <a:t>বড়দিন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bn-IN" dirty="0" smtClean="0"/>
              <a:t>ধর্মীয় জীবন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Wave 4"/>
          <p:cNvSpPr/>
          <p:nvPr/>
        </p:nvSpPr>
        <p:spPr>
          <a:xfrm rot="18253771">
            <a:off x="-139375" y="2305055"/>
            <a:ext cx="4092535" cy="1668522"/>
          </a:xfrm>
          <a:prstGeom prst="wave">
            <a:avLst>
              <a:gd name="adj1" fmla="val 12500"/>
              <a:gd name="adj2" fmla="val 457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ভিন্ন  দেবদেবির নামে পূজা করত ।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FFFF00"/>
                </a:solidFill>
              </a:rPr>
              <a:t>নিচের চিত্রগুলো লক্ষ কর 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5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4038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00200"/>
            <a:ext cx="41910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Wave 5"/>
          <p:cNvSpPr/>
          <p:nvPr/>
        </p:nvSpPr>
        <p:spPr>
          <a:xfrm>
            <a:off x="381000" y="5257800"/>
            <a:ext cx="3886200" cy="838200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নাচ-গান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5257800" y="5181600"/>
            <a:ext cx="3581400" cy="11430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বড়দিন  উৎসব পালন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0" y="5943600"/>
            <a:ext cx="9144000" cy="9144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গারোদের ধর্মীয় আচার-অনুষ্ঠান পালন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IN" sz="6600" dirty="0" smtClean="0"/>
              <a:t>একক কাজ </a:t>
            </a:r>
            <a:endParaRPr lang="en-US" sz="6600" dirty="0"/>
          </a:p>
        </p:txBody>
      </p:sp>
      <p:pic>
        <p:nvPicPr>
          <p:cNvPr id="4" name="Content Placeholder 3" descr="IMG_20190123_181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5334000" cy="437356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" y="1676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</a:rPr>
              <a:t>গারোরা সাধারণত নিজেদের কি নামে পরিচয় দিতে পছন্দ করে।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IN" sz="7200" dirty="0" smtClean="0"/>
              <a:t>উত্তর 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sz="4000" dirty="0" smtClean="0">
                <a:solidFill>
                  <a:srgbClr val="00B050"/>
                </a:solidFill>
              </a:rPr>
              <a:t>গারোরা সাধারণত নিজেদের ‘মান্দি’  নামে পরিচয় দিতে পছন্দ করে। </a:t>
            </a:r>
            <a:endParaRPr lang="en-US" sz="4000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5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95600"/>
            <a:ext cx="5715000" cy="3124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533400" y="381000"/>
            <a:ext cx="8153400" cy="1042416"/>
          </a:xfrm>
          <a:prstGeom prst="beve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সাং</a:t>
            </a:r>
            <a:r>
              <a:rPr lang="bn-IN" sz="4400" dirty="0" smtClean="0">
                <a:solidFill>
                  <a:srgbClr val="002060"/>
                </a:solidFill>
              </a:rPr>
              <a:t>স্কৃতিক জীবন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533400" y="1600200"/>
            <a:ext cx="4495800" cy="838200"/>
          </a:xfrm>
          <a:prstGeom prst="flowChartPunched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পোশাকের বর্ণনা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4114800" y="2362200"/>
            <a:ext cx="5029200" cy="1524000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গারো মহিলাদের নিজেদের তৈরি পোশাকের নাম ‘ দকমান্দা ও দকশাড়ি </a:t>
            </a:r>
            <a:r>
              <a:rPr lang="bn-IN" dirty="0" smtClean="0"/>
              <a:t>। 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4267200" y="4419600"/>
            <a:ext cx="4876800" cy="1676400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পুরুষের ঐতিবাহী পোশাকের নাম ‘ গান্দো </a:t>
            </a:r>
            <a:r>
              <a:rPr lang="bn-IN" dirty="0" smtClean="0"/>
              <a:t>। </a:t>
            </a:r>
            <a:endParaRPr lang="en-US" dirty="0"/>
          </a:p>
        </p:txBody>
      </p:sp>
      <p:pic>
        <p:nvPicPr>
          <p:cNvPr id="11" name="Content Placeholder 10" descr="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743200"/>
            <a:ext cx="4114800" cy="3048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FF0000"/>
                </a:solidFill>
              </a:rPr>
              <a:t>গারোদের খাবার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676400"/>
            <a:ext cx="3733800" cy="114300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ভাত ও মাছ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971800"/>
            <a:ext cx="3810000" cy="1295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শাকসব্জি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3124200"/>
            <a:ext cx="3657600" cy="129540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কলাপাতা মোড়ানো পিঠা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1600200"/>
            <a:ext cx="3581400" cy="12954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</a:rPr>
              <a:t>কচি বাঁশের গুড়ি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724400"/>
            <a:ext cx="3657600" cy="129540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50"/>
                </a:solidFill>
              </a:rPr>
              <a:t>তেলের পিঠা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4648200"/>
            <a:ext cx="3657600" cy="121920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F0"/>
                </a:solidFill>
              </a:rPr>
              <a:t>মেরা পিঠা 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bn-IN" dirty="0" smtClean="0">
                <a:solidFill>
                  <a:srgbClr val="FFFF00"/>
                </a:solidFill>
              </a:rPr>
              <a:t>নিচের চিত্রগুলো লক্ষ কর </a:t>
            </a:r>
            <a:endParaRPr lang="en-US" dirty="0"/>
          </a:p>
        </p:txBody>
      </p:sp>
      <p:pic>
        <p:nvPicPr>
          <p:cNvPr id="4" name="Content Placeholder 3" descr="5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1524000"/>
            <a:ext cx="3771900" cy="2590800"/>
          </a:xfrm>
        </p:spPr>
      </p:pic>
      <p:pic>
        <p:nvPicPr>
          <p:cNvPr id="5" name="Picture 4" descr="5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4191000" cy="2438400"/>
          </a:xfrm>
          <a:prstGeom prst="rect">
            <a:avLst/>
          </a:prstGeom>
        </p:spPr>
      </p:pic>
      <p:pic>
        <p:nvPicPr>
          <p:cNvPr id="6" name="Picture 5" descr="5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343400"/>
            <a:ext cx="4191000" cy="2514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24600" y="5181600"/>
            <a:ext cx="2209800" cy="1524000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গারোগারোদের খাগাগা বার দের খাবার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1189192" flipV="1">
            <a:off x="4249997" y="5617533"/>
            <a:ext cx="5805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53340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</a:rPr>
              <a:t>গারোদের খাবার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24600" y="3657600"/>
            <a:ext cx="1219200" cy="1600200"/>
          </a:xfrm>
          <a:prstGeom prst="round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886200" y="4572000"/>
            <a:ext cx="2438400" cy="914400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C000"/>
                </a:solidFill>
              </a:rPr>
              <a:t>কলাপাতা মোড়ানো পিঠা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954765">
            <a:off x="6634292" y="3926326"/>
            <a:ext cx="684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</a:rPr>
              <a:t>ভাত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4700156">
            <a:off x="2610142" y="2891805"/>
            <a:ext cx="2513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শাকসবজি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25" grpId="0" animBg="1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FF00"/>
                </a:solidFill>
              </a:rPr>
              <a:t>দলীয় কাজ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dirty="0" smtClean="0">
                <a:solidFill>
                  <a:srgbClr val="00B050"/>
                </a:solidFill>
              </a:rPr>
              <a:t>বাংলাদেশের গারোরা সাধারণ কোন কাজ করে </a:t>
            </a:r>
          </a:p>
          <a:p>
            <a:pPr>
              <a:buNone/>
            </a:pPr>
            <a:r>
              <a:rPr lang="bn-IN" dirty="0" smtClean="0">
                <a:solidFill>
                  <a:srgbClr val="00B050"/>
                </a:solidFill>
              </a:rPr>
              <a:t>জীবিকা নির্বাহ করে।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 descr="IMG20190915133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743200"/>
            <a:ext cx="5257800" cy="3276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FFFF00"/>
                </a:solidFill>
              </a:rPr>
              <a:t>উত্তর 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বাংলাদেশের গারোরা সাধারণ কৃষিকাজ করে </a:t>
            </a:r>
          </a:p>
          <a:p>
            <a:pPr>
              <a:buNone/>
            </a:pPr>
            <a:r>
              <a:rPr lang="bn-IN" dirty="0" smtClean="0">
                <a:solidFill>
                  <a:srgbClr val="FF0000"/>
                </a:solidFill>
              </a:rPr>
              <a:t>জীবিকা নির্বাহ করে।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afa 170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19400"/>
            <a:ext cx="63246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57200" y="4038600"/>
            <a:ext cx="18288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</a:rPr>
              <a:t>কৃষিকাজ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FF0000"/>
                </a:solidFill>
              </a:rPr>
              <a:t>আজকের</a:t>
            </a:r>
            <a:r>
              <a:rPr lang="bn-IN" sz="4800" dirty="0" smtClean="0"/>
              <a:t> পাঠ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বাংলাদেশের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2800" dirty="0" smtClean="0">
                <a:solidFill>
                  <a:srgbClr val="FF0000"/>
                </a:solidFill>
              </a:rPr>
              <a:t> ন</a:t>
            </a:r>
            <a:r>
              <a:rPr lang="bn-IN" sz="2800" dirty="0" smtClean="0">
                <a:solidFill>
                  <a:srgbClr val="FF0000"/>
                </a:solidFill>
              </a:rPr>
              <a:t>ৃগোষ্ঠী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286000" y="304800"/>
            <a:ext cx="4953000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36576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5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38400"/>
            <a:ext cx="37338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3" grpI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0000"/>
                </a:solidFill>
              </a:rPr>
              <a:t>গারোদের খাবার </a:t>
            </a:r>
            <a:endParaRPr lang="en-US" sz="6000" dirty="0"/>
          </a:p>
        </p:txBody>
      </p:sp>
      <p:pic>
        <p:nvPicPr>
          <p:cNvPr id="4" name="Content Placeholder 3" descr="5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600200"/>
            <a:ext cx="37338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5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40386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648200" y="1295400"/>
            <a:ext cx="381000" cy="4876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791200"/>
            <a:ext cx="88392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smtClean="0">
                <a:solidFill>
                  <a:srgbClr val="FFFF00"/>
                </a:solidFill>
              </a:rPr>
              <a:t>বিশেষ খাবার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FFFF00"/>
                </a:solidFill>
              </a:rPr>
              <a:t>উৎসব 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5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4343400" cy="19716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5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657600"/>
            <a:ext cx="3810000" cy="2438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5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657600"/>
            <a:ext cx="4419600" cy="2514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5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524000"/>
            <a:ext cx="4038600" cy="1905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>
            <a:off x="4419600" y="1371600"/>
            <a:ext cx="838200" cy="51054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1501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প্রধান সামাজিক ও কৃষি উৎসব হলো </a:t>
            </a:r>
            <a:r>
              <a:rPr lang="bn-IN" sz="4000" dirty="0" smtClean="0">
                <a:solidFill>
                  <a:srgbClr val="FF0000"/>
                </a:solidFill>
              </a:rPr>
              <a:t>‘ ওয়ানগালা</a:t>
            </a:r>
            <a:r>
              <a:rPr lang="bn-IN" sz="3200" dirty="0" smtClean="0">
                <a:solidFill>
                  <a:srgbClr val="FF0000"/>
                </a:solidFill>
              </a:rPr>
              <a:t>’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bn-IN" sz="5400" dirty="0" smtClean="0"/>
              <a:t>বাড়ির কাজ 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sz="3600" dirty="0" smtClean="0">
                <a:solidFill>
                  <a:srgbClr val="002060"/>
                </a:solidFill>
              </a:rPr>
              <a:t>গারোদের প্রধান সামাজিক ও কৃষি উৎসব কোনটি?   </a:t>
            </a:r>
            <a:endParaRPr lang="en-US" sz="36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971800"/>
            <a:ext cx="5029200" cy="3048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FFFF00"/>
                </a:solidFill>
              </a:rPr>
              <a:t>ধন্যবাদ 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5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239000" cy="4495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Bevel 6"/>
          <p:cNvSpPr/>
          <p:nvPr/>
        </p:nvSpPr>
        <p:spPr>
          <a:xfrm>
            <a:off x="1752600" y="5715000"/>
            <a:ext cx="4267200" cy="966216"/>
          </a:xfrm>
          <a:prstGeom prst="bevel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</a:rPr>
              <a:t>সবাইকে 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bn-IN" sz="2900" dirty="0" smtClean="0">
                <a:solidFill>
                  <a:srgbClr val="FF0000"/>
                </a:solidFill>
              </a:rPr>
              <a:t>শিক্ষক পরিচিতি</a:t>
            </a:r>
            <a:r>
              <a:rPr lang="en-US" sz="2900" dirty="0" smtClean="0">
                <a:solidFill>
                  <a:srgbClr val="FF0000"/>
                </a:solidFill>
              </a:rPr>
              <a:t>                        </a:t>
            </a:r>
            <a:r>
              <a:rPr lang="bn-IN" sz="2900" dirty="0" smtClean="0">
                <a:solidFill>
                  <a:srgbClr val="FF0000"/>
                </a:solidFill>
              </a:rPr>
              <a:t>                      </a:t>
            </a:r>
            <a:r>
              <a:rPr lang="bn-IN" dirty="0" smtClean="0">
                <a:solidFill>
                  <a:srgbClr val="FF0000"/>
                </a:solidFill>
              </a:rPr>
              <a:t>পাঠ পরিচিতি </a:t>
            </a:r>
          </a:p>
          <a:p>
            <a:r>
              <a:rPr lang="bn-IN" sz="3300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bn-IN" sz="2900" dirty="0" smtClean="0">
                <a:solidFill>
                  <a:srgbClr val="FF0000"/>
                </a:solidFill>
              </a:rPr>
              <a:t>বিষয়ঃ বাংলাদেশ ও বিশ্ব পরিচয়  </a:t>
            </a:r>
          </a:p>
          <a:p>
            <a:r>
              <a:rPr lang="bn-IN" dirty="0" smtClean="0"/>
              <a:t>                                                     পাঠ শিরোনামঃ গারো  </a:t>
            </a:r>
          </a:p>
          <a:p>
            <a:r>
              <a:rPr lang="bn-IN" dirty="0" smtClean="0"/>
              <a:t>                                                                 অধ্যায়ঃ একাদশ </a:t>
            </a:r>
          </a:p>
          <a:p>
            <a:r>
              <a:rPr lang="bn-IN" dirty="0" smtClean="0"/>
              <a:t>                                                                                শেণিঃ অষ্টম  </a:t>
            </a:r>
          </a:p>
          <a:p>
            <a:r>
              <a:rPr lang="bn-IN" dirty="0" smtClean="0"/>
              <a:t>                                                                                          সময়ঃ </a:t>
            </a:r>
          </a:p>
          <a:p>
            <a:r>
              <a:rPr lang="bn-IN" dirty="0" smtClean="0"/>
              <a:t>                                                                                                 তারিখঃ </a:t>
            </a:r>
          </a:p>
          <a:p>
            <a:r>
              <a:rPr lang="bn-IN" dirty="0" smtClean="0"/>
              <a:t>                                       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এম সাখাওয়াত হোসেন।             </a:t>
            </a:r>
          </a:p>
          <a:p>
            <a:r>
              <a:rPr lang="bn-IN" sz="2900" dirty="0" smtClean="0">
                <a:solidFill>
                  <a:srgbClr val="002060"/>
                </a:solidFill>
              </a:rPr>
              <a:t>সহকারি শিক্ষক (ব্যবসায় শিক্ষা)</a:t>
            </a:r>
          </a:p>
          <a:p>
            <a:r>
              <a:rPr lang="bn-IN" sz="2900" dirty="0" smtClean="0">
                <a:solidFill>
                  <a:srgbClr val="002060"/>
                </a:solidFill>
              </a:rPr>
              <a:t>মোক্তাল হোসেন উচ্চ বিদ্যালয়</a:t>
            </a:r>
            <a:r>
              <a:rPr lang="en-US" sz="2900" dirty="0" smtClean="0">
                <a:solidFill>
                  <a:srgbClr val="002060"/>
                </a:solidFill>
              </a:rPr>
              <a:t>। </a:t>
            </a:r>
            <a:endParaRPr lang="bn-IN" sz="2900" dirty="0" smtClean="0">
              <a:solidFill>
                <a:srgbClr val="002060"/>
              </a:solidFill>
            </a:endParaRPr>
          </a:p>
          <a:p>
            <a:r>
              <a:rPr lang="bn-IN" sz="2900" dirty="0" smtClean="0">
                <a:solidFill>
                  <a:srgbClr val="002060"/>
                </a:solidFill>
              </a:rPr>
              <a:t>চল্লিশা,সদর,নেত্রকোণা</a:t>
            </a:r>
          </a:p>
          <a:p>
            <a:r>
              <a:rPr lang="en-US" sz="2900" dirty="0" smtClean="0">
                <a:solidFill>
                  <a:srgbClr val="002060"/>
                </a:solidFill>
                <a:hlinkClick r:id="rId2"/>
              </a:rPr>
              <a:t>shakhawath747@gamil.com</a:t>
            </a:r>
            <a:endParaRPr lang="en-US" sz="2900" dirty="0" smtClean="0">
              <a:solidFill>
                <a:srgbClr val="002060"/>
              </a:solidFill>
            </a:endParaRPr>
          </a:p>
          <a:p>
            <a:r>
              <a:rPr lang="en-US" sz="2900" dirty="0" smtClean="0">
                <a:solidFill>
                  <a:srgbClr val="002060"/>
                </a:solidFill>
              </a:rPr>
              <a:t> Mob:01917636486</a:t>
            </a:r>
          </a:p>
          <a:p>
            <a:endParaRPr lang="en-US" dirty="0"/>
          </a:p>
        </p:txBody>
      </p:sp>
      <p:sp>
        <p:nvSpPr>
          <p:cNvPr id="6" name="Bevel 5"/>
          <p:cNvSpPr/>
          <p:nvPr/>
        </p:nvSpPr>
        <p:spPr>
          <a:xfrm>
            <a:off x="609600" y="304800"/>
            <a:ext cx="8001000" cy="10668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</a:rPr>
              <a:t>পরিচিতি 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8" name="Picture 7" descr="IMG_0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866900" y="1790700"/>
            <a:ext cx="2514600" cy="19812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পাঠ শেষে শিক্ষার্থীরা-</a:t>
            </a:r>
          </a:p>
          <a:p>
            <a:endParaRPr lang="en-US" sz="3600" dirty="0"/>
          </a:p>
        </p:txBody>
      </p:sp>
      <p:sp>
        <p:nvSpPr>
          <p:cNvPr id="4" name="Line Callout 1 3"/>
          <p:cNvSpPr/>
          <p:nvPr/>
        </p:nvSpPr>
        <p:spPr>
          <a:xfrm>
            <a:off x="1905000" y="381000"/>
            <a:ext cx="4800600" cy="990600"/>
          </a:xfrm>
          <a:prstGeom prst="borderCallout1">
            <a:avLst>
              <a:gd name="adj1" fmla="val 43734"/>
              <a:gd name="adj2" fmla="val -2179"/>
              <a:gd name="adj3" fmla="val 47107"/>
              <a:gd name="adj4" fmla="val -17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</a:rPr>
              <a:t>শিখনফল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609600" y="2133600"/>
            <a:ext cx="5257800" cy="7620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১। গারোদের আদিবাস কোথায় বলতে পারবে ।</a:t>
            </a:r>
            <a:endParaRPr lang="en-US" sz="2000" dirty="0"/>
          </a:p>
        </p:txBody>
      </p:sp>
      <p:sp>
        <p:nvSpPr>
          <p:cNvPr id="7" name="Flowchart: Punched Tape 6"/>
          <p:cNvSpPr/>
          <p:nvPr/>
        </p:nvSpPr>
        <p:spPr>
          <a:xfrm>
            <a:off x="457200" y="3048000"/>
            <a:ext cx="5638800" cy="7620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২। গারোদের সামাজিক জীবন ধারা ব্যাখ্যা করতে পারবে। </a:t>
            </a:r>
            <a:endParaRPr lang="en-US" dirty="0"/>
          </a:p>
        </p:txBody>
      </p:sp>
      <p:sp>
        <p:nvSpPr>
          <p:cNvPr id="8" name="Flowchart: Punched Tape 7"/>
          <p:cNvSpPr/>
          <p:nvPr/>
        </p:nvSpPr>
        <p:spPr>
          <a:xfrm>
            <a:off x="457200" y="3810000"/>
            <a:ext cx="5715000" cy="685800"/>
          </a:xfrm>
          <a:prstGeom prst="flowChartPunched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৩।গারোদের অর্থনৈতিক জীবন ব্যাখ্যা করতে পারবে। </a:t>
            </a:r>
            <a:endParaRPr lang="en-US" dirty="0"/>
          </a:p>
        </p:txBody>
      </p:sp>
      <p:sp>
        <p:nvSpPr>
          <p:cNvPr id="9" name="Flowchart: Punched Tape 8"/>
          <p:cNvSpPr/>
          <p:nvPr/>
        </p:nvSpPr>
        <p:spPr>
          <a:xfrm>
            <a:off x="457200" y="4495800"/>
            <a:ext cx="5715000" cy="6096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৪।গারোদের ধর্মীয় জীবন ব্যাখ্যা করতে পারবে।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457200" y="5257800"/>
            <a:ext cx="5638800" cy="762000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৫।গারোদের সাংস্কৃতিক জীবন ব্যাখ্যা করতে পারবে।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endParaRPr lang="en-US" b="1" dirty="0"/>
          </a:p>
        </p:txBody>
      </p:sp>
      <p:sp>
        <p:nvSpPr>
          <p:cNvPr id="7" name="Pentagon 6"/>
          <p:cNvSpPr/>
          <p:nvPr/>
        </p:nvSpPr>
        <p:spPr>
          <a:xfrm>
            <a:off x="533400" y="1676400"/>
            <a:ext cx="3505200" cy="60960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ময়মনসিংহ </a:t>
            </a:r>
            <a:endParaRPr lang="en-US" sz="4000" dirty="0"/>
          </a:p>
        </p:txBody>
      </p:sp>
      <p:sp>
        <p:nvSpPr>
          <p:cNvPr id="8" name="Pentagon 7"/>
          <p:cNvSpPr/>
          <p:nvPr/>
        </p:nvSpPr>
        <p:spPr>
          <a:xfrm>
            <a:off x="457200" y="2590800"/>
            <a:ext cx="3581400" cy="60960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টাঙ্গালই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533400" y="5257800"/>
            <a:ext cx="3505200" cy="533400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শেরপুর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457200" y="4191000"/>
            <a:ext cx="3581400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নেত্রকোনা </a:t>
            </a:r>
            <a:endParaRPr lang="en-US" sz="4000" dirty="0"/>
          </a:p>
        </p:txBody>
      </p:sp>
      <p:sp>
        <p:nvSpPr>
          <p:cNvPr id="11" name="Pentagon 10"/>
          <p:cNvSpPr/>
          <p:nvPr/>
        </p:nvSpPr>
        <p:spPr>
          <a:xfrm>
            <a:off x="457200" y="3429000"/>
            <a:ext cx="3657600" cy="6096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মধুপুর </a:t>
            </a:r>
            <a:endParaRPr lang="en-US" sz="4000" dirty="0"/>
          </a:p>
        </p:txBody>
      </p:sp>
      <p:sp>
        <p:nvSpPr>
          <p:cNvPr id="19" name="Frame 18"/>
          <p:cNvSpPr/>
          <p:nvPr/>
        </p:nvSpPr>
        <p:spPr>
          <a:xfrm>
            <a:off x="5334000" y="1600200"/>
            <a:ext cx="3352800" cy="76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5334000" y="2590800"/>
            <a:ext cx="33528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5334000" y="5029200"/>
            <a:ext cx="3352800" cy="685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5334000" y="3810000"/>
            <a:ext cx="3352800" cy="76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1752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জামালপুর 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943600" y="2667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গাজীপুর 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0" y="3886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শ্রীপুর 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0" y="5029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বৃহত্তর </a:t>
            </a:r>
            <a:r>
              <a:rPr lang="bn-IN" sz="3600" b="1" dirty="0" smtClean="0"/>
              <a:t>সিলেট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30" name="Bevel 29"/>
          <p:cNvSpPr/>
          <p:nvPr/>
        </p:nvSpPr>
        <p:spPr>
          <a:xfrm>
            <a:off x="4038600" y="1600200"/>
            <a:ext cx="1295400" cy="44958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343400" y="2057400"/>
            <a:ext cx="68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</a:rPr>
              <a:t>আদি বাস তিব্বত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3" name="Bevel 32"/>
          <p:cNvSpPr/>
          <p:nvPr/>
        </p:nvSpPr>
        <p:spPr>
          <a:xfrm>
            <a:off x="457200" y="304800"/>
            <a:ext cx="7467600" cy="104241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গারোদের বসবাস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4" grpId="0"/>
      <p:bldP spid="25" grpId="0"/>
      <p:bldP spid="26" grpId="0"/>
      <p:bldP spid="27" grpId="0"/>
      <p:bldP spid="31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FF00"/>
                </a:solidFill>
              </a:rPr>
              <a:t>গারো সমাজ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2514600"/>
            <a:ext cx="3657600" cy="990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সমাজের মাতা হলেন পরিবারের প্রধান ।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57200" y="3505200"/>
            <a:ext cx="3733800" cy="9906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</a:rPr>
              <a:t>সন্তানেরা মায়ের উপাধি ধারণ  করে </a:t>
            </a:r>
            <a:r>
              <a:rPr lang="bn-IN" dirty="0" smtClean="0">
                <a:solidFill>
                  <a:srgbClr val="002060"/>
                </a:solidFill>
              </a:rPr>
              <a:t>।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715000" y="1600200"/>
            <a:ext cx="3048000" cy="7620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মাহারি বা মাতৃগোত্র । </a:t>
            </a:r>
            <a:endParaRPr lang="en-US" sz="20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5791200" y="2362200"/>
            <a:ext cx="2895600" cy="8382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7030A0"/>
                </a:solidFill>
              </a:rPr>
              <a:t>বিয়ে, উত্তরাধিকার, সম্পত্তির  ভোগ – দখল ।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57200" y="4495800"/>
            <a:ext cx="3810000" cy="9144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সর্বকনিষ্ঠ কন্যা সমুদয় সম্পত্তির উত্তরাধিকার </a:t>
            </a:r>
            <a:r>
              <a:rPr lang="bn-IN" sz="2000" dirty="0" smtClean="0"/>
              <a:t>। </a:t>
            </a:r>
            <a:endParaRPr lang="en-US" sz="20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5791200" y="3200400"/>
            <a:ext cx="2971800" cy="8382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B050"/>
                </a:solidFill>
              </a:rPr>
              <a:t>মাতার বংশ ধরেই চাৎচি (গোত্র) ও মাহারি (মাতৃগোত্র</a:t>
            </a:r>
            <a:r>
              <a:rPr lang="bn-IN" dirty="0" smtClean="0">
                <a:solidFill>
                  <a:srgbClr val="FF0000"/>
                </a:solidFill>
              </a:rPr>
              <a:t>) ।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791200" y="4038600"/>
            <a:ext cx="2971800" cy="8382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পুরুষ ও মহিলার মধো বিয়ে নিষিদ্ব একই মাহারিতে  ।</a:t>
            </a:r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4114800" y="1600200"/>
            <a:ext cx="1676400" cy="44958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533400" y="1676400"/>
            <a:ext cx="3657600" cy="8382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FF00"/>
                </a:solidFill>
              </a:rPr>
              <a:t>গারোদের সমাজ মাতৃতান্ত্রিক ।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7200" y="5334000"/>
            <a:ext cx="388620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সংসার পরিচালনা দায়িত্ব পিতার । 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791200" y="4876800"/>
            <a:ext cx="28956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পুরুষ ও মহিলার মধো বিয়ে হতে হলে ভিন্ন ভিন্ন মাহারিতে ।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1905000"/>
            <a:ext cx="76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</a:rPr>
              <a:t>গারোদের সামাজিক জীবন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8" grpId="0" animBg="1"/>
      <p:bldP spid="19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</a:rPr>
              <a:t>গারো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সমাজের</a:t>
            </a:r>
            <a:r>
              <a:rPr lang="en-US" sz="5400" dirty="0" smtClean="0">
                <a:solidFill>
                  <a:srgbClr val="FFFF00"/>
                </a:solidFill>
              </a:rPr>
              <a:t>  </a:t>
            </a:r>
            <a:r>
              <a:rPr lang="en-US" sz="5400" dirty="0" err="1" smtClean="0">
                <a:solidFill>
                  <a:srgbClr val="FFFF00"/>
                </a:solidFill>
              </a:rPr>
              <a:t>দল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endParaRPr lang="en-US" sz="54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Graphic spid="4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অর্থনৈতিক জীবন ।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000" dirty="0" smtClean="0"/>
              <a:t>প্রধান কাজ কৃষি। </a:t>
            </a:r>
            <a:endParaRPr lang="en-US" sz="4000" dirty="0"/>
          </a:p>
        </p:txBody>
      </p:sp>
      <p:pic>
        <p:nvPicPr>
          <p:cNvPr id="4" name="Picture 3" descr="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5029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afa 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905000"/>
            <a:ext cx="2781300" cy="3810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FFFF00"/>
                </a:solidFill>
              </a:rPr>
              <a:t>নিচের চিত্রগুলো লক্ষ কর 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5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267200"/>
            <a:ext cx="3962400" cy="2209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47800"/>
            <a:ext cx="4267200" cy="2362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afa 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3810000" cy="2438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afa 169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343400"/>
            <a:ext cx="4191000" cy="2133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6324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গারোদের উৎপাদিত ।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398</Words>
  <Application>Microsoft Office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আজকের পাঠ </vt:lpstr>
      <vt:lpstr>Slide 3</vt:lpstr>
      <vt:lpstr>Slide 4</vt:lpstr>
      <vt:lpstr>Slide 5</vt:lpstr>
      <vt:lpstr>গারো সমাজ </vt:lpstr>
      <vt:lpstr>গারো সমাজের  দল </vt:lpstr>
      <vt:lpstr>অর্থনৈতিক জীবন । </vt:lpstr>
      <vt:lpstr>নিচের চিত্রগুলো লক্ষ কর </vt:lpstr>
      <vt:lpstr>ধর্মীয় জীবন </vt:lpstr>
      <vt:lpstr>ধর্মীয় জীবন </vt:lpstr>
      <vt:lpstr>নিচের চিত্রগুলো লক্ষ কর </vt:lpstr>
      <vt:lpstr>একক কাজ </vt:lpstr>
      <vt:lpstr>উত্তর  </vt:lpstr>
      <vt:lpstr>Slide 15</vt:lpstr>
      <vt:lpstr>গারোদের খাবার </vt:lpstr>
      <vt:lpstr>নিচের চিত্রগুলো লক্ষ কর </vt:lpstr>
      <vt:lpstr>দলীয় কাজ </vt:lpstr>
      <vt:lpstr>উত্তর </vt:lpstr>
      <vt:lpstr>গারোদের খাবার </vt:lpstr>
      <vt:lpstr>উৎসব </vt:lpstr>
      <vt:lpstr>বাড়ির কাজ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 khan</dc:creator>
  <cp:lastModifiedBy>sagor khan</cp:lastModifiedBy>
  <cp:revision>59</cp:revision>
  <dcterms:created xsi:type="dcterms:W3CDTF">2019-12-20T02:17:48Z</dcterms:created>
  <dcterms:modified xsi:type="dcterms:W3CDTF">2020-01-02T04:56:54Z</dcterms:modified>
</cp:coreProperties>
</file>