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1" r:id="rId4"/>
    <p:sldId id="260" r:id="rId5"/>
    <p:sldId id="263" r:id="rId6"/>
    <p:sldId id="265" r:id="rId7"/>
    <p:sldId id="267" r:id="rId8"/>
    <p:sldId id="264" r:id="rId9"/>
    <p:sldId id="270" r:id="rId10"/>
    <p:sldId id="273" r:id="rId11"/>
    <p:sldId id="262" r:id="rId12"/>
    <p:sldId id="286" r:id="rId13"/>
    <p:sldId id="285" r:id="rId14"/>
    <p:sldId id="284" r:id="rId15"/>
    <p:sldId id="283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74" r:id="rId24"/>
    <p:sldId id="289" r:id="rId25"/>
    <p:sldId id="288" r:id="rId26"/>
    <p:sldId id="290" r:id="rId27"/>
    <p:sldId id="291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41" autoAdjust="0"/>
  </p:normalViewPr>
  <p:slideViewPr>
    <p:cSldViewPr snapToGrid="0" showGuides="1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5A68-0687-4F1E-AB24-5B65A635A25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4E317-3C2D-4E5A-AD37-503FFD99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C6B4-75CC-4D91-9E6B-0569A92A8A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3336-063F-48BB-8E5D-3888CB5FD12A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9428-A175-4FF1-A401-1B717F5A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4" y="204951"/>
            <a:ext cx="9191296" cy="6227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2124" y="2617076"/>
            <a:ext cx="561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ফুলের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শুভেছা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2800" y="76200"/>
            <a:ext cx="51816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  <a:t>নামাজের ঘরে মোমবাতি মানে, দরগায় মানে দান, </a:t>
            </a:r>
            <a:b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  <a:t>ছেলেরে তাহার ভালো করে দাও কাঁদে জননীর প্রাণ। </a:t>
            </a:r>
            <a:b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  <a:t>ভালো করে দাও আলা রসুল ভালো করে দাও পীর, </a:t>
            </a:r>
            <a:b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ea typeface="+mj-ea"/>
                <a:cs typeface="NikoshBAN" pitchFamily="2" charset="0"/>
              </a:rPr>
              <a:t>কহিতে মুখখানি ভাসে বহিয়া নয়ন নীর।  </a:t>
            </a:r>
            <a:endParaRPr lang="en-US" sz="2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 descr="Mombati Manot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359" y="2309422"/>
            <a:ext cx="7149737" cy="34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982" y="1357745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4983" y="1345474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vvvv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3463" y="3030583"/>
            <a:ext cx="46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8331" y="2429691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9954" y="2286000"/>
            <a:ext cx="48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3280" y="2090057"/>
            <a:ext cx="514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625634"/>
            <a:ext cx="47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0114" y="2272937"/>
            <a:ext cx="381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2220686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2126" y="783771"/>
            <a:ext cx="463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6883" y="1466193"/>
            <a:ext cx="722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13034" y="1403131"/>
            <a:ext cx="58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96359" y="1135117"/>
            <a:ext cx="682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ছবি দেখে নাম বল—</a:t>
            </a:r>
          </a:p>
        </p:txBody>
      </p:sp>
      <p:pic>
        <p:nvPicPr>
          <p:cNvPr id="4" name="Picture 3" descr="Cika-2.jpg"/>
          <p:cNvPicPr>
            <a:picLocks noChangeAspect="1"/>
          </p:cNvPicPr>
          <p:nvPr/>
        </p:nvPicPr>
        <p:blipFill>
          <a:blip r:embed="rId3"/>
          <a:srcRect r="67390"/>
          <a:stretch>
            <a:fillRect/>
          </a:stretch>
        </p:blipFill>
        <p:spPr>
          <a:xfrm>
            <a:off x="7709338" y="457200"/>
            <a:ext cx="2590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618238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সাত-নরি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/ফুলঝুরি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সিকা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ahuk Pak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1219200"/>
            <a:ext cx="5243512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1823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বিরহিনী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ডাহুক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701-0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000" b="816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14401"/>
            <a:ext cx="28194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মূল্যায়ন----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সালে জন্ম গ্রহণ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উদ্দীনকে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কবিতাটি রচনার প্রেক্ষাপট কোনটি?</a:t>
            </a:r>
          </a:p>
        </p:txBody>
      </p:sp>
    </p:spTree>
    <p:extLst>
      <p:ext uri="{BB962C8B-B14F-4D97-AF65-F5344CB8AC3E}">
        <p14:creationId xmlns:p14="http://schemas.microsoft.com/office/powerpoint/2010/main" val="33749029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irajer Jharfuk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273"/>
          <a:stretch>
            <a:fillRect/>
          </a:stretch>
        </p:blipFill>
        <p:spPr>
          <a:xfrm>
            <a:off x="1668517" y="772510"/>
            <a:ext cx="8229600" cy="541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9977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রহিম চাচার ঝাড়া = একটি চিকিৎসা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7677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tum Pakhi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799" y="357352"/>
            <a:ext cx="8550088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হুতুম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প্যাঁচা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572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 দেখে চিনে নিই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4339" y="457201"/>
            <a:ext cx="49183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0" y="1828801"/>
            <a:ext cx="8077200" cy="206210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ছোটখাট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জোটাতে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7228" y="4713982"/>
            <a:ext cx="695397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হারানোর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শংকা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48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66700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আড়ঙ =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22825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হাট বা বাজার বা মেলা।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el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3048000"/>
            <a:ext cx="6400800" cy="3200400"/>
          </a:xfrm>
          <a:prstGeom prst="rect">
            <a:avLst/>
          </a:prstGeom>
        </p:spPr>
      </p:pic>
      <p:pic>
        <p:nvPicPr>
          <p:cNvPr id="6" name="Picture 5" descr="Bazar-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152400"/>
            <a:ext cx="6400800" cy="2819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64494" y="14097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62894" y="14097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64494" y="4837906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62894" y="4837906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1" y="863025"/>
            <a:ext cx="18069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মূল বক্তব্য: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17918"/>
            <a:ext cx="8305800" cy="23083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রুগ্ন পুত্রের শিয়রে বসে রাত জাগা এক মায়ের মনঃকষ্ট, পুত্রের চঞ্চলতা স্মরণ আর দারিদ্র্যের কারণে তাকে প্রয়োজনীয় খাদ্য ও আনন্দ-আয়োজন করতে না পারার ব্যর্থতা এ কবিতায় উল্লেখ করা হয়েছে।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নামাজের ঘরে মোমবাতি মানে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98307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মসজিদে মোমবাতি দেওয়ার প্রতিজ্ঞা করা বা মানত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sj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046668" cy="4343400"/>
          </a:xfrm>
          <a:prstGeom prst="rect">
            <a:avLst/>
          </a:prstGeom>
        </p:spPr>
      </p:pic>
      <p:pic>
        <p:nvPicPr>
          <p:cNvPr id="5" name="Picture 4" descr="Maj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0"/>
            <a:ext cx="3276600" cy="1981200"/>
          </a:xfrm>
          <a:prstGeom prst="rect">
            <a:avLst/>
          </a:prstGeom>
        </p:spPr>
      </p:pic>
      <p:pic>
        <p:nvPicPr>
          <p:cNvPr id="6" name="Picture 5" descr="Momb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817462"/>
            <a:ext cx="3276600" cy="21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97" y="0"/>
            <a:ext cx="5037666" cy="1007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প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950" y="2116992"/>
            <a:ext cx="488805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6" y="4549676"/>
            <a:ext cx="934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আব্দুল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করিম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প্রাং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বিজ্ঞান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কুমারপুর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আরজানিয়া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আলিম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মাদ্রাসা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বাগমারা</a:t>
            </a:r>
            <a:r>
              <a:rPr lang="en-US" sz="3600" dirty="0" smtClean="0">
                <a:solidFill>
                  <a:srgbClr val="002060"/>
                </a:solidFill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</a:rPr>
              <a:t>রাজশাহি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766" y="1765738"/>
            <a:ext cx="4792717" cy="236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9" y="849752"/>
            <a:ext cx="7126014" cy="377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2" y="1245475"/>
            <a:ext cx="3846786" cy="2096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0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66700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আড়ঙ 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22825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হাট বা বাজার বা মেলা।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0"/>
            <a:ext cx="6400800" cy="3200400"/>
          </a:xfrm>
          <a:prstGeom prst="rect">
            <a:avLst/>
          </a:prstGeom>
        </p:spPr>
      </p:pic>
      <p:pic>
        <p:nvPicPr>
          <p:cNvPr id="6" name="Picture 5" descr="Baza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52400"/>
            <a:ext cx="6400800" cy="2819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64494" y="14097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62894" y="14097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64494" y="4837906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62894" y="4837906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76800" y="381000"/>
            <a:ext cx="2133600" cy="780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6019801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চোখের জল।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84250"/>
            <a:ext cx="5791200" cy="435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304056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নয়ন নীর 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667000" y="3962400"/>
            <a:ext cx="304800" cy="18288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2819400" y="3962400"/>
            <a:ext cx="304800" cy="18288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2667000" y="1066800"/>
            <a:ext cx="304800" cy="18288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2819400" y="1066800"/>
            <a:ext cx="304800" cy="18288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400" y="896112"/>
            <a:ext cx="2819400" cy="7802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744450"/>
            <a:ext cx="5410200" cy="14465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 বাকী অংশ শিক্ষার্থী </a:t>
            </a: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নীরবে পাঠ করবে।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5181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বাঁশ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বনে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বসি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ডাকে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কানা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কুয়ো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রাতের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আঁধার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ঠেলি</a:t>
            </a:r>
            <a:endParaRPr lang="en-US" sz="2200" dirty="0"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বাদুড়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পাখার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বাতাসেতে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পড়ে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সুপারির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বন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হেলি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চলে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বুনো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পথে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জোনাকি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মেয়েরা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কুয়াশা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কাফন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ধরি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,</a:t>
            </a: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দুঃছাই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!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কিবা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শংকায়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মার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পরাণ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উঠিছে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ভরি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যে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কথা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ভাবিতে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পরাণ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শিহরে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তাই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ভাসে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হিয়া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কোণে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,</a:t>
            </a: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বালাই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বালাই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ভালো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হবে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যাদু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মনে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মনে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জাল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বোনে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>
              <a:spcBef>
                <a:spcPct val="0"/>
              </a:spcBef>
              <a:defRPr/>
            </a:pPr>
            <a:endParaRPr lang="en-US" sz="2200" dirty="0"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Kana Kuo Pakhi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579" y="2429691"/>
            <a:ext cx="5106847" cy="3962399"/>
          </a:xfrm>
          <a:prstGeom prst="rect">
            <a:avLst/>
          </a:prstGeom>
        </p:spPr>
      </p:pic>
      <p:pic>
        <p:nvPicPr>
          <p:cNvPr id="4" name="Picture 3" descr="Badur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109" y="1214846"/>
            <a:ext cx="5799908" cy="48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hap Shap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42672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6106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ঢ্যাঁপ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106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হুড়ুম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মুড়ি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ur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19200"/>
            <a:ext cx="4343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334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ছবি দেখে নাম বল—</a:t>
            </a:r>
          </a:p>
        </p:txBody>
      </p:sp>
    </p:spTree>
    <p:extLst>
      <p:ext uri="{BB962C8B-B14F-4D97-AF65-F5344CB8AC3E}">
        <p14:creationId xmlns:p14="http://schemas.microsoft.com/office/powerpoint/2010/main" val="5788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47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057400" y="990600"/>
            <a:ext cx="2895600" cy="780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400962"/>
            <a:ext cx="67818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“সন্তানের প্রতি মায়ের ভালোবাসা অকৃত্রিম” আলোচনা করে উপস্থাপন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59000" contrast="-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12"/>
            <a:ext cx="9144000" cy="685398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0" y="838200"/>
            <a:ext cx="2895600" cy="780288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46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তোমার পড়াশোনায় মায়ের ভূমিকা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বা প্রেরণার পরিচয় দাও।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er Valobasa-2.jpg"/>
          <p:cNvPicPr>
            <a:picLocks noChangeAspect="1"/>
          </p:cNvPicPr>
          <p:nvPr/>
        </p:nvPicPr>
        <p:blipFill>
          <a:blip r:embed="rId2"/>
          <a:srcRect r="1818"/>
          <a:stretch>
            <a:fillRect/>
          </a:stretch>
        </p:blipFill>
        <p:spPr>
          <a:xfrm>
            <a:off x="1433690" y="0"/>
            <a:ext cx="9234311" cy="6858000"/>
          </a:xfrm>
          <a:prstGeom prst="rect">
            <a:avLst/>
          </a:prstGeom>
        </p:spPr>
      </p:pic>
      <p:pic>
        <p:nvPicPr>
          <p:cNvPr id="3" name="Picture 12" descr="AG0037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290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816115"/>
            <a:ext cx="71628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আমার সাথে থাকার জন্য ধন্যবাদ--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75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2483346"/>
            <a:ext cx="7467600" cy="35394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 বাংলা স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াহিত্য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</a:p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৫০মিনিট</a:t>
            </a:r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78360"/>
            <a:ext cx="5715000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sign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847850"/>
            <a:ext cx="47244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5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01-01.jpg"/>
          <p:cNvPicPr>
            <a:picLocks noChangeAspect="1"/>
          </p:cNvPicPr>
          <p:nvPr/>
        </p:nvPicPr>
        <p:blipFill>
          <a:blip r:embed="rId2">
            <a:lum bright="25000" contrast="-40000"/>
          </a:blip>
          <a:srcRect l="4762" t="-2083" b="833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19600" y="1066800"/>
            <a:ext cx="3048000" cy="780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9800" y="2362200"/>
            <a:ext cx="7848600" cy="31242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6355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355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ভালবাসার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বলতে পারবে। </a:t>
            </a:r>
          </a:p>
          <a:p>
            <a:pPr marL="46355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মুমূর্ষ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মাতৃহৃদয়ের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হাহাকারের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উল্লেখ করতে পারবে। </a:t>
            </a:r>
          </a:p>
          <a:p>
            <a:pPr marL="46355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জীবনচিত্র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355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রাত্রির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রূপায়ণ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63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38"/>
          <a:stretch>
            <a:fillRect/>
          </a:stretch>
        </p:blipFill>
        <p:spPr bwMode="auto">
          <a:xfrm>
            <a:off x="253125" y="849085"/>
            <a:ext cx="3745177" cy="27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215" y="0"/>
            <a:ext cx="5607894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spc="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ther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2" y="909910"/>
            <a:ext cx="3682972" cy="2910808"/>
          </a:xfrm>
          <a:prstGeom prst="rect">
            <a:avLst/>
          </a:prstGeom>
        </p:spPr>
      </p:pic>
      <p:pic>
        <p:nvPicPr>
          <p:cNvPr id="6" name="Picture 5" descr="Mothe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674" y="927463"/>
            <a:ext cx="3278778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462099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পল্লিকবি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উদ্দিন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280" y="158252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জন্ম- 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৯০৩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খ্রিঃ 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জানুয়ারী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7211704" y="1449169"/>
            <a:ext cx="2160896" cy="838200"/>
            <a:chOff x="5687704" y="1449169"/>
            <a:chExt cx="2160896" cy="838200"/>
          </a:xfrm>
        </p:grpSpPr>
        <p:sp>
          <p:nvSpPr>
            <p:cNvPr id="6" name="Oval 5"/>
            <p:cNvSpPr/>
            <p:nvPr/>
          </p:nvSpPr>
          <p:spPr>
            <a:xfrm>
              <a:off x="6248400" y="1449169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687704" y="1982569"/>
              <a:ext cx="6096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582526" y="2696944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" dirty="0">
                <a:latin typeface="NikoshBAN" pitchFamily="2" charset="0"/>
                <a:cs typeface="NikoshBAN" pitchFamily="2" charset="0"/>
              </a:rPr>
              <a:t>জন্মস্থান: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bn-BD" sz="1500" dirty="0">
                <a:latin typeface="NikoshBAN" pitchFamily="2" charset="0"/>
                <a:cs typeface="NikoshBAN" pitchFamily="2" charset="0"/>
              </a:rPr>
              <a:t> জেলার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bn-BD" sz="1500" dirty="0">
                <a:latin typeface="NikoshBAN" pitchFamily="2" charset="0"/>
                <a:cs typeface="NikoshBAN" pitchFamily="2" charset="0"/>
              </a:rPr>
              <a:t> গ্রামে</a:t>
            </a:r>
            <a:endParaRPr lang="en-US" sz="1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7210425" y="2515969"/>
            <a:ext cx="2160896" cy="838200"/>
            <a:chOff x="5686425" y="2515969"/>
            <a:chExt cx="2160896" cy="838200"/>
          </a:xfrm>
        </p:grpSpPr>
        <p:sp>
          <p:nvSpPr>
            <p:cNvPr id="12" name="Oval 11"/>
            <p:cNvSpPr/>
            <p:nvPr/>
          </p:nvSpPr>
          <p:spPr>
            <a:xfrm>
              <a:off x="6247121" y="2515969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686425" y="3049369"/>
              <a:ext cx="6096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604760" y="3524486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শিক্ষা:</a:t>
            </a: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স্কুল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5"/>
          <p:cNvGrpSpPr/>
          <p:nvPr/>
        </p:nvGrpSpPr>
        <p:grpSpPr>
          <a:xfrm>
            <a:off x="7086600" y="3506570"/>
            <a:ext cx="2313296" cy="1141631"/>
            <a:chOff x="5687704" y="3582769"/>
            <a:chExt cx="2160896" cy="838200"/>
          </a:xfrm>
        </p:grpSpPr>
        <p:sp>
          <p:nvSpPr>
            <p:cNvPr id="16" name="Oval 15"/>
            <p:cNvSpPr/>
            <p:nvPr/>
          </p:nvSpPr>
          <p:spPr>
            <a:xfrm>
              <a:off x="6248400" y="3582769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687704" y="4116169"/>
              <a:ext cx="6096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105840" y="990600"/>
            <a:ext cx="210502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12192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: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রিসার্স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এ্যাসিসেটন্ট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ডেপুটি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ডিরেক্টর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কলিকাতা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2743200" y="1143000"/>
            <a:ext cx="2449204" cy="1191994"/>
            <a:chOff x="1665596" y="762000"/>
            <a:chExt cx="2068204" cy="838200"/>
          </a:xfrm>
        </p:grpSpPr>
        <p:sp>
          <p:nvSpPr>
            <p:cNvPr id="21" name="Oval 20"/>
            <p:cNvSpPr/>
            <p:nvPr/>
          </p:nvSpPr>
          <p:spPr>
            <a:xfrm>
              <a:off x="1665596" y="762000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3200400" y="1371600"/>
              <a:ext cx="533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19400" y="242611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সাহিত্য কর্ম:</a:t>
            </a: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নকসী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মাঠ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সোজন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ঘাট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বাঁশি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85"/>
          <p:cNvGrpSpPr/>
          <p:nvPr/>
        </p:nvGrpSpPr>
        <p:grpSpPr>
          <a:xfrm>
            <a:off x="2895600" y="2427506"/>
            <a:ext cx="2286000" cy="963394"/>
            <a:chOff x="1665596" y="1752600"/>
            <a:chExt cx="2068204" cy="838200"/>
          </a:xfrm>
        </p:grpSpPr>
        <p:sp>
          <p:nvSpPr>
            <p:cNvPr id="27" name="Oval 26"/>
            <p:cNvSpPr/>
            <p:nvPr/>
          </p:nvSpPr>
          <p:spPr>
            <a:xfrm>
              <a:off x="1665596" y="1752600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>
              <a:off x="3200400" y="2362200"/>
              <a:ext cx="533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9"/>
          <p:cNvGrpSpPr/>
          <p:nvPr/>
        </p:nvGrpSpPr>
        <p:grpSpPr>
          <a:xfrm>
            <a:off x="2895600" y="3505200"/>
            <a:ext cx="2525404" cy="1088588"/>
            <a:chOff x="1665596" y="762000"/>
            <a:chExt cx="2068204" cy="838200"/>
          </a:xfrm>
        </p:grpSpPr>
        <p:sp>
          <p:nvSpPr>
            <p:cNvPr id="31" name="Oval 30"/>
            <p:cNvSpPr/>
            <p:nvPr/>
          </p:nvSpPr>
          <p:spPr>
            <a:xfrm>
              <a:off x="1665596" y="762000"/>
              <a:ext cx="1600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>
              <a:off x="3200400" y="1371600"/>
              <a:ext cx="533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895600" y="3606801"/>
            <a:ext cx="1981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1600" dirty="0" err="1"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ডিলিট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3" name="Group 74"/>
          <p:cNvGrpSpPr/>
          <p:nvPr/>
        </p:nvGrpSpPr>
        <p:grpSpPr>
          <a:xfrm>
            <a:off x="5257801" y="5125820"/>
            <a:ext cx="1685925" cy="665381"/>
            <a:chOff x="3962400" y="4476750"/>
            <a:chExt cx="1447800" cy="665381"/>
          </a:xfrm>
        </p:grpSpPr>
        <p:sp>
          <p:nvSpPr>
            <p:cNvPr id="69" name="Hexagon 68"/>
            <p:cNvSpPr/>
            <p:nvPr/>
          </p:nvSpPr>
          <p:spPr>
            <a:xfrm>
              <a:off x="3962400" y="4476750"/>
              <a:ext cx="1447800" cy="609600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00500" y="4495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মৃত্যু- ১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৯৭৬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খ্রিঃ</a:t>
              </a: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১৪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ঢাকায়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79"/>
          <p:cNvGrpSpPr/>
          <p:nvPr/>
        </p:nvGrpSpPr>
        <p:grpSpPr>
          <a:xfrm>
            <a:off x="6915150" y="4831339"/>
            <a:ext cx="457200" cy="619919"/>
            <a:chOff x="5391150" y="4096544"/>
            <a:chExt cx="457200" cy="61991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619750" y="4105275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534025" y="4400550"/>
              <a:ext cx="609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91150" y="4714875"/>
              <a:ext cx="457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84"/>
          <p:cNvGrpSpPr/>
          <p:nvPr/>
        </p:nvGrpSpPr>
        <p:grpSpPr>
          <a:xfrm>
            <a:off x="4791075" y="4822607"/>
            <a:ext cx="457200" cy="609600"/>
            <a:chOff x="3124200" y="4106863"/>
            <a:chExt cx="457200" cy="609600"/>
          </a:xfrm>
        </p:grpSpPr>
        <p:cxnSp>
          <p:nvCxnSpPr>
            <p:cNvPr id="82" name="Straight Connector 81"/>
            <p:cNvCxnSpPr/>
            <p:nvPr/>
          </p:nvCxnSpPr>
          <p:spPr>
            <a:xfrm rot="10800000">
              <a:off x="3143250" y="4124325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2828925" y="4410869"/>
              <a:ext cx="609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3124200" y="4703762"/>
              <a:ext cx="457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Josim Uddin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1676402"/>
            <a:ext cx="2133600" cy="29717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8438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8" grpId="0" build="allAtOnce" animBg="1"/>
      <p:bldP spid="20" grpId="0"/>
      <p:bldP spid="2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53954"/>
            <a:ext cx="518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নিঝুম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ঘোর-ঘোর-আন্ধার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নিশ্বাস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শোনা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কোথা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রুগন্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জাগিছে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চাহনি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ঢুলিছে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চোখের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শিয়রের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দীপ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বিরহী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পরাণ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দোলে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বেঁধেছে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বুনো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মশকের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এদো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ডোবা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বহিছে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কঠোর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পচান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ঘ্রাণ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200" dirty="0">
                <a:latin typeface="NikoshBAN" pitchFamily="2" charset="0"/>
                <a:cs typeface="NikoshBAN" pitchFamily="2" charset="0"/>
              </a:rPr>
              <a:t>ছোট কুঁড়েঘর, বেড়ার ফাঁকেতে আসিছে শী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র বায়ু, 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শিয়রে বসিয়া মনে মনে মাতা গণিছে ছেলের আয়ু্।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800" y="152400"/>
            <a:ext cx="2133600" cy="780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ijhum Rat-1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5337" y="1038497"/>
            <a:ext cx="4114800" cy="260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90" y="3733800"/>
            <a:ext cx="409058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bon Chitr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7303"/>
          <a:stretch>
            <a:fillRect/>
          </a:stretch>
        </p:blipFill>
        <p:spPr>
          <a:xfrm>
            <a:off x="2286000" y="0"/>
            <a:ext cx="7620000" cy="6286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352800" y="1210270"/>
            <a:ext cx="541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000" b="1" spc="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749" y="3697853"/>
            <a:ext cx="5715000" cy="1015663"/>
          </a:xfrm>
          <a:prstGeom prst="rect">
            <a:avLst/>
          </a:prstGeom>
          <a:scene3d>
            <a:camera prst="perspectiveHeroicExtremeRightFacing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spc="300" dirty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6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300" dirty="0" err="1">
                <a:latin typeface="NikoshBAN" pitchFamily="2" charset="0"/>
                <a:cs typeface="NikoshBAN" pitchFamily="2" charset="0"/>
              </a:rPr>
              <a:t>পল্লিজননী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63228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>
                <a:latin typeface="NikoshBAN" pitchFamily="2" charset="0"/>
                <a:cs typeface="NikoshBAN" pitchFamily="2" charset="0"/>
              </a:rPr>
              <a:t>ছেলে কয়, ‘মারে, কত রাত আছে, কখন সকাল হবে,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ভালো যে লাগে না, এমনি করিয়া কেবা শুয়ে থাকে কবে।’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মা কয়, ‘বাছারে! চুপটি করিয়া ঘুমোতে এক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 বার’,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ছেলে রেগে কয়, ‘ঘুম যে আসে না কি করিব আমি তার।’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পান্ডুর গালে চুমো খায় মাতা। সারা গায়ে দেয় হাত, </a:t>
            </a:r>
            <a:br>
              <a:rPr lang="bn-BD" sz="2200" dirty="0">
                <a:latin typeface="NikoshBAN" pitchFamily="2" charset="0"/>
                <a:cs typeface="NikoshBAN" pitchFamily="2" charset="0"/>
              </a:rPr>
            </a:br>
            <a:r>
              <a:rPr lang="bn-BD" sz="2200" dirty="0">
                <a:latin typeface="NikoshBAN" pitchFamily="2" charset="0"/>
                <a:cs typeface="NikoshBAN" pitchFamily="2" charset="0"/>
              </a:rPr>
              <a:t>পারে যদি বুকে যত স্নেহ আছে ঢেলে দেয় তারি সাথ।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yer Valob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90" y="2769326"/>
            <a:ext cx="6875671" cy="31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588</Words>
  <Application>Microsoft Office PowerPoint</Application>
  <PresentationFormat>Widescreen</PresentationFormat>
  <Paragraphs>115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44</cp:revision>
  <dcterms:created xsi:type="dcterms:W3CDTF">2019-02-22T09:51:30Z</dcterms:created>
  <dcterms:modified xsi:type="dcterms:W3CDTF">2019-03-07T18:46:44Z</dcterms:modified>
</cp:coreProperties>
</file>