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8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type="A4" cy="6858000" cx="9906000"/>
  <p:notesSz cx="6858000" cy="9144000"/>
  <p:defaultTextStyle>
    <a:defPPr>
      <a:defRPr lang="en-US"/>
    </a:defPPr>
    <a:lvl1pPr algn="l" defTabSz="91433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330" eaLnBrk="1" hangingPunct="1" latinLnBrk="0" marL="457165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330" eaLnBrk="1" hangingPunct="1" latinLnBrk="0" marL="91433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330" eaLnBrk="1" hangingPunct="1" latinLnBrk="0" marL="1371495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330" eaLnBrk="1" hangingPunct="1" latinLnBrk="0" marL="182866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330" eaLnBrk="1" hangingPunct="1" latinLnBrk="0" marL="2285825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330" eaLnBrk="1" hangingPunct="1" latinLnBrk="0" marL="274299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330" eaLnBrk="1" hangingPunct="1" latinLnBrk="0" marL="3200155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330" eaLnBrk="1" hangingPunct="1" latinLnBrk="0" marL="365732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712CAA"/>
    <a:srgbClr val="00FF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 horzBarState="maximized">
    <p:restoredLeft sz="10441" autoAdjust="0"/>
    <p:restoredTop sz="94660"/>
  </p:normalViewPr>
  <p:slideViewPr>
    <p:cSldViewPr>
      <p:cViewPr>
        <p:scale>
          <a:sx n="66" d="100"/>
          <a:sy n="66" d="100"/>
        </p:scale>
        <p:origin x="-642" y="-2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3C39B-B969-44DA-9103-D289A6E7272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587E0-4191-43D3-BB2E-3F55EC45555F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দলীয়</a:t>
          </a:r>
          <a:r>
            <a: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কাজ</a:t>
          </a:r>
        </a:p>
      </dgm:t>
    </dgm:pt>
    <dgm:pt modelId="{756414C4-6E27-46B2-98DF-B19DD82D5865}" type="parTrans" cxnId="{5B733D88-52BE-4E5A-AB9B-BC7ADFEF4F22}">
      <dgm:prSet/>
      <dgm:spPr/>
      <dgm:t>
        <a:bodyPr/>
        <a:lstStyle/>
        <a:p>
          <a:endParaRPr lang="en-US" sz="2000"/>
        </a:p>
      </dgm:t>
    </dgm:pt>
    <dgm:pt modelId="{6BF36550-462D-4579-A3F7-BFBE87504355}" type="sibTrans" cxnId="{5B733D88-52BE-4E5A-AB9B-BC7ADFEF4F22}">
      <dgm:prSet/>
      <dgm:spPr/>
      <dgm:t>
        <a:bodyPr/>
        <a:lstStyle/>
        <a:p>
          <a:endParaRPr lang="en-US" sz="2000"/>
        </a:p>
      </dgm:t>
    </dgm:pt>
    <dgm:pt modelId="{2A6D54EB-C28D-4C1F-83C3-AD5CE1220523}">
      <dgm:prSet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শিক্ষার্থীরা ( A থেকে T পর্যন্ত ) ২০টি দলে ভাগ হয়ে হজের ফরজ এবং ওয়াজিবগুলো পরস্পরের মধ্যে আলোচনা কর।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B5F9AA6F-0A24-4051-8484-04A1A15ECDD9}" type="parTrans" cxnId="{493F846B-1A52-4F84-9764-2992B0B550C4}">
      <dgm:prSet/>
      <dgm:spPr/>
      <dgm:t>
        <a:bodyPr/>
        <a:lstStyle/>
        <a:p>
          <a:endParaRPr lang="en-US" sz="2000"/>
        </a:p>
      </dgm:t>
    </dgm:pt>
    <dgm:pt modelId="{C02E2ECC-D02A-4C0E-8BDF-1B8E0ABA3F36}" type="sibTrans" cxnId="{493F846B-1A52-4F84-9764-2992B0B550C4}">
      <dgm:prSet/>
      <dgm:spPr/>
      <dgm:t>
        <a:bodyPr/>
        <a:lstStyle/>
        <a:p>
          <a:endParaRPr lang="en-US" sz="2000"/>
        </a:p>
      </dgm:t>
    </dgm:pt>
    <dgm:pt modelId="{0DD0E6D8-48A3-4CC6-9578-3217AD7E41A1}" type="pres">
      <dgm:prSet presAssocID="{7653C39B-B969-44DA-9103-D289A6E727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59D1C-429B-4211-A444-692903E52BB0}" type="pres">
      <dgm:prSet presAssocID="{2A6D54EB-C28D-4C1F-83C3-AD5CE1220523}" presName="boxAndChildren" presStyleCnt="0"/>
      <dgm:spPr/>
    </dgm:pt>
    <dgm:pt modelId="{AA269D35-D2A1-447D-B2E0-7EB01AECA230}" type="pres">
      <dgm:prSet presAssocID="{2A6D54EB-C28D-4C1F-83C3-AD5CE1220523}" presName="parentTextBox" presStyleLbl="node1" presStyleIdx="0" presStyleCnt="2"/>
      <dgm:spPr/>
      <dgm:t>
        <a:bodyPr/>
        <a:lstStyle/>
        <a:p>
          <a:endParaRPr lang="en-US"/>
        </a:p>
      </dgm:t>
    </dgm:pt>
    <dgm:pt modelId="{491668E2-4B91-4AC4-9AAF-764AA6D1F873}" type="pres">
      <dgm:prSet presAssocID="{6BF36550-462D-4579-A3F7-BFBE87504355}" presName="sp" presStyleCnt="0"/>
      <dgm:spPr/>
    </dgm:pt>
    <dgm:pt modelId="{0B077CC7-78EC-44E6-9B8C-AFB323E21ACF}" type="pres">
      <dgm:prSet presAssocID="{4E6587E0-4191-43D3-BB2E-3F55EC45555F}" presName="arrowAndChildren" presStyleCnt="0"/>
      <dgm:spPr/>
    </dgm:pt>
    <dgm:pt modelId="{92A78B0A-3121-49FA-A4DB-54018E0BD206}" type="pres">
      <dgm:prSet presAssocID="{4E6587E0-4191-43D3-BB2E-3F55EC45555F}" presName="parentTextArrow" presStyleLbl="node1" presStyleIdx="1" presStyleCnt="2" custScaleY="38192"/>
      <dgm:spPr/>
      <dgm:t>
        <a:bodyPr/>
        <a:lstStyle/>
        <a:p>
          <a:endParaRPr lang="en-US"/>
        </a:p>
      </dgm:t>
    </dgm:pt>
  </dgm:ptLst>
  <dgm:cxnLst>
    <dgm:cxn modelId="{18C7B1FE-FB40-405D-AFA3-3CA72D0DF06C}" type="presOf" srcId="{7653C39B-B969-44DA-9103-D289A6E72720}" destId="{0DD0E6D8-48A3-4CC6-9578-3217AD7E41A1}" srcOrd="0" destOrd="0" presId="urn:microsoft.com/office/officeart/2005/8/layout/process4"/>
    <dgm:cxn modelId="{493F846B-1A52-4F84-9764-2992B0B550C4}" srcId="{7653C39B-B969-44DA-9103-D289A6E72720}" destId="{2A6D54EB-C28D-4C1F-83C3-AD5CE1220523}" srcOrd="1" destOrd="0" parTransId="{B5F9AA6F-0A24-4051-8484-04A1A15ECDD9}" sibTransId="{C02E2ECC-D02A-4C0E-8BDF-1B8E0ABA3F36}"/>
    <dgm:cxn modelId="{EF94C281-B7E3-4F1A-905C-4DD7BC0370DE}" type="presOf" srcId="{2A6D54EB-C28D-4C1F-83C3-AD5CE1220523}" destId="{AA269D35-D2A1-447D-B2E0-7EB01AECA230}" srcOrd="0" destOrd="0" presId="urn:microsoft.com/office/officeart/2005/8/layout/process4"/>
    <dgm:cxn modelId="{B54158E7-9024-49AF-A07A-970DDC191546}" type="presOf" srcId="{4E6587E0-4191-43D3-BB2E-3F55EC45555F}" destId="{92A78B0A-3121-49FA-A4DB-54018E0BD206}" srcOrd="0" destOrd="0" presId="urn:microsoft.com/office/officeart/2005/8/layout/process4"/>
    <dgm:cxn modelId="{5B733D88-52BE-4E5A-AB9B-BC7ADFEF4F22}" srcId="{7653C39B-B969-44DA-9103-D289A6E72720}" destId="{4E6587E0-4191-43D3-BB2E-3F55EC45555F}" srcOrd="0" destOrd="0" parTransId="{756414C4-6E27-46B2-98DF-B19DD82D5865}" sibTransId="{6BF36550-462D-4579-A3F7-BFBE87504355}"/>
    <dgm:cxn modelId="{3674D471-3B0C-4657-9BF9-117A1C2E6640}" type="presParOf" srcId="{0DD0E6D8-48A3-4CC6-9578-3217AD7E41A1}" destId="{98259D1C-429B-4211-A444-692903E52BB0}" srcOrd="0" destOrd="0" presId="urn:microsoft.com/office/officeart/2005/8/layout/process4"/>
    <dgm:cxn modelId="{5F362A44-9F0F-4F5F-BE5F-B6DD74FDD159}" type="presParOf" srcId="{98259D1C-429B-4211-A444-692903E52BB0}" destId="{AA269D35-D2A1-447D-B2E0-7EB01AECA230}" srcOrd="0" destOrd="0" presId="urn:microsoft.com/office/officeart/2005/8/layout/process4"/>
    <dgm:cxn modelId="{AF77A268-2BF8-4A55-8339-116359A41D23}" type="presParOf" srcId="{0DD0E6D8-48A3-4CC6-9578-3217AD7E41A1}" destId="{491668E2-4B91-4AC4-9AAF-764AA6D1F873}" srcOrd="1" destOrd="0" presId="urn:microsoft.com/office/officeart/2005/8/layout/process4"/>
    <dgm:cxn modelId="{E370D3D0-7994-4A88-A652-0C911C9974FC}" type="presParOf" srcId="{0DD0E6D8-48A3-4CC6-9578-3217AD7E41A1}" destId="{0B077CC7-78EC-44E6-9B8C-AFB323E21ACF}" srcOrd="2" destOrd="0" presId="urn:microsoft.com/office/officeart/2005/8/layout/process4"/>
    <dgm:cxn modelId="{43725293-CBB8-402C-9CF7-DAC243DD35EC}" type="presParOf" srcId="{0B077CC7-78EC-44E6-9B8C-AFB323E21ACF}" destId="{92A78B0A-3121-49FA-A4DB-54018E0BD206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A31A1-ED48-4A26-AF55-6AD375CDBD6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C608744-92D8-40B9-AC9A-6348CEB160E1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হজ</a:t>
          </a:r>
          <a:r>
            <a:rPr lang="en-US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কাকে বলে?</a:t>
          </a:r>
          <a:endParaRPr lang="en-US" sz="2400" dirty="0"/>
        </a:p>
      </dgm:t>
    </dgm:pt>
    <dgm:pt modelId="{B461A5EF-AAE7-441C-8815-E9C4C9BCC59C}" type="parTrans" cxnId="{08AA77D1-15BD-4813-9DA2-0335ADE1F97B}">
      <dgm:prSet/>
      <dgm:spPr/>
      <dgm:t>
        <a:bodyPr/>
        <a:lstStyle/>
        <a:p>
          <a:endParaRPr lang="en-US" sz="2400"/>
        </a:p>
      </dgm:t>
    </dgm:pt>
    <dgm:pt modelId="{70664CF7-ADAF-4B40-AED6-74BF8B4C9BF8}" type="sibTrans" cxnId="{08AA77D1-15BD-4813-9DA2-0335ADE1F97B}">
      <dgm:prSet/>
      <dgm:spPr/>
      <dgm:t>
        <a:bodyPr/>
        <a:lstStyle/>
        <a:p>
          <a:endParaRPr lang="en-US" sz="2400"/>
        </a:p>
      </dgm:t>
    </dgm:pt>
    <dgm:pt modelId="{1D880130-CEB6-4B3F-B9D7-97045EDC6FE3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হজ কোন প্রকারের ইবাদত?</a:t>
          </a:r>
        </a:p>
      </dgm:t>
    </dgm:pt>
    <dgm:pt modelId="{DDF3D666-2355-4B67-818D-61F7401451D1}" type="parTrans" cxnId="{5D2A45C7-146F-467D-A161-5DC671CECE16}">
      <dgm:prSet/>
      <dgm:spPr/>
      <dgm:t>
        <a:bodyPr/>
        <a:lstStyle/>
        <a:p>
          <a:endParaRPr lang="en-US" sz="2400"/>
        </a:p>
      </dgm:t>
    </dgm:pt>
    <dgm:pt modelId="{07271708-6D51-409B-A37A-25D749F7E1A1}" type="sibTrans" cxnId="{5D2A45C7-146F-467D-A161-5DC671CECE16}">
      <dgm:prSet/>
      <dgm:spPr/>
      <dgm:t>
        <a:bodyPr/>
        <a:lstStyle/>
        <a:p>
          <a:endParaRPr lang="en-US" sz="2400"/>
        </a:p>
      </dgm:t>
    </dgm:pt>
    <dgm:pt modelId="{45A9A58B-C963-4853-BAFF-8AA95DEDF417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হজের ফরজ কয়টি ও কী কী?</a:t>
          </a:r>
        </a:p>
      </dgm:t>
    </dgm:pt>
    <dgm:pt modelId="{3215A6FA-549E-4980-B40B-EE9CCD867198}" type="parTrans" cxnId="{E70B2E12-A091-4D4A-9F97-DD8A0E2EC861}">
      <dgm:prSet/>
      <dgm:spPr/>
      <dgm:t>
        <a:bodyPr/>
        <a:lstStyle/>
        <a:p>
          <a:endParaRPr lang="en-US" sz="2400"/>
        </a:p>
      </dgm:t>
    </dgm:pt>
    <dgm:pt modelId="{BAA1AD94-3330-4C4D-B7FC-C88375B08E81}" type="sibTrans" cxnId="{E70B2E12-A091-4D4A-9F97-DD8A0E2EC861}">
      <dgm:prSet/>
      <dgm:spPr/>
      <dgm:t>
        <a:bodyPr/>
        <a:lstStyle/>
        <a:p>
          <a:endParaRPr lang="en-US" sz="2400"/>
        </a:p>
      </dgm:t>
    </dgm:pt>
    <dgm:pt modelId="{9965F335-33E5-4A21-B6E0-B68BEE452D13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rPr>
            <a:t>হজের ৭টি ওয়াজিব বল।</a:t>
          </a:r>
        </a:p>
      </dgm:t>
    </dgm:pt>
    <dgm:pt modelId="{0828A8E7-4E73-4C74-8615-96361525423B}" type="parTrans" cxnId="{4D7750B7-1089-4C02-8CDA-ABC00CC16F85}">
      <dgm:prSet/>
      <dgm:spPr/>
      <dgm:t>
        <a:bodyPr/>
        <a:lstStyle/>
        <a:p>
          <a:endParaRPr lang="en-US" sz="2400"/>
        </a:p>
      </dgm:t>
    </dgm:pt>
    <dgm:pt modelId="{FE0A1290-7522-4DC6-8EDB-22DC9A30AA70}" type="sibTrans" cxnId="{4D7750B7-1089-4C02-8CDA-ABC00CC16F85}">
      <dgm:prSet/>
      <dgm:spPr/>
      <dgm:t>
        <a:bodyPr/>
        <a:lstStyle/>
        <a:p>
          <a:endParaRPr lang="en-US" sz="2400"/>
        </a:p>
      </dgm:t>
    </dgm:pt>
    <dgm:pt modelId="{5E106DD3-BB22-4843-8DB9-69C2B9B2D63E}" type="pres">
      <dgm:prSet presAssocID="{A0DA31A1-ED48-4A26-AF55-6AD375CDBD69}" presName="compositeShape" presStyleCnt="0">
        <dgm:presLayoutVars>
          <dgm:dir/>
          <dgm:resizeHandles/>
        </dgm:presLayoutVars>
      </dgm:prSet>
      <dgm:spPr/>
    </dgm:pt>
    <dgm:pt modelId="{83514999-CEAE-460F-B17D-C6AD87353384}" type="pres">
      <dgm:prSet presAssocID="{A0DA31A1-ED48-4A26-AF55-6AD375CDBD69}" presName="pyramid" presStyleLbl="node1" presStyleIdx="0" presStyleCnt="1" custScaleY="88843" custLinFactNeighborX="20716" custLinFactNeighborY="-1859"/>
      <dgm:spPr>
        <a:solidFill>
          <a:srgbClr val="00B050"/>
        </a:solidFill>
      </dgm:spPr>
    </dgm:pt>
    <dgm:pt modelId="{53F2E3E9-0E46-47BB-8D8D-D8CC61902B7C}" type="pres">
      <dgm:prSet presAssocID="{A0DA31A1-ED48-4A26-AF55-6AD375CDBD69}" presName="theList" presStyleCnt="0"/>
      <dgm:spPr/>
    </dgm:pt>
    <dgm:pt modelId="{103A4E9A-7331-40F9-A517-0BE167EA2494}" type="pres">
      <dgm:prSet presAssocID="{1D880130-CEB6-4B3F-B9D7-97045EDC6FE3}" presName="aNode" presStyleLbl="fgAcc1" presStyleIdx="0" presStyleCnt="4" custScaleX="161625" custLinFactNeighborX="-1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894B0-7976-477C-8D3B-433289DB3A67}" type="pres">
      <dgm:prSet presAssocID="{1D880130-CEB6-4B3F-B9D7-97045EDC6FE3}" presName="aSpace" presStyleCnt="0"/>
      <dgm:spPr/>
    </dgm:pt>
    <dgm:pt modelId="{2B6C2F8F-8DE4-4279-9004-522C0B7FD1A5}" type="pres">
      <dgm:prSet presAssocID="{DC608744-92D8-40B9-AC9A-6348CEB160E1}" presName="aNode" presStyleLbl="fgAcc1" presStyleIdx="1" presStyleCnt="4" custScaleX="161625" custLinFactNeighborX="-1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05A84-3C35-4BF4-934E-72DBF81967B8}" type="pres">
      <dgm:prSet presAssocID="{DC608744-92D8-40B9-AC9A-6348CEB160E1}" presName="aSpace" presStyleCnt="0"/>
      <dgm:spPr/>
    </dgm:pt>
    <dgm:pt modelId="{68B689EF-53E7-4199-B5B5-4D33A720BEF9}" type="pres">
      <dgm:prSet presAssocID="{45A9A58B-C963-4853-BAFF-8AA95DEDF417}" presName="aNode" presStyleLbl="fgAcc1" presStyleIdx="2" presStyleCnt="4" custScaleX="160040" custLinFactNeighborX="-1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EDAF79-D877-4EBF-8F2E-6066368156E8}" type="pres">
      <dgm:prSet presAssocID="{45A9A58B-C963-4853-BAFF-8AA95DEDF417}" presName="aSpace" presStyleCnt="0"/>
      <dgm:spPr/>
    </dgm:pt>
    <dgm:pt modelId="{4A42AB6B-9CD4-4450-87D1-D2DB18E6D737}" type="pres">
      <dgm:prSet presAssocID="{9965F335-33E5-4A21-B6E0-B68BEE452D13}" presName="aNode" presStyleLbl="fgAcc1" presStyleIdx="3" presStyleCnt="4" custScaleX="160851" custLinFactNeighborX="-19552" custLinFactNeighborY="1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B7C86-2176-4C23-AB5C-AF5683F2EBA1}" type="pres">
      <dgm:prSet presAssocID="{9965F335-33E5-4A21-B6E0-B68BEE452D13}" presName="aSpace" presStyleCnt="0"/>
      <dgm:spPr/>
    </dgm:pt>
  </dgm:ptLst>
  <dgm:cxnLst>
    <dgm:cxn modelId="{40973670-014B-48EE-9DF5-E44EA7742989}" type="presOf" srcId="{A0DA31A1-ED48-4A26-AF55-6AD375CDBD69}" destId="{5E106DD3-BB22-4843-8DB9-69C2B9B2D63E}" srcOrd="0" destOrd="0" presId="urn:microsoft.com/office/officeart/2005/8/layout/pyramid2"/>
    <dgm:cxn modelId="{E70B2E12-A091-4D4A-9F97-DD8A0E2EC861}" srcId="{A0DA31A1-ED48-4A26-AF55-6AD375CDBD69}" destId="{45A9A58B-C963-4853-BAFF-8AA95DEDF417}" srcOrd="2" destOrd="0" parTransId="{3215A6FA-549E-4980-B40B-EE9CCD867198}" sibTransId="{BAA1AD94-3330-4C4D-B7FC-C88375B08E81}"/>
    <dgm:cxn modelId="{5D2A45C7-146F-467D-A161-5DC671CECE16}" srcId="{A0DA31A1-ED48-4A26-AF55-6AD375CDBD69}" destId="{1D880130-CEB6-4B3F-B9D7-97045EDC6FE3}" srcOrd="0" destOrd="0" parTransId="{DDF3D666-2355-4B67-818D-61F7401451D1}" sibTransId="{07271708-6D51-409B-A37A-25D749F7E1A1}"/>
    <dgm:cxn modelId="{4D7750B7-1089-4C02-8CDA-ABC00CC16F85}" srcId="{A0DA31A1-ED48-4A26-AF55-6AD375CDBD69}" destId="{9965F335-33E5-4A21-B6E0-B68BEE452D13}" srcOrd="3" destOrd="0" parTransId="{0828A8E7-4E73-4C74-8615-96361525423B}" sibTransId="{FE0A1290-7522-4DC6-8EDB-22DC9A30AA70}"/>
    <dgm:cxn modelId="{FCD886DC-53EA-4002-86EC-D6601F0BBDA3}" type="presOf" srcId="{45A9A58B-C963-4853-BAFF-8AA95DEDF417}" destId="{68B689EF-53E7-4199-B5B5-4D33A720BEF9}" srcOrd="0" destOrd="0" presId="urn:microsoft.com/office/officeart/2005/8/layout/pyramid2"/>
    <dgm:cxn modelId="{18568D8F-22E2-45E6-8526-C089E3A02606}" type="presOf" srcId="{9965F335-33E5-4A21-B6E0-B68BEE452D13}" destId="{4A42AB6B-9CD4-4450-87D1-D2DB18E6D737}" srcOrd="0" destOrd="0" presId="urn:microsoft.com/office/officeart/2005/8/layout/pyramid2"/>
    <dgm:cxn modelId="{E0602743-BAA3-4D5B-9462-5E7231CE8C19}" type="presOf" srcId="{DC608744-92D8-40B9-AC9A-6348CEB160E1}" destId="{2B6C2F8F-8DE4-4279-9004-522C0B7FD1A5}" srcOrd="0" destOrd="0" presId="urn:microsoft.com/office/officeart/2005/8/layout/pyramid2"/>
    <dgm:cxn modelId="{08AA77D1-15BD-4813-9DA2-0335ADE1F97B}" srcId="{A0DA31A1-ED48-4A26-AF55-6AD375CDBD69}" destId="{DC608744-92D8-40B9-AC9A-6348CEB160E1}" srcOrd="1" destOrd="0" parTransId="{B461A5EF-AAE7-441C-8815-E9C4C9BCC59C}" sibTransId="{70664CF7-ADAF-4B40-AED6-74BF8B4C9BF8}"/>
    <dgm:cxn modelId="{1AFF03A4-9257-4314-9E85-321977CA5970}" type="presOf" srcId="{1D880130-CEB6-4B3F-B9D7-97045EDC6FE3}" destId="{103A4E9A-7331-40F9-A517-0BE167EA2494}" srcOrd="0" destOrd="0" presId="urn:microsoft.com/office/officeart/2005/8/layout/pyramid2"/>
    <dgm:cxn modelId="{B5F4B27B-52EC-4D68-A36C-C24BA952232C}" type="presParOf" srcId="{5E106DD3-BB22-4843-8DB9-69C2B9B2D63E}" destId="{83514999-CEAE-460F-B17D-C6AD87353384}" srcOrd="0" destOrd="0" presId="urn:microsoft.com/office/officeart/2005/8/layout/pyramid2"/>
    <dgm:cxn modelId="{60F8537B-8C6F-403D-BC55-E3E4C6D2E54C}" type="presParOf" srcId="{5E106DD3-BB22-4843-8DB9-69C2B9B2D63E}" destId="{53F2E3E9-0E46-47BB-8D8D-D8CC61902B7C}" srcOrd="1" destOrd="0" presId="urn:microsoft.com/office/officeart/2005/8/layout/pyramid2"/>
    <dgm:cxn modelId="{6F86F19B-0D46-4CFD-B894-FA4AFB83B8BC}" type="presParOf" srcId="{53F2E3E9-0E46-47BB-8D8D-D8CC61902B7C}" destId="{103A4E9A-7331-40F9-A517-0BE167EA2494}" srcOrd="0" destOrd="0" presId="urn:microsoft.com/office/officeart/2005/8/layout/pyramid2"/>
    <dgm:cxn modelId="{3C0A5E1D-A6F4-47F2-9053-3ABE32D32A7D}" type="presParOf" srcId="{53F2E3E9-0E46-47BB-8D8D-D8CC61902B7C}" destId="{20F894B0-7976-477C-8D3B-433289DB3A67}" srcOrd="1" destOrd="0" presId="urn:microsoft.com/office/officeart/2005/8/layout/pyramid2"/>
    <dgm:cxn modelId="{9CAE5D07-427C-4136-A0A5-A0559F73D414}" type="presParOf" srcId="{53F2E3E9-0E46-47BB-8D8D-D8CC61902B7C}" destId="{2B6C2F8F-8DE4-4279-9004-522C0B7FD1A5}" srcOrd="2" destOrd="0" presId="urn:microsoft.com/office/officeart/2005/8/layout/pyramid2"/>
    <dgm:cxn modelId="{8BA43528-F94F-4E3D-BA42-CCEA059388FA}" type="presParOf" srcId="{53F2E3E9-0E46-47BB-8D8D-D8CC61902B7C}" destId="{83705A84-3C35-4BF4-934E-72DBF81967B8}" srcOrd="3" destOrd="0" presId="urn:microsoft.com/office/officeart/2005/8/layout/pyramid2"/>
    <dgm:cxn modelId="{32EEDFAD-56E5-418A-AAA2-766F59657897}" type="presParOf" srcId="{53F2E3E9-0E46-47BB-8D8D-D8CC61902B7C}" destId="{68B689EF-53E7-4199-B5B5-4D33A720BEF9}" srcOrd="4" destOrd="0" presId="urn:microsoft.com/office/officeart/2005/8/layout/pyramid2"/>
    <dgm:cxn modelId="{8396CBDA-95EE-454F-A262-3812A075E9DC}" type="presParOf" srcId="{53F2E3E9-0E46-47BB-8D8D-D8CC61902B7C}" destId="{70EDAF79-D877-4EBF-8F2E-6066368156E8}" srcOrd="5" destOrd="0" presId="urn:microsoft.com/office/officeart/2005/8/layout/pyramid2"/>
    <dgm:cxn modelId="{34CC1A42-4C45-4E47-A811-6F6E606FE6A9}" type="presParOf" srcId="{53F2E3E9-0E46-47BB-8D8D-D8CC61902B7C}" destId="{4A42AB6B-9CD4-4450-87D1-D2DB18E6D737}" srcOrd="6" destOrd="0" presId="urn:microsoft.com/office/officeart/2005/8/layout/pyramid2"/>
    <dgm:cxn modelId="{0FAE4954-2E2E-47FF-9069-239A1A9E4737}" type="presParOf" srcId="{53F2E3E9-0E46-47BB-8D8D-D8CC61902B7C}" destId="{4D2B7C86-2176-4C23-AB5C-AF5683F2EBA1}" srcOrd="7" destOrd="0" presId="urn:microsoft.com/office/officeart/2005/8/layout/pyramid2"/>
  </dgm:cxnLst>
  <dgm:bg>
    <a:solidFill>
      <a:schemeClr val="bg1">
        <a:lumMod val="75000"/>
      </a:schemeClr>
    </a:solidFill>
  </dgm:bg>
  <dgm:whole/>
  <dgm:extLst>
    <a:ext uri="http://schemas.microsoft.com/office/drawing/2008/diagram">
      <dsp:dataModelExt xmlns=""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69D35-D2A1-447D-B2E0-7EB01AECA230}">
      <dsp:nvSpPr>
        <dsp:cNvPr id="0" name=""/>
        <dsp:cNvSpPr/>
      </dsp:nvSpPr>
      <dsp:spPr>
        <a:xfrm>
          <a:off x="0" y="1297737"/>
          <a:ext cx="6604000" cy="2266082"/>
        </a:xfrm>
        <a:prstGeom prst="rect">
          <a:avLst/>
        </a:prstGeom>
        <a:gradFill rotWithShape="1">
          <a:gsLst>
            <a:gs pos="0">
              <a:schemeClr val="dk1">
                <a:tint val="98000"/>
                <a:shade val="25000"/>
                <a:satMod val="250000"/>
              </a:schemeClr>
            </a:gs>
            <a:gs pos="68000">
              <a:schemeClr val="dk1">
                <a:tint val="86000"/>
                <a:satMod val="115000"/>
              </a:schemeClr>
            </a:gs>
            <a:gs pos="100000">
              <a:schemeClr val="dk1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dk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dk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শিক্ষার্থীরা ( A থেকে T পর্যন্ত ) ২০টি দলে ভাগ হয়ে হজের ফরজ এবং ওয়াজিবগুলো পরস্পরের মধ্যে আলোচনা কর।  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0" y="1297737"/>
        <a:ext cx="6604000" cy="2266082"/>
      </dsp:txXfrm>
    </dsp:sp>
    <dsp:sp modelId="{92A78B0A-3121-49FA-A4DB-54018E0BD206}">
      <dsp:nvSpPr>
        <dsp:cNvPr id="0" name=""/>
        <dsp:cNvSpPr/>
      </dsp:nvSpPr>
      <dsp:spPr>
        <a:xfrm rot="10800000">
          <a:off x="0" y="647"/>
          <a:ext cx="6604000" cy="1331080"/>
        </a:xfrm>
        <a:prstGeom prst="upArrowCallou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শ্রেণির কাজ </a:t>
          </a:r>
        </a:p>
      </dsp:txBody>
      <dsp:txXfrm rot="10800000">
        <a:off x="0" y="647"/>
        <a:ext cx="6604000" cy="864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dirty="0" lang="en-US"/>
          </a:p>
        </p:txBody>
      </p:sp>
      <p:sp>
        <p:nvSpPr>
          <p:cNvPr id="104872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E40CE9E7-67DF-4248-B800-08366C065EA3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72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dirty="0" lang="en-US"/>
          </a:p>
        </p:txBody>
      </p:sp>
      <p:sp>
        <p:nvSpPr>
          <p:cNvPr id="104872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dirty="0" lang="en-US"/>
          </a:p>
        </p:txBody>
      </p:sp>
      <p:sp>
        <p:nvSpPr>
          <p:cNvPr id="104872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EE5F1F51-4DA5-4F7E-A7C0-77FCFA31CA4D}" type="slidenum">
              <a:rPr lang="en-US" smtClean="0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33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330" eaLnBrk="1" hangingPunct="1" latinLnBrk="0" marL="457165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330" eaLnBrk="1" hangingPunct="1" latinLnBrk="0" marL="91433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330" eaLnBrk="1" hangingPunct="1" latinLnBrk="0" marL="1371495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330" eaLnBrk="1" hangingPunct="1" latinLnBrk="0" marL="182866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330" eaLnBrk="1" hangingPunct="1" latinLnBrk="0" marL="2285825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330" eaLnBrk="1" hangingPunct="1" latinLnBrk="0" marL="274299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330" eaLnBrk="1" hangingPunct="1" latinLnBrk="0" marL="3200155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330" eaLnBrk="1" hangingPunct="1" latinLnBrk="0" marL="365732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1048630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E5F1F51-4DA5-4F7E-A7C0-77FCFA31CA4D}" type="slidenum">
              <a:rPr lang="en-US" smtClean="0"/>
              <a:t>1</a:t>
            </a:fld>
            <a:endParaRPr dirty="0"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8"/>
          <p:cNvSpPr>
            <a:spLocks noGrp="1"/>
          </p:cNvSpPr>
          <p:nvPr>
            <p:ph type="ctrTitle"/>
          </p:nvPr>
        </p:nvSpPr>
        <p:spPr>
          <a:xfrm>
            <a:off x="577852" y="1371600"/>
            <a:ext cx="8505953" cy="1828800"/>
          </a:xfrm>
          <a:ln>
            <a:noFill/>
          </a:ln>
        </p:spPr>
        <p:txBody>
          <a:bodyPr anchor="b" bIns="0" rIns="18287" tIns="0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56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6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7"/>
          <a:lstStyle>
            <a:lvl1pPr algn="r" indent="0" marL="0" marR="45716">
              <a:buNone/>
              <a:defRPr>
                <a:solidFill>
                  <a:schemeClr val="tx1"/>
                </a:solidFill>
              </a:defRPr>
            </a:lvl1pPr>
            <a:lvl2pPr algn="ctr" indent="0" marL="457165">
              <a:buNone/>
            </a:lvl2pPr>
            <a:lvl3pPr algn="ctr" indent="0" marL="914330">
              <a:buNone/>
            </a:lvl3pPr>
            <a:lvl4pPr algn="ctr" indent="0" marL="1371495">
              <a:buNone/>
            </a:lvl4pPr>
            <a:lvl5pPr algn="ctr" indent="0" marL="1828660">
              <a:buNone/>
            </a:lvl5pPr>
            <a:lvl6pPr algn="ctr" indent="0" marL="2285825">
              <a:buNone/>
            </a:lvl6pPr>
            <a:lvl7pPr algn="ctr" indent="0" marL="2742990">
              <a:buNone/>
            </a:lvl7pPr>
            <a:lvl8pPr algn="ctr" indent="0" marL="3200155">
              <a:buNone/>
            </a:lvl8pPr>
            <a:lvl9pPr algn="ctr" indent="0" marL="365732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anchor="b" bIns="0" tIns="0" vert="horz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5600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8"/>
            <a:ext cx="8420100" cy="1509712"/>
          </a:xfrm>
        </p:spPr>
        <p:txBody>
          <a:bodyPr anchor="t" lIns="45716" rIns="45716"/>
          <a:lstStyle>
            <a:lvl1pPr indent="0" marL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95302" y="704088"/>
            <a:ext cx="8915401" cy="114300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920085"/>
            <a:ext cx="4375149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2" name="Content Placeholder 3"/>
          <p:cNvSpPr>
            <a:spLocks noGrp="1"/>
          </p:cNvSpPr>
          <p:nvPr>
            <p:ph sz="half" idx="2"/>
          </p:nvPr>
        </p:nvSpPr>
        <p:spPr>
          <a:xfrm>
            <a:off x="5035552" y="1920085"/>
            <a:ext cx="4375149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6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495302" y="704088"/>
            <a:ext cx="8915401" cy="1143000"/>
          </a:xfrm>
        </p:spPr>
        <p:txBody>
          <a:bodyPr anchor="b" tIns="45716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2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anchor="ctr" bIns="0" lIns="45716" rIns="45716" tIns="0">
            <a:noAutofit/>
          </a:bodyPr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3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8" y="1859758"/>
            <a:ext cx="4378590" cy="654842"/>
          </a:xfrm>
        </p:spPr>
        <p:txBody>
          <a:bodyPr anchor="ctr" bIns="0" lIns="45716" rIns="45716" tIns="0"/>
          <a:lstStyle>
            <a:lvl1pPr indent="0" marL="0">
              <a:buNone/>
              <a:defRPr baseline="0" b="1" cap="none" sz="2400">
                <a:solidFill>
                  <a:schemeClr val="tx2"/>
                </a:solidFill>
                <a:effectLst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14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4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5" name="Content Placeholder 5"/>
          <p:cNvSpPr>
            <a:spLocks noGrp="1"/>
          </p:cNvSpPr>
          <p:nvPr>
            <p:ph sz="quarter" idx="4"/>
          </p:nvPr>
        </p:nvSpPr>
        <p:spPr>
          <a:xfrm>
            <a:off x="5032118" y="2514604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7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495301" y="704088"/>
            <a:ext cx="8997950" cy="1143000"/>
          </a:xfrm>
        </p:spPr>
        <p:txBody>
          <a:bodyPr anchor="b" bIns="0" tIns="45716" vert="horz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50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58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742952" y="514352"/>
            <a:ext cx="2971801" cy="1162051"/>
          </a:xfrm>
        </p:spPr>
        <p:txBody>
          <a:bodyPr anchor="b" lIns="0">
            <a:noAutofit/>
          </a:bodyPr>
          <a:lstStyle>
            <a:lvl1pPr algn="l" rtl="0">
              <a:spcBef>
                <a:spcPct val="0"/>
              </a:spcBef>
              <a:buNone/>
              <a:defRPr b="0" sz="26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6" name="Text Placeholder 2"/>
          <p:cNvSpPr>
            <a:spLocks noGrp="1"/>
          </p:cNvSpPr>
          <p:nvPr>
            <p:ph type="body" idx="2"/>
          </p:nvPr>
        </p:nvSpPr>
        <p:spPr>
          <a:xfrm>
            <a:off x="742952" y="1676400"/>
            <a:ext cx="2971801" cy="4572000"/>
          </a:xfrm>
        </p:spPr>
        <p:txBody>
          <a:bodyPr lIns="18287" rIns="18287"/>
          <a:lstStyle>
            <a:lvl1pPr algn="l" indent="0" marL="0">
              <a:buNone/>
              <a:defRPr sz="1400"/>
            </a:lvl1pPr>
            <a:lvl2pPr algn="l" indent="0">
              <a:buNone/>
              <a:defRPr sz="1200"/>
            </a:lvl2pPr>
            <a:lvl3pPr algn="l" indent="0">
              <a:buNone/>
              <a:defRPr sz="1000"/>
            </a:lvl3pPr>
            <a:lvl4pPr algn="l" indent="0">
              <a:buNone/>
              <a:defRPr sz="900"/>
            </a:lvl4pPr>
            <a:lvl5pPr algn="l" indent="0"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07" name="Content Placeholder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Snip and Round Single Corner Rectangle 8"/>
          <p:cNvSpPr/>
          <p:nvPr/>
        </p:nvSpPr>
        <p:spPr>
          <a:xfrm rot="420000" flipV="1">
            <a:off x="3429566" y="1108078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3" rIns="91433" rtlCol="0" tIns="45716"/>
          <a:p>
            <a:pPr algn="ctr" eaLnBrk="1" hangingPunct="1" latinLnBrk="0"/>
            <a:endParaRPr dirty="0" kumimoji="0" lang="en-US"/>
          </a:p>
        </p:txBody>
      </p:sp>
      <p:sp>
        <p:nvSpPr>
          <p:cNvPr id="1048691" name="Right Triangle 11"/>
          <p:cNvSpPr/>
          <p:nvPr/>
        </p:nvSpPr>
        <p:spPr>
          <a:xfrm rot="420000" flipV="1">
            <a:off x="8671145" y="5359769"/>
            <a:ext cx="168402" cy="155448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16" lIns="91433" rIns="91433" rtlCol="0" tIns="45716"/>
          <a:p>
            <a:pPr algn="ctr" eaLnBrk="1" hangingPunct="1" latinLnBrk="0"/>
            <a:endParaRPr dirty="0" kumimoji="0" lang="en-US"/>
          </a:p>
        </p:txBody>
      </p:sp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60400" y="1177001"/>
            <a:ext cx="2397252" cy="1582621"/>
          </a:xfrm>
        </p:spPr>
        <p:txBody>
          <a:bodyPr anchor="b" bIns="45716" lIns="45716" rIns="45716" tIns="45716" vert="horz"/>
          <a:lstStyle>
            <a:lvl1pPr algn="l">
              <a:buNone/>
              <a:defRPr b="1" sz="2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4" y="2828785"/>
            <a:ext cx="2393949" cy="2179320"/>
          </a:xfrm>
        </p:spPr>
        <p:txBody>
          <a:bodyPr anchor="t" bIns="45716" lIns="64003" rIns="45716"/>
          <a:lstStyle>
            <a:lvl1pPr algn="l" indent="0" marL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50300" y="6356357"/>
            <a:ext cx="660400" cy="365125"/>
          </a:xfrm>
        </p:spPr>
        <p:txBody>
          <a:bodyPr/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  <p:sp>
        <p:nvSpPr>
          <p:cNvPr id="1048697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8"/>
            <a:ext cx="500253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dirty="0"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698" name="Freeform 9"/>
          <p:cNvSpPr/>
          <p:nvPr/>
        </p:nvSpPr>
        <p:spPr bwMode="auto">
          <a:xfrm flipV="1">
            <a:off x="-10318" y="5816606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16" compatLnSpc="1" lIns="91433" rIns="91433" tIns="45716" vert="horz" wrap="square"/>
          <a:p>
            <a:pPr algn="l" eaLnBrk="1" hangingPunct="1" latinLnBrk="0" marL="0" rtl="0"/>
            <a:endParaRPr dirty="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99" name="Freeform 10"/>
          <p:cNvSpPr/>
          <p:nvPr/>
        </p:nvSpPr>
        <p:spPr bwMode="auto">
          <a:xfrm flipV="1">
            <a:off x="4746625" y="6219826"/>
            <a:ext cx="5159375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16" compatLnSpc="1" lIns="91433" rIns="91433" tIns="45716" vert="horz" wrap="square"/>
          <a:p>
            <a:pPr algn="l" eaLnBrk="1" hangingPunct="1" latinLnBrk="0" marL="0" rtl="0"/>
            <a:endParaRPr dirty="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</p:bgPr>
    </p:bg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10318" y="-7142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16" compatLnSpc="1" lIns="91433" rIns="91433" tIns="45716" vert="horz" wrap="square"/>
          <a:p>
            <a:pPr algn="l" eaLnBrk="1" hangingPunct="1" latinLnBrk="0" marL="0" rtl="0"/>
            <a:endParaRPr dirty="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746625" y="-7143"/>
            <a:ext cx="5159375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t" bIns="45716" compatLnSpc="1" lIns="91433" rIns="91433" tIns="45716" vert="horz" wrap="square"/>
          <a:p>
            <a:pPr algn="l" eaLnBrk="1" hangingPunct="1" latinLnBrk="0" marL="0" rtl="0"/>
            <a:endParaRPr dirty="0"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>
          <a:xfrm>
            <a:off x="495302" y="704088"/>
            <a:ext cx="8915401" cy="1143000"/>
          </a:xfrm>
          <a:prstGeom prst="rect"/>
        </p:spPr>
        <p:txBody>
          <a:bodyPr anchor="b" bIns="0" lIns="0" rIns="0" tIns="45716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>
          <a:xfrm>
            <a:off x="495302" y="1935480"/>
            <a:ext cx="8915401" cy="4389120"/>
          </a:xfrm>
          <a:prstGeom prst="rect"/>
        </p:spPr>
        <p:txBody>
          <a:bodyPr bIns="45716" lIns="91433" rIns="91433" tIns="45716"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3D4AA0-E254-4695-830C-9387CAA9EC71}" type="datetimeFigureOut">
              <a:rPr lang="en-US" smtClean="0"/>
              <a:t>10/21/2019</a:t>
            </a:fld>
            <a:endParaRPr dirty="0" lang="en-US"/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7"/>
            <a:ext cx="36322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7"/>
            <a:ext cx="825500" cy="365125"/>
          </a:xfrm>
          <a:prstGeom prst="rect"/>
        </p:spPr>
        <p:txBody>
          <a:bodyPr anchor="b" bIns="0" lIns="0" rIns="0" tIns="0" vert="horz"/>
          <a:lstStyle>
            <a:lvl1pPr algn="r" eaLnBrk="1" hangingPunct="1" latinLnBrk="0">
              <a:defRPr sz="1200" kumimoji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F44967-C86F-46D5-A82C-27AA34EEEFE5}" type="slidenum">
              <a:rPr lang="en-US" smtClean="0"/>
              <a:t>‹#›</a:t>
            </a:fld>
            <a:endParaRPr dirty="0" lang="en-US"/>
          </a:p>
        </p:txBody>
      </p:sp>
      <p:grpSp>
        <p:nvGrpSpPr>
          <p:cNvPr id="24" name="Group 1"/>
          <p:cNvGrpSpPr/>
          <p:nvPr/>
        </p:nvGrpSpPr>
        <p:grpSpPr>
          <a:xfrm>
            <a:off x="-20601" y="202408"/>
            <a:ext cx="9945594" cy="649224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dirty="0" kumimoji="0" lang="en-US"/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t" bIns="45720" compatLnSpc="1" lIns="91440" rIns="91440" tIns="45720" vert="horz" wrap="square"/>
            <a:p>
              <a:endParaRPr dirty="0" kumimoji="0" lang="en-US"/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eaLnBrk="1" hangingPunct="1" latinLnBrk="0" rtl="0">
        <a:spcBef>
          <a:spcPct val="0"/>
        </a:spcBef>
        <a:buNone/>
        <a:defRPr b="0" sz="5000" kern="1200" kumimoji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274299" latinLnBrk="0" marL="274299" rtl="0">
        <a:spcBef>
          <a:spcPct val="20000"/>
        </a:spcBef>
        <a:buClr>
          <a:schemeClr val="accent3"/>
        </a:buClr>
        <a:buSzPct val="95000"/>
        <a:buFont typeface="Wingdings 2"/>
        <a:buChar char=""/>
        <a:defRPr sz="26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46869" latinLnBrk="0" marL="640031" rtl="0">
        <a:spcBef>
          <a:spcPct val="20000"/>
        </a:spcBef>
        <a:buClr>
          <a:schemeClr val="accent1"/>
        </a:buClr>
        <a:buSzPct val="85000"/>
        <a:buFont typeface="Wingdings 2"/>
        <a:buChar char="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46869" latinLnBrk="0" marL="914330" rtl="0">
        <a:spcBef>
          <a:spcPct val="20000"/>
        </a:spcBef>
        <a:buClr>
          <a:schemeClr val="accent2"/>
        </a:buClr>
        <a:buSzPct val="70000"/>
        <a:buFont typeface="Wingdings 2"/>
        <a:buChar char=""/>
        <a:defRPr sz="21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10296" latinLnBrk="0" marL="1188629" rtl="0">
        <a:spcBef>
          <a:spcPct val="20000"/>
        </a:spcBef>
        <a:buClr>
          <a:schemeClr val="accent3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10296" latinLnBrk="0" marL="1462929" rtl="0">
        <a:spcBef>
          <a:spcPct val="20000"/>
        </a:spcBef>
        <a:buClr>
          <a:schemeClr val="accent4"/>
        </a:buClr>
        <a:buSzPct val="65000"/>
        <a:buFont typeface="Wingdings 2"/>
        <a:buChar char="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10296" latinLnBrk="0" marL="1737228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66" latinLnBrk="0" marL="1920094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16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66" latinLnBrk="0" marL="2194393" rtl="0">
        <a:spcBef>
          <a:spcPct val="20000"/>
        </a:spcBef>
        <a:buClr>
          <a:schemeClr val="tx2"/>
        </a:buClr>
        <a:buChar char="•"/>
        <a:defRPr sz="16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66" latinLnBrk="0" marL="2468691" rtl="0">
        <a:spcBef>
          <a:spcPct val="20000"/>
        </a:spcBef>
        <a:buClr>
          <a:schemeClr val="tx2"/>
        </a:buClr>
        <a:buFontTx/>
        <a:buChar char="•"/>
        <a:defRPr baseline="0" sz="14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165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33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495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66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5825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299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155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32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image" Target="../media/image20.gif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Rectangle 6"/>
          <p:cNvSpPr/>
          <p:nvPr/>
        </p:nvSpPr>
        <p:spPr>
          <a:xfrm>
            <a:off x="150113" y="-91433"/>
            <a:ext cx="7343005" cy="3520433"/>
          </a:xfrm>
          <a:prstGeom prst="rect"/>
          <a:noFill/>
        </p:spPr>
        <p:txBody>
          <a:bodyPr bIns="45716" lIns="91433" rIns="91433" tIns="45716" wrap="square">
            <a:spAutoFit/>
          </a:bodyPr>
          <a:p>
            <a:pPr algn="ctr"/>
            <a:endParaRPr b="1" dirty="0" sz="115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48628" name=""/>
          <p:cNvSpPr/>
          <p:nvPr/>
        </p:nvSpPr>
        <p:spPr>
          <a:xfrm>
            <a:off x="150112" y="49401"/>
            <a:ext cx="9637981" cy="971361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6000" lang="en-US">
                <a:solidFill>
                  <a:srgbClr val="FF6600"/>
                </a:solidFill>
              </a:rPr>
              <a:t>স</a:t>
            </a:r>
            <a:r>
              <a:rPr altLang="en-US" b="1" sz="6000" lang="en-US">
                <a:solidFill>
                  <a:srgbClr val="FF6600"/>
                </a:solidFill>
              </a:rPr>
              <a:t>ব</a:t>
            </a:r>
            <a:r>
              <a:rPr altLang="en-US" b="1" sz="6000" lang="en-US">
                <a:solidFill>
                  <a:srgbClr val="FF6600"/>
                </a:solidFill>
              </a:rPr>
              <a:t>া</a:t>
            </a:r>
            <a:r>
              <a:rPr altLang="en-US" b="1" sz="6000" lang="en-US">
                <a:solidFill>
                  <a:srgbClr val="FF6600"/>
                </a:solidFill>
              </a:rPr>
              <a:t>ই</a:t>
            </a:r>
            <a:r>
              <a:rPr altLang="en-US" b="1" sz="6000" lang="en-US">
                <a:solidFill>
                  <a:srgbClr val="FF6600"/>
                </a:solidFill>
              </a:rPr>
              <a:t> </a:t>
            </a:r>
            <a:r>
              <a:rPr altLang="en-US" b="1" sz="6000" lang="en-US">
                <a:solidFill>
                  <a:srgbClr val="FF6600"/>
                </a:solidFill>
              </a:rPr>
              <a:t>ক</a:t>
            </a:r>
            <a:r>
              <a:rPr altLang="en-US" b="1" sz="6000" lang="en-US">
                <a:solidFill>
                  <a:srgbClr val="FF6600"/>
                </a:solidFill>
              </a:rPr>
              <a:t>ে</a:t>
            </a:r>
            <a:r>
              <a:rPr altLang="en-US" b="1" sz="6000" lang="en-US">
                <a:solidFill>
                  <a:srgbClr val="FF6600"/>
                </a:solidFill>
              </a:rPr>
              <a:t> </a:t>
            </a:r>
            <a:r>
              <a:rPr altLang="en-US" b="1" sz="6000" lang="en-US">
                <a:solidFill>
                  <a:srgbClr val="FF6600"/>
                </a:solidFill>
              </a:rPr>
              <a:t>ন</a:t>
            </a:r>
            <a:r>
              <a:rPr altLang="en-US" b="1" sz="6000" lang="en-US">
                <a:solidFill>
                  <a:srgbClr val="FF6600"/>
                </a:solidFill>
              </a:rPr>
              <a:t>ত</a:t>
            </a:r>
            <a:r>
              <a:rPr altLang="en-US" b="1" sz="6000" lang="en-US">
                <a:solidFill>
                  <a:srgbClr val="FF6600"/>
                </a:solidFill>
              </a:rPr>
              <a:t>ু</a:t>
            </a:r>
            <a:r>
              <a:rPr altLang="en-US" b="1" sz="6000" lang="en-US">
                <a:solidFill>
                  <a:srgbClr val="FF6600"/>
                </a:solidFill>
              </a:rPr>
              <a:t>ন</a:t>
            </a:r>
            <a:r>
              <a:rPr altLang="en-US" b="1" sz="6000" lang="en-US">
                <a:solidFill>
                  <a:srgbClr val="FF6600"/>
                </a:solidFill>
              </a:rPr>
              <a:t> </a:t>
            </a:r>
            <a:r>
              <a:rPr altLang="en-US" b="1" sz="6000" lang="en-US">
                <a:solidFill>
                  <a:srgbClr val="FF6600"/>
                </a:solidFill>
              </a:rPr>
              <a:t>ব</a:t>
            </a:r>
            <a:r>
              <a:rPr altLang="en-US" b="1" sz="6000" lang="en-US">
                <a:solidFill>
                  <a:srgbClr val="FF6600"/>
                </a:solidFill>
              </a:rPr>
              <a:t>ছ</a:t>
            </a:r>
            <a:r>
              <a:rPr altLang="en-US" b="1" sz="6000" lang="en-US">
                <a:solidFill>
                  <a:srgbClr val="FF6600"/>
                </a:solidFill>
              </a:rPr>
              <a:t>র</a:t>
            </a:r>
            <a:r>
              <a:rPr altLang="en-US" b="1" sz="6000" lang="en-US">
                <a:solidFill>
                  <a:srgbClr val="FF6600"/>
                </a:solidFill>
              </a:rPr>
              <a:t>ে</a:t>
            </a:r>
            <a:r>
              <a:rPr altLang="en-US" b="1" sz="6000" lang="en-US">
                <a:solidFill>
                  <a:srgbClr val="FF6600"/>
                </a:solidFill>
              </a:rPr>
              <a:t>র</a:t>
            </a:r>
            <a:r>
              <a:rPr altLang="en-US" b="1" sz="6000" lang="en-US">
                <a:solidFill>
                  <a:srgbClr val="FF6600"/>
                </a:solidFill>
              </a:rPr>
              <a:t> </a:t>
            </a:r>
            <a:r>
              <a:rPr altLang="en-US" b="1" sz="6000" lang="en-US">
                <a:solidFill>
                  <a:srgbClr val="FF6600"/>
                </a:solidFill>
              </a:rPr>
              <a:t>শ</a:t>
            </a:r>
            <a:r>
              <a:rPr altLang="en-US" b="1" sz="6000" lang="en-US">
                <a:solidFill>
                  <a:srgbClr val="FF6600"/>
                </a:solidFill>
              </a:rPr>
              <a:t>ু</a:t>
            </a:r>
            <a:r>
              <a:rPr altLang="en-US" b="1" sz="6000" lang="en-US">
                <a:solidFill>
                  <a:srgbClr val="FF6600"/>
                </a:solidFill>
              </a:rPr>
              <a:t>ভ</a:t>
            </a:r>
            <a:r>
              <a:rPr altLang="en-US" b="1" sz="6000" lang="en-US">
                <a:solidFill>
                  <a:srgbClr val="FF6600"/>
                </a:solidFill>
              </a:rPr>
              <a:t>ে</a:t>
            </a:r>
            <a:r>
              <a:rPr altLang="en-US" b="1" sz="6000" lang="en-US">
                <a:solidFill>
                  <a:srgbClr val="FF6600"/>
                </a:solidFill>
              </a:rPr>
              <a:t>চ</a:t>
            </a:r>
            <a:r>
              <a:rPr altLang="en-US" b="1" sz="6000" lang="en-US">
                <a:solidFill>
                  <a:srgbClr val="FF6600"/>
                </a:solidFill>
              </a:rPr>
              <a:t>্</a:t>
            </a:r>
            <a:r>
              <a:rPr altLang="en-US" b="1" sz="6000" lang="en-US">
                <a:solidFill>
                  <a:srgbClr val="FF6600"/>
                </a:solidFill>
              </a:rPr>
              <a:t>ছ</a:t>
            </a:r>
            <a:r>
              <a:rPr altLang="en-US" b="1" sz="6000" lang="en-US">
                <a:solidFill>
                  <a:srgbClr val="FF6600"/>
                </a:solidFill>
              </a:rPr>
              <a:t>া</a:t>
            </a:r>
            <a:endParaRPr b="1" sz="6000" lang="en-US">
              <a:solidFill>
                <a:srgbClr val="FF6600"/>
              </a:solidFill>
            </a:endParaRP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94" y="1161599"/>
            <a:ext cx="9906294" cy="5603133"/>
          </a:xfrm>
          <a:prstGeom prst="rect"/>
        </p:spPr>
      </p:pic>
    </p:spTree>
  </p:cSld>
  <p:clrMapOvr>
    <a:masterClrMapping/>
  </p:clrMapOvr>
  <p:transition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minai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10000"/>
          </a:blip>
          <a:stretch>
            <a:fillRect/>
          </a:stretch>
        </p:blipFill>
        <p:spPr>
          <a:xfrm>
            <a:off x="1100634" y="1638299"/>
            <a:ext cx="7904895" cy="3581400"/>
          </a:xfrm>
          <a:prstGeom prst="rect"/>
        </p:spPr>
      </p:pic>
      <p:sp>
        <p:nvSpPr>
          <p:cNvPr id="1048646" name="TextBox 3"/>
          <p:cNvSpPr txBox="1"/>
          <p:nvPr/>
        </p:nvSpPr>
        <p:spPr>
          <a:xfrm>
            <a:off x="1600200" y="5877588"/>
            <a:ext cx="6477000" cy="523212"/>
          </a:xfrm>
          <a:prstGeom prst="rect"/>
          <a:solidFill>
            <a:schemeClr val="tx2">
              <a:lumMod val="50000"/>
            </a:schemeClr>
          </a:solidFill>
        </p:spPr>
        <p:txBody>
          <a:bodyPr bIns="45716" lIns="91433" rIns="91433" rtlCol="0" tIns="45716" wrap="square">
            <a:spAutoFit/>
          </a:bodyPr>
          <a:p>
            <a:pPr algn="ctr"/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১) মুযদালিফায় অবস্থান করা।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7" name=""/>
          <p:cNvSpPr/>
          <p:nvPr/>
        </p:nvSpPr>
        <p:spPr>
          <a:xfrm>
            <a:off x="1297050" y="114299"/>
            <a:ext cx="7311899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 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13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14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4000" id="19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0" fill="hold" id="20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21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22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23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24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 descr="48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01419" y="2048370"/>
            <a:ext cx="4451580" cy="3117144"/>
          </a:xfrm>
          <a:prstGeom prst="rect"/>
        </p:spPr>
      </p:pic>
      <p:pic>
        <p:nvPicPr>
          <p:cNvPr id="2097169" name="Picture 2" descr="4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22631" y="2048370"/>
            <a:ext cx="4422320" cy="3083010"/>
          </a:xfrm>
          <a:prstGeom prst="rect"/>
        </p:spPr>
      </p:pic>
      <p:sp>
        <p:nvSpPr>
          <p:cNvPr id="1048648" name="TextBox 6"/>
          <p:cNvSpPr txBox="1"/>
          <p:nvPr/>
        </p:nvSpPr>
        <p:spPr>
          <a:xfrm>
            <a:off x="1066800" y="5410200"/>
            <a:ext cx="7467600" cy="523212"/>
          </a:xfrm>
          <a:prstGeom prst="rect"/>
          <a:solidFill>
            <a:schemeClr val="tx2">
              <a:lumMod val="75000"/>
            </a:schemeClr>
          </a:solidFill>
        </p:spPr>
        <p:txBody>
          <a:bodyPr bIns="45716" lIns="91433" rIns="91433" rtlCol="0" tIns="45716" wrap="square">
            <a:spAutoFit/>
          </a:bodyPr>
          <a:p>
            <a:pPr algn="ctr"/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সাফা ও মারওয়া পাহাড়ের মাঝখানে দৌ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ড়ানো।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9" name=""/>
          <p:cNvSpPr/>
          <p:nvPr/>
        </p:nvSpPr>
        <p:spPr>
          <a:xfrm>
            <a:off x="1881317" y="0"/>
            <a:ext cx="6312968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4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9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10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11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12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4000" id="1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0" fill="hold" id="18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19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20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21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22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4000" id="2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4000" fill="hold" id="28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29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4000" fill="hold" id="30"/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31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0" fill="hold" id="32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1" descr="8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10000"/>
          </a:blip>
          <a:stretch>
            <a:fillRect/>
          </a:stretch>
        </p:blipFill>
        <p:spPr>
          <a:xfrm>
            <a:off x="96653" y="1861791"/>
            <a:ext cx="4627747" cy="2362200"/>
          </a:xfrm>
          <a:prstGeom prst="rect"/>
        </p:spPr>
      </p:pic>
      <p:pic>
        <p:nvPicPr>
          <p:cNvPr id="2097171" name="Picture 2" descr="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4952999" y="1824343"/>
            <a:ext cx="4928538" cy="2362200"/>
          </a:xfrm>
          <a:prstGeom prst="rect"/>
        </p:spPr>
      </p:pic>
      <p:sp>
        <p:nvSpPr>
          <p:cNvPr id="1048650" name="TextBox 3"/>
          <p:cNvSpPr txBox="1"/>
          <p:nvPr/>
        </p:nvSpPr>
        <p:spPr>
          <a:xfrm>
            <a:off x="1523999" y="5712733"/>
            <a:ext cx="6400800" cy="523212"/>
          </a:xfrm>
          <a:prstGeom prst="rect"/>
          <a:solidFill>
            <a:schemeClr val="bg2">
              <a:lumMod val="10000"/>
            </a:schemeClr>
          </a:solidFill>
        </p:spPr>
        <p:txBody>
          <a:bodyPr bIns="45716" lIns="91433" rIns="91433" rtlCol="0" tIns="45716" wrap="square">
            <a:spAutoFit/>
          </a:bodyPr>
          <a:p>
            <a:pPr algn="ctr"/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 </a:t>
            </a:r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শয়তানকে কংকর নিক্ষেপ করা।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1" name=""/>
          <p:cNvSpPr/>
          <p:nvPr/>
        </p:nvSpPr>
        <p:spPr>
          <a:xfrm>
            <a:off x="2127929" y="140308"/>
            <a:ext cx="6462996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dur="3000" id="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3000" id="12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5000" id="17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 descr="4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72118" y="2160242"/>
            <a:ext cx="7016748" cy="3886200"/>
          </a:xfrm>
          <a:prstGeom prst="rect"/>
        </p:spPr>
      </p:pic>
      <p:sp>
        <p:nvSpPr>
          <p:cNvPr id="1048652" name="TextBox 2"/>
          <p:cNvSpPr txBox="1"/>
          <p:nvPr/>
        </p:nvSpPr>
        <p:spPr>
          <a:xfrm>
            <a:off x="2810923" y="6158157"/>
            <a:ext cx="3581400" cy="523212"/>
          </a:xfrm>
          <a:prstGeom prst="rect"/>
          <a:solidFill>
            <a:schemeClr val="bg2">
              <a:lumMod val="10000"/>
            </a:schemeClr>
          </a:solidFill>
        </p:spPr>
        <p:txBody>
          <a:bodyPr bIns="45716" lIns="91433" rIns="91433" rtlCol="0" tIns="45716" wrap="square">
            <a:spAutoFit/>
          </a:bodyPr>
          <a:p>
            <a:pPr algn="ctr"/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৪) তাওয়াফে বিদা। 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3" name=""/>
          <p:cNvSpPr/>
          <p:nvPr/>
        </p:nvSpPr>
        <p:spPr>
          <a:xfrm>
            <a:off x="1503812" y="343798"/>
            <a:ext cx="6553360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bn-IN"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7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9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1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 descr="54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120942" y="1643140"/>
            <a:ext cx="7664116" cy="4114800"/>
          </a:xfrm>
          <a:prstGeom prst="rect"/>
        </p:spPr>
      </p:pic>
      <p:sp>
        <p:nvSpPr>
          <p:cNvPr id="1048654" name="TextBox 2"/>
          <p:cNvSpPr txBox="1"/>
          <p:nvPr/>
        </p:nvSpPr>
        <p:spPr>
          <a:xfrm>
            <a:off x="2971799" y="6208592"/>
            <a:ext cx="3962400" cy="523212"/>
          </a:xfrm>
          <a:prstGeom prst="rect"/>
          <a:solidFill>
            <a:schemeClr val="bg2">
              <a:lumMod val="10000"/>
            </a:schemeClr>
          </a:solidFill>
        </p:spPr>
        <p:txBody>
          <a:bodyPr bIns="45716" lIns="91433" rIns="91433" rtlCol="0" tIns="45716" wrap="square">
            <a:spAutoFit/>
          </a:bodyPr>
          <a:p>
            <a:pPr algn="ctr"/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৫) মাথা মুড়ানো।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"/>
          <p:cNvSpPr/>
          <p:nvPr/>
        </p:nvSpPr>
        <p:spPr>
          <a:xfrm>
            <a:off x="1896463" y="119140"/>
            <a:ext cx="6113073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bn-IN"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accel="50000" fill="hold" grpId="0" id="11" nodeType="click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8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8" fill="hold" id="14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8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16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17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5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334000" y="1828800"/>
            <a:ext cx="3487957" cy="2209800"/>
          </a:xfrm>
          <a:prstGeom prst="rect"/>
        </p:spPr>
      </p:pic>
      <p:pic>
        <p:nvPicPr>
          <p:cNvPr id="2097175" name="Picture 3" descr="53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17923" y="1752600"/>
            <a:ext cx="3735053" cy="2286000"/>
          </a:xfrm>
          <a:prstGeom prst="rect"/>
        </p:spPr>
      </p:pic>
      <p:sp>
        <p:nvSpPr>
          <p:cNvPr id="1048656" name="TextBox 4"/>
          <p:cNvSpPr txBox="1"/>
          <p:nvPr/>
        </p:nvSpPr>
        <p:spPr>
          <a:xfrm>
            <a:off x="3302003" y="4648200"/>
            <a:ext cx="2946397" cy="738656"/>
          </a:xfrm>
          <a:prstGeom prst="rect"/>
          <a:solidFill>
            <a:schemeClr val="bg2">
              <a:lumMod val="10000"/>
            </a:schemeClr>
          </a:solidFill>
        </p:spPr>
        <p:txBody>
          <a:bodyPr bIns="45716" lIns="91433" rIns="91433" rtlCol="0" tIns="45716" wrap="square">
            <a:spAutoFit/>
          </a:bodyPr>
          <a:p>
            <a:pPr>
              <a:lnSpc>
                <a:spcPct val="150000"/>
              </a:lnSpc>
            </a:pPr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৬) কুরবানি করা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7" name="Rectangle 5"/>
          <p:cNvSpPr/>
          <p:nvPr/>
        </p:nvSpPr>
        <p:spPr>
          <a:xfrm>
            <a:off x="3276600" y="5715000"/>
            <a:ext cx="2971800" cy="533400"/>
          </a:xfrm>
          <a:prstGeom prst="rect"/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p>
            <a:r>
              <a:rPr dirty="0" sz="28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৭) দম দেওয়া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2800" lang="en-US"/>
          </a:p>
        </p:txBody>
      </p:sp>
      <p:sp>
        <p:nvSpPr>
          <p:cNvPr id="1048658" name=""/>
          <p:cNvSpPr/>
          <p:nvPr/>
        </p:nvSpPr>
        <p:spPr>
          <a:xfrm>
            <a:off x="1693263" y="0"/>
            <a:ext cx="6163875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altLang="bn-IN"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ওয়াজিব</a:t>
            </a:r>
            <a:endParaRPr b="1" dirty="0" sz="3200" lang="en-US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6"/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animBg="1"/>
      <p:bldP spid="10486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/>
        </p:nvSpPr>
        <p:spPr>
          <a:xfrm>
            <a:off x="-101918" y="0"/>
            <a:ext cx="10007918" cy="6812601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b="1" dirty="0" sz="32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সাম্য ও বিশ্বভ্রাতৃত্ব প্রতিষ্ঠায় হজের ভূমিকা-</a:t>
            </a:r>
            <a:endParaRPr b="1" dirty="0" sz="32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0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মহাসম্মেলনে পৃথিবীর সব শ্রেণির মানুষ এসে সমবেত হয়।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বিভিন্ন দেশ থেকে আসা হাজিদের শারীরিক অবকাঠামো, ভাষা ও সংস্কৃতি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  ভিন্ন কিন্তু 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এসে সবাই একই ধরনের কাপড় পরিধান করে।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সবার মুখের একই ধ্বনিতে আকাশ বাতাস মুখরিত করে তোলে।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মক্কা মদিনায় একত্র হয়ে একই ইমামের পেছনে নামায আদায় করে।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বিশ্বশান্তি স্থাপনে এবং জাতিসমূহের পারস্পরিক দ্বন্দ্ব, কলহ মিটিয়ে 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 ভালোবাসা, বন্ধুত্ব স্থাপনের বিশেষ সুযোগ পায়।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ফলে মুসলিম জনতা ভাষা, জাতি, দেশ ও গোত্রের কৃত্রিম বৈষম্য 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  ভেঙে দিয়ে বিশ্বভ্রাতৃত্ব স্থাপনের বিরাট সুযোগ পায়।  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Diagram 1"/>
          <p:cNvGraphicFramePr>
            <a:graphicFrameLocks/>
          </p:cNvGraphicFramePr>
          <p:nvPr/>
        </p:nvGraphicFramePr>
        <p:xfrm>
          <a:off x="838200" y="1921933"/>
          <a:ext cx="7772400" cy="356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Diagram 3"/>
          <p:cNvGraphicFramePr>
            <a:graphicFrameLocks/>
          </p:cNvGraphicFramePr>
          <p:nvPr/>
        </p:nvGraphicFramePr>
        <p:xfrm>
          <a:off x="1600200" y="2743200"/>
          <a:ext cx="5867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grpSp>
        <p:nvGrpSpPr>
          <p:cNvPr id="41" name="Group 8"/>
          <p:cNvGrpSpPr/>
          <p:nvPr/>
        </p:nvGrpSpPr>
        <p:grpSpPr>
          <a:xfrm>
            <a:off x="657271" y="1787868"/>
            <a:ext cx="8227182" cy="4624389"/>
            <a:chOff x="1132572" y="929899"/>
            <a:chExt cx="6073134" cy="1441382"/>
          </a:xfrm>
        </p:grpSpPr>
        <p:grpSp>
          <p:nvGrpSpPr>
            <p:cNvPr id="42" name="Group 9"/>
            <p:cNvGrpSpPr/>
            <p:nvPr/>
          </p:nvGrpSpPr>
          <p:grpSpPr>
            <a:xfrm>
              <a:off x="1132572" y="929899"/>
              <a:ext cx="6073134" cy="1441379"/>
              <a:chOff x="1145300" y="1147399"/>
              <a:chExt cx="6680182" cy="2213718"/>
            </a:xfrm>
          </p:grpSpPr>
          <p:pic>
            <p:nvPicPr>
              <p:cNvPr id="2097153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xmlns:r="http://schemas.openxmlformats.org/officeDocument/2006/relationships" r:embed="rId6" cstate="print"/>
              <a:srcRect/>
              <a:stretch>
                <a:fillRect/>
              </a:stretch>
            </p:blipFill>
            <p:spPr bwMode="auto">
              <a:xfrm>
                <a:off x="3880609" y="1147399"/>
                <a:ext cx="1074800" cy="1827161"/>
              </a:xfrm>
              <a:prstGeom prst="rect"/>
              <a:noFill/>
            </p:spPr>
          </p:pic>
          <p:pic>
            <p:nvPicPr>
              <p:cNvPr id="2097154" name="Picture 2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7" cstate="print"/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/>
              <a:ln>
                <a:noFill/>
              </a:ln>
              <a:effectLst>
                <a:softEdge rad="112500"/>
              </a:effectLst>
              <a:scene3d>
                <a:camera prst="perspectiveHeroicExtremeLeftFacing"/>
                <a:lightRig dir="t" rig="threePt"/>
              </a:scene3d>
            </p:spPr>
          </p:pic>
          <p:pic>
            <p:nvPicPr>
              <p:cNvPr id="2097155" name="Picture 3"/>
              <p:cNvPicPr>
                <a:picLocks noChangeAspect="1" noChangeArrowheads="1"/>
              </p:cNvPicPr>
              <p:nvPr/>
            </p:nvPicPr>
            <p:blipFill>
              <a:blip xmlns:r="http://schemas.openxmlformats.org/officeDocument/2006/relationships" r:embed="rId8" cstate="print"/>
              <a:srcRect/>
              <a:stretch>
                <a:fillRect/>
              </a:stretch>
            </p:blipFill>
            <p:spPr bwMode="auto">
              <a:xfrm>
                <a:off x="1145300" y="1198417"/>
                <a:ext cx="2611558" cy="2033596"/>
              </a:xfrm>
              <a:prstGeom prst="rect"/>
              <a:ln>
                <a:noFill/>
              </a:ln>
              <a:effectLst>
                <a:softEdge rad="112500"/>
              </a:effectLst>
              <a:scene3d>
                <a:camera prst="isometricOffAxis1Right"/>
                <a:lightRig dir="t" rig="threePt"/>
              </a:scene3d>
            </p:spPr>
          </p:pic>
        </p:grpSp>
        <p:cxnSp>
          <p:nvCxnSpPr>
            <p:cNvPr id="3145728" name="Straight Connector 9"/>
            <p:cNvCxnSpPr>
              <a:cxnSpLocks/>
            </p:cNvCxnSpPr>
            <p:nvPr/>
          </p:nvCxnSpPr>
          <p:spPr>
            <a:xfrm>
              <a:off x="2379373" y="2362200"/>
              <a:ext cx="3411827" cy="9081"/>
            </a:xfrm>
            <a:prstGeom prst="line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48626" name=""/>
          <p:cNvSpPr/>
          <p:nvPr/>
        </p:nvSpPr>
        <p:spPr>
          <a:xfrm>
            <a:off x="2346291" y="135662"/>
            <a:ext cx="4893817" cy="1524000"/>
          </a:xfrm>
          <a:prstGeom prst="ellipseRibbon2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4400" lang="en-US">
                <a:solidFill>
                  <a:srgbClr val="FF6600"/>
                </a:solidFill>
              </a:rPr>
              <a:t>ম</a:t>
            </a:r>
            <a:r>
              <a:rPr altLang="en-US" b="1" sz="4400" lang="en-US">
                <a:solidFill>
                  <a:srgbClr val="FF6600"/>
                </a:solidFill>
              </a:rPr>
              <a:t>ূ</a:t>
            </a:r>
            <a:r>
              <a:rPr altLang="en-US" b="1" sz="4400" lang="en-US">
                <a:solidFill>
                  <a:srgbClr val="FF6600"/>
                </a:solidFill>
              </a:rPr>
              <a:t>ল</a:t>
            </a:r>
            <a:r>
              <a:rPr altLang="en-US" b="1" sz="4400" lang="en-US">
                <a:solidFill>
                  <a:srgbClr val="FF6600"/>
                </a:solidFill>
              </a:rPr>
              <a:t>্</a:t>
            </a:r>
            <a:r>
              <a:rPr altLang="en-US" b="1" sz="4400" lang="en-US">
                <a:solidFill>
                  <a:srgbClr val="FF6600"/>
                </a:solidFill>
              </a:rPr>
              <a:t>য</a:t>
            </a:r>
            <a:r>
              <a:rPr altLang="en-US" b="1" sz="4400" lang="en-US">
                <a:solidFill>
                  <a:srgbClr val="FF6600"/>
                </a:solidFill>
              </a:rPr>
              <a:t>া</a:t>
            </a:r>
            <a:r>
              <a:rPr altLang="en-US" b="1" sz="4400" lang="en-US">
                <a:solidFill>
                  <a:srgbClr val="FF6600"/>
                </a:solidFill>
              </a:rPr>
              <a:t>য়</a:t>
            </a:r>
            <a:r>
              <a:rPr altLang="en-US" b="1" sz="4400" lang="en-US">
                <a:solidFill>
                  <a:srgbClr val="FF6600"/>
                </a:solidFill>
              </a:rPr>
              <a:t>ন</a:t>
            </a:r>
            <a:endParaRPr b="1" sz="44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5000" id="18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9430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1"/>
          <p:cNvSpPr txBox="1"/>
          <p:nvPr/>
        </p:nvSpPr>
        <p:spPr>
          <a:xfrm>
            <a:off x="3429000" y="54114"/>
            <a:ext cx="3352800" cy="707886"/>
          </a:xfrm>
          <a:prstGeom prst="rect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mtClean="0">
                <a:solidFill>
                  <a:srgbClr val="712CAA"/>
                </a:solidFill>
                <a:latin typeface="NikoshBAN"/>
                <a:cs typeface="NikoshBAN" pitchFamily="2" charset="0"/>
              </a:rPr>
              <a:t>মূল্যায়ন  </a:t>
            </a:r>
            <a:endParaRPr b="1" dirty="0" sz="4000" lang="en-US">
              <a:solidFill>
                <a:srgbClr val="712CAA"/>
              </a:solidFill>
              <a:latin typeface="NikoshBAN"/>
              <a:cs typeface="NikoshBAN" pitchFamily="2" charset="0"/>
            </a:endParaRPr>
          </a:p>
        </p:txBody>
      </p:sp>
      <p:sp>
        <p:nvSpPr>
          <p:cNvPr id="1048594" name="Rectangle 3"/>
          <p:cNvSpPr/>
          <p:nvPr/>
        </p:nvSpPr>
        <p:spPr>
          <a:xfrm>
            <a:off x="3777838" y="990600"/>
            <a:ext cx="2592376" cy="553998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শব্দের অর্থ কী?</a:t>
            </a:r>
            <a:endParaRPr altLang="en-US" lang="zh-CN"/>
          </a:p>
        </p:txBody>
      </p:sp>
      <p:sp>
        <p:nvSpPr>
          <p:cNvPr id="1048595" name="Oval 4"/>
          <p:cNvSpPr/>
          <p:nvPr/>
        </p:nvSpPr>
        <p:spPr>
          <a:xfrm>
            <a:off x="228600" y="1650617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ক</a:t>
            </a:r>
            <a:endParaRPr dirty="0" lang="en-US">
              <a:latin typeface="NikoshBAN"/>
            </a:endParaRPr>
          </a:p>
        </p:txBody>
      </p:sp>
      <p:sp>
        <p:nvSpPr>
          <p:cNvPr id="1048596" name="Oval 5"/>
          <p:cNvSpPr/>
          <p:nvPr/>
        </p:nvSpPr>
        <p:spPr>
          <a:xfrm>
            <a:off x="3200400" y="1676400"/>
            <a:ext cx="5334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খ </a:t>
            </a:r>
            <a:endParaRPr dirty="0" lang="en-US">
              <a:latin typeface="NikoshBAN"/>
            </a:endParaRPr>
          </a:p>
        </p:txBody>
      </p:sp>
      <p:sp>
        <p:nvSpPr>
          <p:cNvPr id="1048597" name="Oval 6"/>
          <p:cNvSpPr/>
          <p:nvPr/>
        </p:nvSpPr>
        <p:spPr>
          <a:xfrm>
            <a:off x="6553200" y="1676400"/>
            <a:ext cx="533400" cy="482983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গ</a:t>
            </a:r>
            <a:endParaRPr dirty="0" lang="en-US"/>
          </a:p>
        </p:txBody>
      </p:sp>
      <p:sp>
        <p:nvSpPr>
          <p:cNvPr id="1048598" name="Rectangle 7"/>
          <p:cNvSpPr/>
          <p:nvPr/>
        </p:nvSpPr>
        <p:spPr>
          <a:xfrm>
            <a:off x="914400" y="1676400"/>
            <a:ext cx="20574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বিরত থাকা </a:t>
            </a:r>
            <a:endParaRPr dirty="0" lang="en-US">
              <a:latin typeface="NikoshBAN"/>
            </a:endParaRPr>
          </a:p>
        </p:txBody>
      </p:sp>
      <p:sp>
        <p:nvSpPr>
          <p:cNvPr id="1048599" name="Rectangle 8"/>
          <p:cNvSpPr/>
          <p:nvPr/>
        </p:nvSpPr>
        <p:spPr>
          <a:xfrm>
            <a:off x="7162800" y="16764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দোয়া করা </a:t>
            </a:r>
            <a:endParaRPr dirty="0" lang="en-US">
              <a:latin typeface="NikoshBAN"/>
            </a:endParaRPr>
          </a:p>
        </p:txBody>
      </p:sp>
      <p:sp>
        <p:nvSpPr>
          <p:cNvPr id="1048600" name="Rectangle 9"/>
          <p:cNvSpPr/>
          <p:nvPr/>
        </p:nvSpPr>
        <p:spPr>
          <a:xfrm>
            <a:off x="3926710" y="1702183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সংকল্প করা </a:t>
            </a:r>
            <a:endParaRPr dirty="0" lang="en-US">
              <a:latin typeface="NikoshBAN"/>
            </a:endParaRPr>
          </a:p>
        </p:txBody>
      </p:sp>
      <p:sp>
        <p:nvSpPr>
          <p:cNvPr id="1048601" name="L-Shape 10"/>
          <p:cNvSpPr/>
          <p:nvPr/>
        </p:nvSpPr>
        <p:spPr>
          <a:xfrm rot="19343143">
            <a:off x="3009772" y="1503706"/>
            <a:ext cx="724507" cy="371171"/>
          </a:xfrm>
          <a:prstGeom prst="corner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2" name="Oval 11"/>
          <p:cNvSpPr/>
          <p:nvPr/>
        </p:nvSpPr>
        <p:spPr>
          <a:xfrm>
            <a:off x="228600" y="3124200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ক</a:t>
            </a:r>
            <a:endParaRPr dirty="0" lang="en-US">
              <a:latin typeface="NikoshBAN"/>
            </a:endParaRPr>
          </a:p>
        </p:txBody>
      </p:sp>
      <p:sp>
        <p:nvSpPr>
          <p:cNvPr id="1048603" name="Oval 12"/>
          <p:cNvSpPr/>
          <p:nvPr/>
        </p:nvSpPr>
        <p:spPr>
          <a:xfrm>
            <a:off x="3276600" y="3048000"/>
            <a:ext cx="5334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খ </a:t>
            </a:r>
            <a:endParaRPr dirty="0" lang="en-US">
              <a:latin typeface="NikoshBAN"/>
            </a:endParaRPr>
          </a:p>
        </p:txBody>
      </p:sp>
      <p:sp>
        <p:nvSpPr>
          <p:cNvPr id="1048604" name="Oval 13"/>
          <p:cNvSpPr/>
          <p:nvPr/>
        </p:nvSpPr>
        <p:spPr>
          <a:xfrm>
            <a:off x="6553200" y="3124200"/>
            <a:ext cx="533400" cy="4572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গ</a:t>
            </a:r>
            <a:endParaRPr dirty="0" lang="en-US"/>
          </a:p>
        </p:txBody>
      </p:sp>
      <p:sp>
        <p:nvSpPr>
          <p:cNvPr id="1048605" name="Rectangle 14"/>
          <p:cNvSpPr/>
          <p:nvPr/>
        </p:nvSpPr>
        <p:spPr>
          <a:xfrm>
            <a:off x="914400" y="3124200"/>
            <a:ext cx="20574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আরবি </a:t>
            </a:r>
            <a:endParaRPr dirty="0" lang="en-US">
              <a:latin typeface="NikoshBAN"/>
            </a:endParaRPr>
          </a:p>
        </p:txBody>
      </p:sp>
      <p:sp>
        <p:nvSpPr>
          <p:cNvPr id="1048606" name="Rectangle 15"/>
          <p:cNvSpPr/>
          <p:nvPr/>
        </p:nvSpPr>
        <p:spPr>
          <a:xfrm>
            <a:off x="7162800" y="31242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ফার্সি </a:t>
            </a:r>
            <a:endParaRPr dirty="0" lang="en-US">
              <a:latin typeface="NikoshBAN"/>
            </a:endParaRPr>
          </a:p>
        </p:txBody>
      </p:sp>
      <p:sp>
        <p:nvSpPr>
          <p:cNvPr id="1048607" name="Rectangle 16"/>
          <p:cNvSpPr/>
          <p:nvPr/>
        </p:nvSpPr>
        <p:spPr>
          <a:xfrm>
            <a:off x="3886200" y="31242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উর্দু </a:t>
            </a:r>
            <a:endParaRPr dirty="0" lang="en-US">
              <a:latin typeface="NikoshBAN"/>
            </a:endParaRPr>
          </a:p>
        </p:txBody>
      </p:sp>
      <p:sp>
        <p:nvSpPr>
          <p:cNvPr id="1048608" name="L-Shape 17"/>
          <p:cNvSpPr/>
          <p:nvPr/>
        </p:nvSpPr>
        <p:spPr>
          <a:xfrm rot="19343143">
            <a:off x="175851" y="2958672"/>
            <a:ext cx="828311" cy="358940"/>
          </a:xfrm>
          <a:prstGeom prst="corner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09" name="Rectangle 18"/>
          <p:cNvSpPr/>
          <p:nvPr/>
        </p:nvSpPr>
        <p:spPr>
          <a:xfrm>
            <a:off x="3581400" y="2362200"/>
            <a:ext cx="3124200" cy="553998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ধরনের শব্দ?</a:t>
            </a:r>
            <a:endParaRPr altLang="en-US" lang="zh-CN"/>
          </a:p>
        </p:txBody>
      </p:sp>
      <p:sp>
        <p:nvSpPr>
          <p:cNvPr id="1048610" name="Rectangle 19"/>
          <p:cNvSpPr/>
          <p:nvPr/>
        </p:nvSpPr>
        <p:spPr>
          <a:xfrm>
            <a:off x="3429000" y="3789402"/>
            <a:ext cx="3124200" cy="553998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ফরজ কয়টি?</a:t>
            </a:r>
            <a:endParaRPr altLang="en-US" lang="zh-CN"/>
          </a:p>
        </p:txBody>
      </p:sp>
      <p:sp>
        <p:nvSpPr>
          <p:cNvPr id="1048611" name="Oval 20"/>
          <p:cNvSpPr/>
          <p:nvPr/>
        </p:nvSpPr>
        <p:spPr>
          <a:xfrm>
            <a:off x="228600" y="4572000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ক</a:t>
            </a:r>
            <a:endParaRPr dirty="0" lang="en-US">
              <a:latin typeface="NikoshBAN"/>
            </a:endParaRPr>
          </a:p>
        </p:txBody>
      </p:sp>
      <p:sp>
        <p:nvSpPr>
          <p:cNvPr id="1048612" name="Rectangle 21"/>
          <p:cNvSpPr/>
          <p:nvPr/>
        </p:nvSpPr>
        <p:spPr>
          <a:xfrm>
            <a:off x="914400" y="4572000"/>
            <a:ext cx="21336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৫টি </a:t>
            </a:r>
            <a:endParaRPr dirty="0" lang="en-US">
              <a:latin typeface="NikoshBAN"/>
            </a:endParaRPr>
          </a:p>
        </p:txBody>
      </p:sp>
      <p:sp>
        <p:nvSpPr>
          <p:cNvPr id="1048613" name="Oval 22"/>
          <p:cNvSpPr/>
          <p:nvPr/>
        </p:nvSpPr>
        <p:spPr>
          <a:xfrm>
            <a:off x="3276600" y="4572000"/>
            <a:ext cx="5334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খ </a:t>
            </a:r>
            <a:endParaRPr dirty="0" lang="en-US">
              <a:latin typeface="NikoshBAN"/>
            </a:endParaRPr>
          </a:p>
        </p:txBody>
      </p:sp>
      <p:sp>
        <p:nvSpPr>
          <p:cNvPr id="1048614" name="Rectangle 23"/>
          <p:cNvSpPr/>
          <p:nvPr/>
        </p:nvSpPr>
        <p:spPr>
          <a:xfrm>
            <a:off x="3886200" y="45720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৪টি </a:t>
            </a:r>
            <a:endParaRPr dirty="0" lang="en-US">
              <a:latin typeface="NikoshBAN"/>
            </a:endParaRPr>
          </a:p>
        </p:txBody>
      </p:sp>
      <p:sp>
        <p:nvSpPr>
          <p:cNvPr id="1048615" name="Oval 24"/>
          <p:cNvSpPr/>
          <p:nvPr/>
        </p:nvSpPr>
        <p:spPr>
          <a:xfrm>
            <a:off x="6553200" y="4572000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গ</a:t>
            </a:r>
            <a:endParaRPr dirty="0" lang="en-US"/>
          </a:p>
        </p:txBody>
      </p:sp>
      <p:sp>
        <p:nvSpPr>
          <p:cNvPr id="1048616" name="Rectangle 25"/>
          <p:cNvSpPr/>
          <p:nvPr/>
        </p:nvSpPr>
        <p:spPr>
          <a:xfrm>
            <a:off x="7239000" y="45720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৩টি  </a:t>
            </a:r>
            <a:endParaRPr dirty="0" lang="en-US">
              <a:latin typeface="NikoshBAN"/>
            </a:endParaRPr>
          </a:p>
        </p:txBody>
      </p:sp>
      <p:sp>
        <p:nvSpPr>
          <p:cNvPr id="1048617" name="L-Shape 26"/>
          <p:cNvSpPr/>
          <p:nvPr/>
        </p:nvSpPr>
        <p:spPr>
          <a:xfrm rot="19343143">
            <a:off x="6576650" y="4406472"/>
            <a:ext cx="828311" cy="358940"/>
          </a:xfrm>
          <a:prstGeom prst="corner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18" name="Rectangle 28"/>
          <p:cNvSpPr/>
          <p:nvPr/>
        </p:nvSpPr>
        <p:spPr>
          <a:xfrm>
            <a:off x="2895600" y="5313402"/>
            <a:ext cx="3733800" cy="553998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wrap="square">
            <a:spAutoFit/>
          </a:bodyPr>
          <a:p>
            <a:pPr algn="ctr">
              <a:lnSpc>
                <a:spcPct val="150000"/>
              </a:lnSpc>
            </a:pP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ইসলামের কত তম স্তম্ভ?</a:t>
            </a:r>
            <a:endParaRPr altLang="en-US" lang="zh-CN"/>
          </a:p>
        </p:txBody>
      </p:sp>
      <p:sp>
        <p:nvSpPr>
          <p:cNvPr id="1048619" name="Oval 29"/>
          <p:cNvSpPr/>
          <p:nvPr/>
        </p:nvSpPr>
        <p:spPr>
          <a:xfrm>
            <a:off x="228600" y="6096000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ক</a:t>
            </a:r>
            <a:endParaRPr dirty="0" lang="en-US">
              <a:latin typeface="NikoshBAN"/>
            </a:endParaRPr>
          </a:p>
        </p:txBody>
      </p:sp>
      <p:sp>
        <p:nvSpPr>
          <p:cNvPr id="1048620" name="Rectangle 30"/>
          <p:cNvSpPr/>
          <p:nvPr/>
        </p:nvSpPr>
        <p:spPr>
          <a:xfrm>
            <a:off x="990600" y="6096000"/>
            <a:ext cx="21336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তৃতীয় </a:t>
            </a:r>
            <a:endParaRPr dirty="0" lang="en-US">
              <a:latin typeface="NikoshBAN"/>
            </a:endParaRPr>
          </a:p>
        </p:txBody>
      </p:sp>
      <p:sp>
        <p:nvSpPr>
          <p:cNvPr id="1048621" name="Oval 31"/>
          <p:cNvSpPr/>
          <p:nvPr/>
        </p:nvSpPr>
        <p:spPr>
          <a:xfrm>
            <a:off x="3352800" y="6019800"/>
            <a:ext cx="5334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খ </a:t>
            </a:r>
            <a:endParaRPr dirty="0" lang="en-US">
              <a:latin typeface="NikoshBAN"/>
            </a:endParaRPr>
          </a:p>
        </p:txBody>
      </p:sp>
      <p:sp>
        <p:nvSpPr>
          <p:cNvPr id="1048622" name="Rectangle 32"/>
          <p:cNvSpPr/>
          <p:nvPr/>
        </p:nvSpPr>
        <p:spPr>
          <a:xfrm>
            <a:off x="4114800" y="60198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চতুর্থ </a:t>
            </a:r>
            <a:endParaRPr dirty="0" lang="en-US">
              <a:latin typeface="NikoshBAN"/>
            </a:endParaRPr>
          </a:p>
        </p:txBody>
      </p:sp>
      <p:sp>
        <p:nvSpPr>
          <p:cNvPr id="1048623" name="Oval 33"/>
          <p:cNvSpPr/>
          <p:nvPr/>
        </p:nvSpPr>
        <p:spPr>
          <a:xfrm>
            <a:off x="6705600" y="6019800"/>
            <a:ext cx="609600" cy="533400"/>
          </a:xfrm>
          <a:prstGeom prst="ellipse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/>
              <a:t>গ</a:t>
            </a:r>
            <a:endParaRPr dirty="0" lang="en-US"/>
          </a:p>
        </p:txBody>
      </p:sp>
      <p:sp>
        <p:nvSpPr>
          <p:cNvPr id="1048624" name="L-Shape 34"/>
          <p:cNvSpPr/>
          <p:nvPr/>
        </p:nvSpPr>
        <p:spPr>
          <a:xfrm rot="19343143">
            <a:off x="6805251" y="5854273"/>
            <a:ext cx="828311" cy="358940"/>
          </a:xfrm>
          <a:prstGeom prst="corner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625" name="Rectangle 35"/>
          <p:cNvSpPr/>
          <p:nvPr/>
        </p:nvSpPr>
        <p:spPr>
          <a:xfrm>
            <a:off x="7391400" y="6096000"/>
            <a:ext cx="2286000" cy="4572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lang="en-US" smtClean="0">
                <a:latin typeface="NikoshBAN"/>
              </a:rPr>
              <a:t>পঞ্চম  </a:t>
            </a:r>
            <a:endParaRPr dirty="0" lang="en-US">
              <a:latin typeface="NikoshB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8"/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2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1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2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3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4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7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3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4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7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8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9">
                      <p:stCondLst>
                        <p:cond delay="indefinite"/>
                      </p:stCondLst>
                      <p:childTnLst>
                        <p:par>
                          <p:cTn fill="hold" id="1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23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2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9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0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1">
                      <p:stCondLst>
                        <p:cond delay="indefinite"/>
                      </p:stCondLst>
                      <p:childTnLst>
                        <p:par>
                          <p:cTn fill="hold" id="1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9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0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5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6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9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0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3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5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6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9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0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161" nodeType="interactiveSeq" restart="whenNotActive">
                <p:stCondLst>
                  <p:cond evt="onClick" delay="0">
                    <p:tgtEl>
                      <p:spTgt spid="1048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62">
                      <p:stCondLst>
                        <p:cond delay="0"/>
                      </p:stCondLst>
                      <p:childTnLst>
                        <p:par>
                          <p:cTn fill="hold" id="16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4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66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67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4"/>
                  </p:tgtEl>
                </p:cond>
              </p:nextCondLst>
            </p:seq>
            <p:seq concurrent="1" nextAc="seek">
              <p:cTn evtFilter="cancelBubble" fill="hold" id="168" nodeType="interactiveSeq" restart="whenNotActive">
                <p:stCondLst>
                  <p:cond evt="onClick" delay="0">
                    <p:tgtEl>
                      <p:spTgt spid="1048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69">
                      <p:stCondLst>
                        <p:cond delay="0"/>
                      </p:stCondLst>
                      <p:childTnLst>
                        <p:par>
                          <p:cTn fill="hold" id="1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1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73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74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9"/>
                  </p:tgtEl>
                </p:cond>
              </p:nextCondLst>
            </p:seq>
            <p:seq concurrent="1" nextAc="seek">
              <p:cTn evtFilter="cancelBubble" fill="hold" id="175" nodeType="interactiveSeq" restart="whenNotActive">
                <p:stCondLst>
                  <p:cond evt="onClick" delay="0">
                    <p:tgtEl>
                      <p:spTgt spid="104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76">
                      <p:stCondLst>
                        <p:cond delay="0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8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0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81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8"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0" grpId="0" animBg="1"/>
      <p:bldP spid="1048601" grpId="0" animBg="1"/>
      <p:bldP spid="1048602" grpId="0" animBg="1"/>
      <p:bldP spid="1048603" grpId="0" animBg="1"/>
      <p:bldP spid="1048604" grpId="0" animBg="1"/>
      <p:bldP spid="1048605" grpId="0" animBg="1"/>
      <p:bldP spid="1048606" grpId="0" animBg="1"/>
      <p:bldP spid="1048607" grpId="0" animBg="1"/>
      <p:bldP spid="1048608" grpId="0" animBg="1"/>
      <p:bldP spid="1048609" grpId="0" animBg="1"/>
      <p:bldP spid="1048610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  <p:bldP spid="1048624" grpId="0" animBg="1"/>
      <p:bldP spid="10486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extBox 3"/>
          <p:cNvSpPr txBox="1"/>
          <p:nvPr/>
        </p:nvSpPr>
        <p:spPr>
          <a:xfrm>
            <a:off x="214042" y="2764936"/>
            <a:ext cx="9677400" cy="2771132"/>
          </a:xfrm>
          <a:prstGeom prst="rect"/>
          <a:blipFill>
            <a:blip xmlns:r="http://schemas.openxmlformats.org/officeDocument/2006/relationships" r:embed="rId1"/>
            <a:tile algn="tl" flip="none" sx="100000" sy="100000" tx="0" ty="0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45716" lIns="91433" rIns="91433" rtlCol="0" tIns="45716" wrap="square">
            <a:spAutoFit/>
          </a:bodyPr>
          <a:p>
            <a:r>
              <a:rPr dirty="0" sz="32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মোহাম্মাদ আবু সাইদ</a:t>
            </a:r>
            <a:endParaRPr altLang="en-US" lang="zh-CN"/>
          </a:p>
          <a:p>
            <a:r>
              <a:rPr altLang="en-US" dirty="0" sz="32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altLang="en-US" lang="zh-CN"/>
          </a:p>
          <a:p>
            <a:r>
              <a:rPr altLang="en-US" dirty="0" sz="32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দেবোত্তর দাখিল মাদরাসা</a:t>
            </a:r>
            <a:endParaRPr altLang="en-US" lang="zh-CN"/>
          </a:p>
          <a:p>
            <a:r>
              <a:rPr altLang="en-US" dirty="0" sz="32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আটঘরিয়া,পাবনা</a:t>
            </a:r>
            <a:endParaRPr altLang="en-US" lang="zh-CN"/>
          </a:p>
          <a:p>
            <a:r>
              <a:rPr altLang="en-US" dirty="0" sz="32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মোবাইল: ০১৭১৭২৮৯৫৫০</a:t>
            </a:r>
            <a:endParaRPr altLang="en-US" lang="zh-CN"/>
          </a:p>
          <a:p>
            <a:endParaRPr altLang="en-US" lang="zh-CN"/>
          </a:p>
        </p:txBody>
      </p:sp>
      <p:sp>
        <p:nvSpPr>
          <p:cNvPr id="1048633" name="TextBox 6"/>
          <p:cNvSpPr txBox="1"/>
          <p:nvPr/>
        </p:nvSpPr>
        <p:spPr>
          <a:xfrm>
            <a:off x="214042" y="5462266"/>
            <a:ext cx="6587095" cy="1348732"/>
          </a:xfrm>
          <a:prstGeom prst="rect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bIns="45716" lIns="91433" rIns="91433" rtlCol="0" tIns="45716" wrap="square">
            <a:spAutoFit/>
          </a:bodyPr>
          <a:p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bn-IN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altLang="bn-IN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altLang="en-US" lang="zh-CN">
              <a:solidFill>
                <a:srgbClr val="FFFF00"/>
              </a:solidFill>
            </a:endParaRPr>
          </a:p>
          <a:p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altLang="bn-IN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altLang="bn-IN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altLang="en-US" lang="zh-CN">
              <a:solidFill>
                <a:srgbClr val="FFFF00"/>
              </a:solidFill>
            </a:endParaRPr>
          </a:p>
          <a:p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bn-IN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dirty="0" sz="28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4" descr="IMG_6165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rcRect t="8365" b="8365"/>
          <a:stretch>
            <a:fillRect/>
          </a:stretch>
        </p:blipFill>
        <p:spPr>
          <a:xfrm>
            <a:off x="6437105" y="2764936"/>
            <a:ext cx="3883831" cy="4099375"/>
          </a:xfrm>
          <a:prstGeom prst="rect"/>
          <a:ln w="38100">
            <a:solidFill>
              <a:schemeClr val="accent2">
                <a:lumMod val="20000"/>
                <a:lumOff val="80000"/>
              </a:schemeClr>
            </a:solidFill>
          </a:ln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15995" y="130222"/>
            <a:ext cx="3076165" cy="2504492"/>
          </a:xfrm>
          <a:prstGeom prst="rect"/>
        </p:spPr>
      </p:pic>
      <p:sp>
        <p:nvSpPr>
          <p:cNvPr id="1048634" name=""/>
          <p:cNvSpPr/>
          <p:nvPr/>
        </p:nvSpPr>
        <p:spPr>
          <a:xfrm>
            <a:off x="4174101" y="0"/>
            <a:ext cx="4526011" cy="2133600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dirty="0" sz="8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b="1" dirty="0" sz="8000" lang="en-US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5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6"/>
                                        <p:tgtEl>
                                          <p:spTgt spid="1048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29"/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0"/>
                                        <p:tgtEl>
                                          <p:spTgt spid="1048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3"/>
                                        <p:tgtEl>
                                          <p:spTgt spid="1048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4"/>
                                        <p:tgtEl>
                                          <p:spTgt spid="1048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37"/>
                                        <p:tgtEl>
                                          <p:spTgt spid="1048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38"/>
                                        <p:tgtEl>
                                          <p:spTgt spid="1048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41"/>
                                        <p:tgtEl>
                                          <p:spTgt spid="1048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42"/>
                                        <p:tgtEl>
                                          <p:spTgt spid="1048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45"/>
                                        <p:tgtEl>
                                          <p:spTgt spid="1048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46"/>
                                        <p:tgtEl>
                                          <p:spTgt spid="1048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5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5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53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54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59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60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61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62"/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63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64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67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68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69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70"/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71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72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75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76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77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78"/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79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80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83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84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85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86"/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87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88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5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27234" b="27234"/>
          <a:stretch>
            <a:fillRect/>
          </a:stretch>
        </p:blipFill>
        <p:spPr>
          <a:xfrm>
            <a:off x="203153" y="993139"/>
            <a:ext cx="9499692" cy="4568724"/>
          </a:xfrm>
          <a:prstGeom prst="rect"/>
        </p:spPr>
      </p:pic>
      <p:sp>
        <p:nvSpPr>
          <p:cNvPr id="1048591" name="Rectangle 3"/>
          <p:cNvSpPr/>
          <p:nvPr/>
        </p:nvSpPr>
        <p:spPr>
          <a:xfrm>
            <a:off x="3276608" y="0"/>
            <a:ext cx="3751580" cy="993140"/>
          </a:xfrm>
          <a:prstGeom prst="rect"/>
        </p:spPr>
        <p:txBody>
          <a:bodyPr wrap="none">
            <a:spAutoFit/>
          </a:bodyPr>
          <a:p>
            <a:pPr lvl="0"/>
            <a:r>
              <a:rPr b="1" dirty="0" sz="60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b="1" dirty="0" sz="6000" lang="en-US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2952999" y="5915720"/>
            <a:ext cx="4000000" cy="535940"/>
          </a:xfrm>
          <a:prstGeom prst="rect"/>
        </p:spPr>
        <p:txBody>
          <a:bodyPr rtlCol="0" wrap="square">
            <a:spAutoFit/>
          </a:bodyPr>
          <a:p>
            <a:r>
              <a:rPr altLang="en-US" b="1" sz="3000" lang="en-US">
                <a:solidFill>
                  <a:srgbClr val="FFFFFF"/>
                </a:solidFill>
              </a:rPr>
              <a:t>হ</a:t>
            </a:r>
            <a:r>
              <a:rPr altLang="en-US" b="1" sz="3000" lang="en-US">
                <a:solidFill>
                  <a:srgbClr val="FFFFFF"/>
                </a:solidFill>
              </a:rPr>
              <a:t>জ</a:t>
            </a:r>
            <a:r>
              <a:rPr altLang="en-US" b="1" sz="3000" lang="en-US">
                <a:solidFill>
                  <a:srgbClr val="FFFFFF"/>
                </a:solidFill>
              </a:rPr>
              <a:t>্</a:t>
            </a:r>
            <a:r>
              <a:rPr altLang="en-US" b="1" sz="3000" lang="en-US">
                <a:solidFill>
                  <a:srgbClr val="FFFFFF"/>
                </a:solidFill>
              </a:rPr>
              <a:t>ব</a:t>
            </a:r>
            <a:r>
              <a:rPr altLang="en-US" b="1" sz="3000" lang="en-US">
                <a:solidFill>
                  <a:srgbClr val="FFFFFF"/>
                </a:solidFill>
              </a:rPr>
              <a:t>ে</a:t>
            </a:r>
            <a:r>
              <a:rPr altLang="en-US" b="1" sz="3000" lang="en-US">
                <a:solidFill>
                  <a:srgbClr val="FFFFFF"/>
                </a:solidFill>
              </a:rPr>
              <a:t>র</a:t>
            </a:r>
            <a:r>
              <a:rPr altLang="en-US" b="1" sz="3000" lang="en-US">
                <a:solidFill>
                  <a:srgbClr val="FFFFFF"/>
                </a:solidFill>
              </a:rPr>
              <a:t> </a:t>
            </a:r>
            <a:r>
              <a:rPr altLang="en-US" b="1" sz="3000" lang="en-US">
                <a:solidFill>
                  <a:srgbClr val="FFFFFF"/>
                </a:solidFill>
              </a:rPr>
              <a:t>ত</a:t>
            </a:r>
            <a:r>
              <a:rPr altLang="en-US" b="1" sz="3000" lang="en-US">
                <a:solidFill>
                  <a:srgbClr val="FFFFFF"/>
                </a:solidFill>
              </a:rPr>
              <a:t>া</a:t>
            </a:r>
            <a:r>
              <a:rPr altLang="en-US" b="1" sz="3000" lang="en-US">
                <a:solidFill>
                  <a:srgbClr val="FFFFFF"/>
                </a:solidFill>
              </a:rPr>
              <a:t>ৎ</a:t>
            </a:r>
            <a:r>
              <a:rPr altLang="en-US" b="1" sz="3000" lang="en-US">
                <a:solidFill>
                  <a:srgbClr val="FFFFFF"/>
                </a:solidFill>
              </a:rPr>
              <a:t>প</a:t>
            </a:r>
            <a:r>
              <a:rPr altLang="en-US" b="1" sz="3000" lang="en-US">
                <a:solidFill>
                  <a:srgbClr val="FFFFFF"/>
                </a:solidFill>
              </a:rPr>
              <a:t>র</a:t>
            </a:r>
            <a:r>
              <a:rPr altLang="en-US" b="1" sz="3000" lang="en-US">
                <a:solidFill>
                  <a:srgbClr val="FFFFFF"/>
                </a:solidFill>
              </a:rPr>
              <a:t>্</a:t>
            </a:r>
            <a:r>
              <a:rPr altLang="en-US" b="1" sz="3000" lang="en-US">
                <a:solidFill>
                  <a:srgbClr val="FFFFFF"/>
                </a:solidFill>
              </a:rPr>
              <a:t>য</a:t>
            </a:r>
            <a:r>
              <a:rPr altLang="en-US" b="1" sz="3000" lang="en-US">
                <a:solidFill>
                  <a:srgbClr val="FFFFFF"/>
                </a:solidFill>
              </a:rPr>
              <a:t> </a:t>
            </a:r>
            <a:r>
              <a:rPr altLang="en-US" b="1" sz="3000" lang="en-US">
                <a:solidFill>
                  <a:srgbClr val="FFFFFF"/>
                </a:solidFill>
              </a:rPr>
              <a:t>ব</a:t>
            </a:r>
            <a:r>
              <a:rPr altLang="en-US" b="1" sz="3000" lang="en-US">
                <a:solidFill>
                  <a:srgbClr val="FFFFFF"/>
                </a:solidFill>
              </a:rPr>
              <a:t>্</a:t>
            </a:r>
            <a:r>
              <a:rPr altLang="en-US" b="1" sz="3000" lang="en-US">
                <a:solidFill>
                  <a:srgbClr val="FFFFFF"/>
                </a:solidFill>
              </a:rPr>
              <a:t>য</a:t>
            </a:r>
            <a:r>
              <a:rPr altLang="en-US" b="1" sz="3000" lang="en-US">
                <a:solidFill>
                  <a:srgbClr val="FFFFFF"/>
                </a:solidFill>
              </a:rPr>
              <a:t>া</a:t>
            </a:r>
            <a:r>
              <a:rPr altLang="en-US" b="1" sz="3000" lang="en-US">
                <a:solidFill>
                  <a:srgbClr val="FFFFFF"/>
                </a:solidFill>
              </a:rPr>
              <a:t>খ</a:t>
            </a:r>
            <a:r>
              <a:rPr altLang="en-US" b="1" sz="3000" lang="en-US">
                <a:solidFill>
                  <a:srgbClr val="FFFFFF"/>
                </a:solidFill>
              </a:rPr>
              <a:t>্</a:t>
            </a:r>
            <a:r>
              <a:rPr altLang="en-US" b="1" sz="3000" lang="en-US">
                <a:solidFill>
                  <a:srgbClr val="FFFFFF"/>
                </a:solidFill>
              </a:rPr>
              <a:t>য</a:t>
            </a:r>
            <a:r>
              <a:rPr altLang="en-US" b="1" sz="3000" lang="en-US">
                <a:solidFill>
                  <a:srgbClr val="FFFFFF"/>
                </a:solidFill>
              </a:rPr>
              <a:t>া</a:t>
            </a:r>
            <a:r>
              <a:rPr altLang="en-US" b="1" sz="3000" lang="en-US">
                <a:solidFill>
                  <a:srgbClr val="FFFFFF"/>
                </a:solidFill>
              </a:rPr>
              <a:t> </a:t>
            </a:r>
            <a:r>
              <a:rPr altLang="en-US" b="1" sz="3000" lang="en-US">
                <a:solidFill>
                  <a:srgbClr val="FFFFFF"/>
                </a:solidFill>
              </a:rPr>
              <a:t>ক</a:t>
            </a:r>
            <a:r>
              <a:rPr altLang="en-US" b="1" sz="3000" lang="en-US">
                <a:solidFill>
                  <a:srgbClr val="FFFFFF"/>
                </a:solidFill>
              </a:rPr>
              <a:t>র</a:t>
            </a:r>
            <a:endParaRPr b="1" sz="30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own Arrow 9"/>
          <p:cNvSpPr/>
          <p:nvPr/>
        </p:nvSpPr>
        <p:spPr>
          <a:xfrm>
            <a:off x="4114800" y="2438400"/>
            <a:ext cx="1371600" cy="1752600"/>
          </a:xfrm>
          <a:prstGeom prst="downArrow"/>
          <a:solidFill>
            <a:srgbClr val="00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/>
          </a:p>
        </p:txBody>
      </p:sp>
      <p:sp>
        <p:nvSpPr>
          <p:cNvPr id="1048589" name="Rectangle 12"/>
          <p:cNvSpPr/>
          <p:nvPr/>
        </p:nvSpPr>
        <p:spPr>
          <a:xfrm>
            <a:off x="838200" y="4334460"/>
            <a:ext cx="8229600" cy="1285241"/>
          </a:xfrm>
          <a:prstGeom prst="rec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wrap="square">
            <a:spAutoFit/>
          </a:bodyPr>
          <a:p>
            <a:pPr algn="ctr"/>
            <a:r>
              <a:rPr b="1" dirty="0" sz="8000" lang="en-US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 হাফেজ। </a:t>
            </a:r>
            <a:endParaRPr dirty="0" sz="8000"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"/>
          <p:cNvSpPr/>
          <p:nvPr/>
        </p:nvSpPr>
        <p:spPr>
          <a:xfrm>
            <a:off x="1379970" y="0"/>
            <a:ext cx="6282414" cy="1945752"/>
          </a:xfrm>
          <a:prstGeom prst="flowChartMultidocumen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5100" lang="en-US">
                <a:solidFill>
                  <a:srgbClr val="FF6600"/>
                </a:solidFill>
              </a:rPr>
              <a:t>স</a:t>
            </a:r>
            <a:r>
              <a:rPr altLang="en-US" b="1" sz="5100" lang="en-US">
                <a:solidFill>
                  <a:srgbClr val="FF6600"/>
                </a:solidFill>
              </a:rPr>
              <a:t>ব</a:t>
            </a:r>
            <a:r>
              <a:rPr altLang="en-US" b="1" sz="5100" lang="en-US">
                <a:solidFill>
                  <a:srgbClr val="FF6600"/>
                </a:solidFill>
              </a:rPr>
              <a:t>া</a:t>
            </a:r>
            <a:r>
              <a:rPr altLang="en-US" b="1" sz="5100" lang="en-US">
                <a:solidFill>
                  <a:srgbClr val="FF6600"/>
                </a:solidFill>
              </a:rPr>
              <a:t>ই</a:t>
            </a:r>
            <a:r>
              <a:rPr altLang="en-US" b="1" sz="5100" lang="en-US">
                <a:solidFill>
                  <a:srgbClr val="FF6600"/>
                </a:solidFill>
              </a:rPr>
              <a:t> </a:t>
            </a:r>
            <a:r>
              <a:rPr altLang="en-US" b="1" sz="5100" lang="en-US">
                <a:solidFill>
                  <a:srgbClr val="FF6600"/>
                </a:solidFill>
              </a:rPr>
              <a:t>ক</a:t>
            </a:r>
            <a:r>
              <a:rPr altLang="en-US" b="1" sz="5100" lang="en-US">
                <a:solidFill>
                  <a:srgbClr val="FF6600"/>
                </a:solidFill>
              </a:rPr>
              <a:t>ে</a:t>
            </a:r>
            <a:r>
              <a:rPr altLang="en-US" b="1" sz="5100" lang="en-US">
                <a:solidFill>
                  <a:srgbClr val="FF6600"/>
                </a:solidFill>
              </a:rPr>
              <a:t> </a:t>
            </a:r>
            <a:r>
              <a:rPr altLang="en-US" b="1" sz="5100" lang="en-US">
                <a:solidFill>
                  <a:srgbClr val="FF6600"/>
                </a:solidFill>
              </a:rPr>
              <a:t>ধ</a:t>
            </a:r>
            <a:r>
              <a:rPr altLang="en-US" b="1" sz="5100" lang="en-US">
                <a:solidFill>
                  <a:srgbClr val="FF6600"/>
                </a:solidFill>
              </a:rPr>
              <a:t>ন</a:t>
            </a:r>
            <a:r>
              <a:rPr altLang="en-US" b="1" sz="5100" lang="en-US">
                <a:solidFill>
                  <a:srgbClr val="FF6600"/>
                </a:solidFill>
              </a:rPr>
              <a:t>্</a:t>
            </a:r>
            <a:r>
              <a:rPr altLang="en-US" b="1" sz="5100" lang="en-US">
                <a:solidFill>
                  <a:srgbClr val="FF6600"/>
                </a:solidFill>
              </a:rPr>
              <a:t>য</a:t>
            </a:r>
            <a:r>
              <a:rPr altLang="en-US" b="1" sz="5100" lang="en-US">
                <a:solidFill>
                  <a:srgbClr val="FF6600"/>
                </a:solidFill>
              </a:rPr>
              <a:t>ব</a:t>
            </a:r>
            <a:r>
              <a:rPr altLang="en-US" b="1" sz="5100" lang="en-US">
                <a:solidFill>
                  <a:srgbClr val="FF6600"/>
                </a:solidFill>
              </a:rPr>
              <a:t>া</a:t>
            </a:r>
            <a:r>
              <a:rPr altLang="en-US" b="1" sz="5100" lang="en-US">
                <a:solidFill>
                  <a:srgbClr val="FF6600"/>
                </a:solidFill>
              </a:rPr>
              <a:t>দ</a:t>
            </a:r>
            <a:endParaRPr b="1" sz="51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6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5000" id="21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2"/>
          <p:cNvSpPr txBox="1"/>
          <p:nvPr/>
        </p:nvSpPr>
        <p:spPr>
          <a:xfrm>
            <a:off x="1562007" y="4052159"/>
            <a:ext cx="6477000" cy="584767"/>
          </a:xfrm>
          <a:prstGeom prst="rect"/>
          <a:noFill/>
        </p:spPr>
        <p:txBody>
          <a:bodyPr bIns="45716" lIns="91433" rIns="91433" rtlCol="0" tIns="45716" wrap="square">
            <a:spAutoFit/>
          </a:bodyPr>
          <a:p>
            <a:pPr algn="ctr" lvl="1"/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b="1" dirty="0" sz="3200" lang="bn-IN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কোন </a:t>
            </a:r>
            <a:r>
              <a:rPr b="1" dirty="0" sz="3200" lang="bn-IN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b="1" dirty="0" sz="3200" lang="en-US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বাদতের ছবি?</a:t>
            </a:r>
            <a:endParaRPr b="1" dirty="0" sz="3200" lang="bn-IN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3" descr="42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32484" y="66517"/>
            <a:ext cx="4816118" cy="329830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0" name="Picture 4" descr="49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81600" y="66517"/>
            <a:ext cx="4510768" cy="336020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6" name="Rectangle 6"/>
          <p:cNvSpPr/>
          <p:nvPr/>
        </p:nvSpPr>
        <p:spPr>
          <a:xfrm>
            <a:off x="2559051" y="4953000"/>
            <a:ext cx="4482914" cy="1015655"/>
          </a:xfrm>
          <a:prstGeom prst="rect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45716" lIns="91433" rIns="91433" tIns="45716" wrap="square">
            <a:spAutoFit/>
          </a:bodyPr>
          <a:p>
            <a:pPr algn="ctr"/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হ</a:t>
            </a:r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জ</a:t>
            </a:r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্</a:t>
            </a:r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ব</a:t>
            </a:r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ে</a:t>
            </a:r>
            <a:r>
              <a:rPr b="1" dirty="0" sz="6000" lang="bn-IN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NikoshBAN"/>
                <a:cs typeface="NikoshBAN" pitchFamily="2" charset="0"/>
              </a:rPr>
              <a:t>র ছবি </a:t>
            </a:r>
            <a:endParaRPr b="1" dirty="0" sz="6000" lang="en-US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30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30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3000" id="17"/>
                                        <p:tgtEl>
                                          <p:spTgt spid="1048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22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23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24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25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26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27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5" descr="4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10000" contrast="10000"/>
          </a:blip>
          <a:srcRect l="22759" r="19310" b="22414"/>
          <a:stretch>
            <a:fillRect/>
          </a:stretch>
        </p:blipFill>
        <p:spPr>
          <a:xfrm>
            <a:off x="1231022" y="1041967"/>
            <a:ext cx="7901157" cy="5385927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37" name="TextBox 1"/>
          <p:cNvSpPr txBox="1"/>
          <p:nvPr/>
        </p:nvSpPr>
        <p:spPr>
          <a:xfrm>
            <a:off x="685800" y="457200"/>
            <a:ext cx="8991600" cy="584767"/>
          </a:xfrm>
          <a:prstGeom prst="rect"/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bIns="45716" lIns="91433" rIns="91433" rtlCol="0" tIns="45716" wrap="square">
            <a:spAutoFit/>
          </a:bodyPr>
          <a:p>
            <a:pPr algn="ctr"/>
            <a:r>
              <a:rPr b="1" dirty="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আমাদের আজকের পাঠের বিষয় হলো-</a:t>
            </a:r>
            <a:endParaRPr b="1" dirty="0" lang="en-US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8" name="TextBox 4"/>
          <p:cNvSpPr txBox="1"/>
          <p:nvPr/>
        </p:nvSpPr>
        <p:spPr>
          <a:xfrm>
            <a:off x="2209800" y="2777974"/>
            <a:ext cx="4800600" cy="2631432"/>
          </a:xfrm>
          <a:prstGeom prst="rect"/>
          <a:noFill/>
        </p:spPr>
        <p:txBody>
          <a:bodyPr bIns="45716" lIns="91433" rIns="91433" rtlCol="0" tIns="45716" wrap="square">
            <a:spAutoFit/>
          </a:bodyPr>
          <a:p>
            <a:pPr algn="ctr"/>
            <a:r>
              <a:rPr b="1" dirty="0" sz="17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17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17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170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altLang="en-US" lang="zh-CN"/>
          </a:p>
        </p:txBody>
      </p:sp>
    </p:spTree>
  </p:cSld>
  <p:clrMapOvr>
    <a:masterClrMapping/>
  </p:clrMapOvr>
  <p:transition>
    <p:strips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9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20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"/>
          <p:cNvSpPr/>
          <p:nvPr/>
        </p:nvSpPr>
        <p:spPr>
          <a:xfrm>
            <a:off x="431732" y="309881"/>
            <a:ext cx="6621095" cy="1524000"/>
          </a:xfrm>
          <a:prstGeom prst="right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3400" lang="en-US">
                <a:solidFill>
                  <a:srgbClr val="FF6600"/>
                </a:solidFill>
              </a:rPr>
              <a:t>এ</a:t>
            </a:r>
            <a:r>
              <a:rPr altLang="en-US" b="1" sz="3400" lang="en-US">
                <a:solidFill>
                  <a:srgbClr val="FF6600"/>
                </a:solidFill>
              </a:rPr>
              <a:t>ই</a:t>
            </a:r>
            <a:r>
              <a:rPr altLang="en-US" b="1" sz="3400" lang="en-US">
                <a:solidFill>
                  <a:srgbClr val="FF6600"/>
                </a:solidFill>
              </a:rPr>
              <a:t> </a:t>
            </a:r>
            <a:r>
              <a:rPr altLang="en-US" b="1" sz="3400" lang="en-US">
                <a:solidFill>
                  <a:srgbClr val="FF6600"/>
                </a:solidFill>
              </a:rPr>
              <a:t>প</a:t>
            </a:r>
            <a:r>
              <a:rPr altLang="en-US" b="1" sz="3400" lang="en-US">
                <a:solidFill>
                  <a:srgbClr val="FF6600"/>
                </a:solidFill>
              </a:rPr>
              <a:t>া</a:t>
            </a:r>
            <a:r>
              <a:rPr altLang="en-US" b="1" sz="3400" lang="en-US">
                <a:solidFill>
                  <a:srgbClr val="FF6600"/>
                </a:solidFill>
              </a:rPr>
              <a:t>ঠ</a:t>
            </a:r>
            <a:r>
              <a:rPr altLang="en-US" b="1" sz="3400" lang="en-US">
                <a:solidFill>
                  <a:srgbClr val="FF6600"/>
                </a:solidFill>
              </a:rPr>
              <a:t> </a:t>
            </a:r>
            <a:r>
              <a:rPr altLang="en-US" b="1" sz="3400" lang="en-US">
                <a:solidFill>
                  <a:srgbClr val="FF6600"/>
                </a:solidFill>
              </a:rPr>
              <a:t>শ</a:t>
            </a:r>
            <a:r>
              <a:rPr altLang="en-US" b="1" sz="3400" lang="en-US">
                <a:solidFill>
                  <a:srgbClr val="FF6600"/>
                </a:solidFill>
              </a:rPr>
              <a:t>ে</a:t>
            </a:r>
            <a:r>
              <a:rPr altLang="en-US" b="1" sz="3400" lang="en-US">
                <a:solidFill>
                  <a:srgbClr val="FF6600"/>
                </a:solidFill>
              </a:rPr>
              <a:t>ষ</a:t>
            </a:r>
            <a:r>
              <a:rPr altLang="en-US" b="1" sz="3400" lang="en-US">
                <a:solidFill>
                  <a:srgbClr val="FF6600"/>
                </a:solidFill>
              </a:rPr>
              <a:t>ে</a:t>
            </a:r>
            <a:r>
              <a:rPr altLang="en-US" b="1" sz="3400" lang="en-US">
                <a:solidFill>
                  <a:srgbClr val="FF6600"/>
                </a:solidFill>
              </a:rPr>
              <a:t> </a:t>
            </a:r>
            <a:r>
              <a:rPr altLang="en-US" b="1" sz="3400" lang="en-US">
                <a:solidFill>
                  <a:srgbClr val="FF6600"/>
                </a:solidFill>
              </a:rPr>
              <a:t>শ</a:t>
            </a:r>
            <a:r>
              <a:rPr altLang="en-US" b="1" sz="3400" lang="en-US">
                <a:solidFill>
                  <a:srgbClr val="FF6600"/>
                </a:solidFill>
              </a:rPr>
              <a:t>ি</a:t>
            </a:r>
            <a:r>
              <a:rPr altLang="en-US" b="1" sz="3400" lang="en-US">
                <a:solidFill>
                  <a:srgbClr val="FF6600"/>
                </a:solidFill>
              </a:rPr>
              <a:t>ক</a:t>
            </a:r>
            <a:r>
              <a:rPr altLang="en-US" b="1" sz="3400" lang="en-US">
                <a:solidFill>
                  <a:srgbClr val="FF6600"/>
                </a:solidFill>
              </a:rPr>
              <a:t>্</a:t>
            </a:r>
            <a:r>
              <a:rPr altLang="en-US" b="1" sz="3400" lang="en-US">
                <a:solidFill>
                  <a:srgbClr val="FF6600"/>
                </a:solidFill>
              </a:rPr>
              <a:t>ষ</a:t>
            </a:r>
            <a:r>
              <a:rPr altLang="en-US" b="1" sz="3400" lang="en-US">
                <a:solidFill>
                  <a:srgbClr val="FF6600"/>
                </a:solidFill>
              </a:rPr>
              <a:t>া</a:t>
            </a:r>
            <a:r>
              <a:rPr altLang="en-US" b="1" sz="3400" lang="en-US">
                <a:solidFill>
                  <a:srgbClr val="FF6600"/>
                </a:solidFill>
              </a:rPr>
              <a:t>র</a:t>
            </a:r>
            <a:r>
              <a:rPr altLang="en-US" b="1" sz="3400" lang="en-US">
                <a:solidFill>
                  <a:srgbClr val="FF6600"/>
                </a:solidFill>
              </a:rPr>
              <a:t>্</a:t>
            </a:r>
            <a:r>
              <a:rPr altLang="en-US" b="1" sz="3400" lang="en-US">
                <a:solidFill>
                  <a:srgbClr val="FF6600"/>
                </a:solidFill>
              </a:rPr>
              <a:t>থ</a:t>
            </a:r>
            <a:r>
              <a:rPr altLang="en-US" b="1" sz="3400" lang="en-US">
                <a:solidFill>
                  <a:srgbClr val="FF6600"/>
                </a:solidFill>
              </a:rPr>
              <a:t>ী</a:t>
            </a:r>
            <a:r>
              <a:rPr altLang="en-US" b="1" sz="3400" lang="en-US">
                <a:solidFill>
                  <a:srgbClr val="FF6600"/>
                </a:solidFill>
              </a:rPr>
              <a:t>র</a:t>
            </a:r>
            <a:r>
              <a:rPr altLang="en-US" b="1" sz="3400" lang="en-US">
                <a:solidFill>
                  <a:srgbClr val="FF6600"/>
                </a:solidFill>
              </a:rPr>
              <a:t>া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r>
              <a:rPr altLang="en-US" b="1" sz="3400" lang="en-US">
                <a:solidFill>
                  <a:srgbClr val="FF6600"/>
                </a:solidFill>
              </a:rPr>
              <a:t>.</a:t>
            </a:r>
            <a:endParaRPr b="1" sz="3400" lang="en-US">
              <a:solidFill>
                <a:srgbClr val="FF6600"/>
              </a:solidFill>
            </a:endParaRPr>
          </a:p>
        </p:txBody>
      </p:sp>
      <p:sp>
        <p:nvSpPr>
          <p:cNvPr id="1048726" name=""/>
          <p:cNvSpPr/>
          <p:nvPr/>
        </p:nvSpPr>
        <p:spPr>
          <a:xfrm>
            <a:off x="775887" y="1983334"/>
            <a:ext cx="5977599" cy="4066773"/>
          </a:xfrm>
          <a:prstGeom prst="wedge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3000" lang="en-US">
                <a:solidFill>
                  <a:srgbClr val="FF6600"/>
                </a:solidFill>
              </a:rPr>
              <a:t>১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হ</a:t>
            </a:r>
            <a:r>
              <a:rPr altLang="en-US" b="1" sz="3000" lang="en-US">
                <a:solidFill>
                  <a:srgbClr val="FF6600"/>
                </a:solidFill>
              </a:rPr>
              <a:t>জ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ধ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ন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ও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প</a:t>
            </a:r>
            <a:r>
              <a:rPr altLang="en-US" b="1" sz="3000" lang="en-US">
                <a:solidFill>
                  <a:srgbClr val="FF6600"/>
                </a:solidFill>
              </a:rPr>
              <a:t>ট</a:t>
            </a:r>
            <a:r>
              <a:rPr altLang="en-US" b="1" sz="3000" lang="en-US">
                <a:solidFill>
                  <a:srgbClr val="FF6600"/>
                </a:solidFill>
              </a:rPr>
              <a:t>ভ</a:t>
            </a:r>
            <a:r>
              <a:rPr altLang="en-US" b="1" sz="3000" lang="en-US">
                <a:solidFill>
                  <a:srgbClr val="FF6600"/>
                </a:solidFill>
              </a:rPr>
              <a:t>ু</a:t>
            </a:r>
            <a:r>
              <a:rPr altLang="en-US" b="1" sz="3000" lang="en-US">
                <a:solidFill>
                  <a:srgbClr val="FF6600"/>
                </a:solidFill>
              </a:rPr>
              <a:t>ম</a:t>
            </a:r>
            <a:r>
              <a:rPr altLang="en-US" b="1" sz="3000" lang="en-US">
                <a:solidFill>
                  <a:srgbClr val="FF6600"/>
                </a:solidFill>
              </a:rPr>
              <a:t>ি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ন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ণ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ক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প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endParaRPr b="1" sz="3000" lang="en-US">
              <a:solidFill>
                <a:srgbClr val="FF6600"/>
              </a:solidFill>
            </a:endParaRPr>
          </a:p>
          <a:p>
            <a:pPr algn="ctr"/>
            <a:r>
              <a:rPr altLang="en-US" b="1" sz="3000" lang="en-US">
                <a:solidFill>
                  <a:srgbClr val="FF6600"/>
                </a:solidFill>
              </a:rPr>
              <a:t>২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হ</a:t>
            </a:r>
            <a:r>
              <a:rPr altLang="en-US" b="1" sz="3000" lang="en-US">
                <a:solidFill>
                  <a:srgbClr val="FF6600"/>
                </a:solidFill>
              </a:rPr>
              <a:t>জ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ফ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জ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ও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ও</a:t>
            </a:r>
            <a:r>
              <a:rPr altLang="en-US" b="1" sz="3000" lang="en-US">
                <a:solidFill>
                  <a:srgbClr val="FF6600"/>
                </a:solidFill>
              </a:rPr>
              <a:t>য়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জ</a:t>
            </a:r>
            <a:r>
              <a:rPr altLang="en-US" b="1" sz="3000" lang="en-US">
                <a:solidFill>
                  <a:srgbClr val="FF6600"/>
                </a:solidFill>
              </a:rPr>
              <a:t>ি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স</a:t>
            </a:r>
            <a:r>
              <a:rPr altLang="en-US" b="1" sz="3000" lang="en-US">
                <a:solidFill>
                  <a:srgbClr val="FF6600"/>
                </a:solidFill>
              </a:rPr>
              <a:t>ম</a:t>
            </a:r>
            <a:r>
              <a:rPr altLang="en-US" b="1" sz="3000" lang="en-US">
                <a:solidFill>
                  <a:srgbClr val="FF6600"/>
                </a:solidFill>
              </a:rPr>
              <a:t>ূ</a:t>
            </a:r>
            <a:r>
              <a:rPr altLang="en-US" b="1" sz="3000" lang="en-US">
                <a:solidFill>
                  <a:srgbClr val="FF6600"/>
                </a:solidFill>
              </a:rPr>
              <a:t>হ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ন</a:t>
            </a:r>
            <a:r>
              <a:rPr altLang="en-US" b="1" sz="3000" lang="en-US">
                <a:solidFill>
                  <a:srgbClr val="FF6600"/>
                </a:solidFill>
              </a:rPr>
              <a:t>ণ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ক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প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endParaRPr b="1" sz="3000" lang="en-US">
              <a:solidFill>
                <a:srgbClr val="FF6600"/>
              </a:solidFill>
            </a:endParaRPr>
          </a:p>
          <a:p>
            <a:pPr algn="ctr"/>
            <a:r>
              <a:rPr altLang="en-US" b="1" sz="3000" lang="en-US">
                <a:solidFill>
                  <a:srgbClr val="FF6600"/>
                </a:solidFill>
              </a:rPr>
              <a:t>৩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স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ম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য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ও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ি</a:t>
            </a:r>
            <a:r>
              <a:rPr altLang="en-US" b="1" sz="3000" lang="en-US">
                <a:solidFill>
                  <a:srgbClr val="FF6600"/>
                </a:solidFill>
              </a:rPr>
              <a:t>শ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ভ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ৃ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প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ি</a:t>
            </a:r>
            <a:r>
              <a:rPr altLang="en-US" b="1" sz="3000" lang="en-US">
                <a:solidFill>
                  <a:srgbClr val="FF6600"/>
                </a:solidFill>
              </a:rPr>
              <a:t>ষ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ঠ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য়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হ</a:t>
            </a:r>
            <a:r>
              <a:rPr altLang="en-US" b="1" sz="3000" lang="en-US">
                <a:solidFill>
                  <a:srgbClr val="FF6600"/>
                </a:solidFill>
              </a:rPr>
              <a:t>জ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ভ</a:t>
            </a:r>
            <a:r>
              <a:rPr altLang="en-US" b="1" sz="3000" lang="en-US">
                <a:solidFill>
                  <a:srgbClr val="FF6600"/>
                </a:solidFill>
              </a:rPr>
              <a:t>ু</a:t>
            </a:r>
            <a:r>
              <a:rPr altLang="en-US" b="1" sz="3000" lang="en-US">
                <a:solidFill>
                  <a:srgbClr val="FF6600"/>
                </a:solidFill>
              </a:rPr>
              <a:t>ম</a:t>
            </a:r>
            <a:r>
              <a:rPr altLang="en-US" b="1" sz="3000" lang="en-US">
                <a:solidFill>
                  <a:srgbClr val="FF6600"/>
                </a:solidFill>
              </a:rPr>
              <a:t>ি</a:t>
            </a:r>
            <a:r>
              <a:rPr altLang="en-US" b="1" sz="3000" lang="en-US">
                <a:solidFill>
                  <a:srgbClr val="FF6600"/>
                </a:solidFill>
              </a:rPr>
              <a:t>ক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য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খ</a:t>
            </a:r>
            <a:r>
              <a:rPr altLang="en-US" b="1" sz="3000" lang="en-US">
                <a:solidFill>
                  <a:srgbClr val="FF6600"/>
                </a:solidFill>
              </a:rPr>
              <a:t>্</a:t>
            </a:r>
            <a:r>
              <a:rPr altLang="en-US" b="1" sz="3000" lang="en-US">
                <a:solidFill>
                  <a:srgbClr val="FF6600"/>
                </a:solidFill>
              </a:rPr>
              <a:t>য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ক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ত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প</a:t>
            </a:r>
            <a:r>
              <a:rPr altLang="en-US" b="1" sz="3000" lang="en-US">
                <a:solidFill>
                  <a:srgbClr val="FF6600"/>
                </a:solidFill>
              </a:rPr>
              <a:t>া</a:t>
            </a:r>
            <a:r>
              <a:rPr altLang="en-US" b="1" sz="3000" lang="en-US">
                <a:solidFill>
                  <a:srgbClr val="FF6600"/>
                </a:solidFill>
              </a:rPr>
              <a:t>র</a:t>
            </a:r>
            <a:r>
              <a:rPr altLang="en-US" b="1" sz="3000" lang="en-US">
                <a:solidFill>
                  <a:srgbClr val="FF6600"/>
                </a:solidFill>
              </a:rPr>
              <a:t>ব</a:t>
            </a:r>
            <a:r>
              <a:rPr altLang="en-US" b="1" sz="3000" lang="en-US">
                <a:solidFill>
                  <a:srgbClr val="FF6600"/>
                </a:solidFill>
              </a:rPr>
              <a:t>ে</a:t>
            </a:r>
            <a:r>
              <a:rPr altLang="en-US" b="1" sz="3000" lang="en-US">
                <a:solidFill>
                  <a:srgbClr val="FF6600"/>
                </a:solidFill>
              </a:rPr>
              <a:t>।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r>
              <a:rPr altLang="en-US" b="1" sz="3000" lang="en-US">
                <a:solidFill>
                  <a:srgbClr val="FF6600"/>
                </a:solidFill>
              </a:rPr>
              <a:t> </a:t>
            </a:r>
            <a:endParaRPr b="1" sz="30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extBox 5"/>
          <p:cNvSpPr txBox="1"/>
          <p:nvPr/>
        </p:nvSpPr>
        <p:spPr>
          <a:xfrm>
            <a:off x="685800" y="412322"/>
            <a:ext cx="8534400" cy="6009632"/>
          </a:xfrm>
          <a:prstGeom prst="rect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bIns="45716" lIns="91433" rIns="91433" rtlCol="0" tIns="45716" wrap="square">
            <a:spAutoFit/>
          </a:bodyPr>
          <a:p>
            <a:r>
              <a:rPr b="1" dirty="0" sz="32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জেনে রাখি-</a:t>
            </a:r>
            <a:endParaRPr b="1" dirty="0" sz="32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8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আরবি শব্দ।</a:t>
            </a:r>
            <a:endParaRPr b="1" dirty="0" sz="24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হলো আর্থিক ও শা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রীরি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বাদত।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শব্দের অর্থ সংকল্প করা, ইচ্ছা করা।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ইসলামি পরিভাষায় নির্দিষ্ট দিনসমূহে নির্ধারিত পদ্ধতিতে আল্লাহর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নৈকট্য ও সন্তুষ্টি লাভের উদ্দেশ্যে পবিত্র কাবাঘর ও সংশ্লিষ্ট 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 স্থানসমূহে বিশেষ কার্যাদি সম্পাদন করাকে হজ বলে।</a:t>
            </a:r>
            <a:endParaRPr b="1" dirty="0" sz="2400" lang="bn-IN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সময় হলো- যিলহজ মাসের ৮ থেকে ১২ তারিখ।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ফরজ ৩টি।</a:t>
            </a: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bn-IN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ওয়াজিব ৭টি।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b="1" dirty="0" sz="2400" lang="en-US" smtClean="0">
                <a:solidFill>
                  <a:srgbClr val="FF6600"/>
                </a:solidFill>
                <a:latin typeface="NikoshBAN" pitchFamily="2" charset="0"/>
                <a:cs typeface="NikoshBAN" pitchFamily="2" charset="0"/>
              </a:rPr>
              <a:t> ইহরাম আরবি শব্দ। এর অর্থ নিষিদ্ধ।</a:t>
            </a:r>
            <a:endParaRPr b="1" dirty="0" sz="2400" lang="en-US" smtClean="0">
              <a:solidFill>
                <a:srgbClr val="FF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7"/>
                                        <p:tgtEl>
                                          <p:spTgt spid="1048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048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1048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5"/>
                                        <p:tgtEl>
                                          <p:spTgt spid="1048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0"/>
                                        <p:tgtEl>
                                          <p:spTgt spid="1048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1"/>
                                        <p:tgtEl>
                                          <p:spTgt spid="1048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36"/>
                                        <p:tgtEl>
                                          <p:spTgt spid="1048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37"/>
                                        <p:tgtEl>
                                          <p:spTgt spid="1048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2"/>
                                        <p:tgtEl>
                                          <p:spTgt spid="1048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3"/>
                                        <p:tgtEl>
                                          <p:spTgt spid="1048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id="46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48"/>
                                        <p:tgtEl>
                                          <p:spTgt spid="1048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49"/>
                                        <p:tgtEl>
                                          <p:spTgt spid="1048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>
                      <p:stCondLst>
                        <p:cond delay="indefinite"/>
                      </p:stCondLst>
                      <p:childTnLst>
                        <p:par>
                          <p:cTn fill="hold" id="51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54"/>
                                        <p:tgtEl>
                                          <p:spTgt spid="1048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55"/>
                                        <p:tgtEl>
                                          <p:spTgt spid="1048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id="5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60"/>
                                        <p:tgtEl>
                                          <p:spTgt spid="1048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61"/>
                                        <p:tgtEl>
                                          <p:spTgt spid="10486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>
                      <p:stCondLst>
                        <p:cond delay="indefinite"/>
                      </p:stCondLst>
                      <p:childTnLst>
                        <p:par>
                          <p:cTn fill="hold" id="63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66"/>
                                        <p:tgtEl>
                                          <p:spTgt spid="10486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67"/>
                                        <p:tgtEl>
                                          <p:spTgt spid="10486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4" descr="4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418027" y="3070700"/>
            <a:ext cx="2698656" cy="336314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3" name="Picture 5" descr="43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7137399" y="3193615"/>
            <a:ext cx="2565431" cy="3117312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4" name="Picture 26" descr="39.jpg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3926890" y="2556810"/>
            <a:ext cx="2400300" cy="304189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40" name="Rectangle 9"/>
          <p:cNvSpPr/>
          <p:nvPr/>
        </p:nvSpPr>
        <p:spPr>
          <a:xfrm rot="10800000" flipV="1">
            <a:off x="2819401" y="6248400"/>
            <a:ext cx="4343401" cy="646331"/>
          </a:xfrm>
          <a:prstGeom prst="rect"/>
        </p:spPr>
        <p:txBody>
          <a:bodyPr wrap="square">
            <a:spAutoFit/>
          </a:bodyPr>
          <a:p>
            <a:pPr algn="ctr"/>
            <a:r>
              <a:rPr dirty="0" sz="3600"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ইহরাম বাঁধা</a:t>
            </a:r>
            <a:r>
              <a:rPr dirty="0" sz="3600" lang="bn-IN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48641" name=""/>
          <p:cNvSpPr/>
          <p:nvPr/>
        </p:nvSpPr>
        <p:spPr>
          <a:xfrm>
            <a:off x="1553546" y="0"/>
            <a:ext cx="6367085" cy="2133600"/>
          </a:xfrm>
          <a:prstGeom prst="wedgeRoundRectCallou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altLang="en-US" b="1" sz="8800" lang="en-US">
                <a:solidFill>
                  <a:srgbClr val="FF6600"/>
                </a:solidFill>
              </a:rPr>
              <a:t>হ</a:t>
            </a:r>
            <a:r>
              <a:rPr altLang="en-US" b="1" sz="8800" lang="en-US">
                <a:solidFill>
                  <a:srgbClr val="FF6600"/>
                </a:solidFill>
              </a:rPr>
              <a:t>জ</a:t>
            </a:r>
            <a:r>
              <a:rPr altLang="en-US" b="1" sz="8800" lang="en-US">
                <a:solidFill>
                  <a:srgbClr val="FF6600"/>
                </a:solidFill>
              </a:rPr>
              <a:t>্</a:t>
            </a:r>
            <a:r>
              <a:rPr altLang="en-US" b="1" sz="8800" lang="en-US">
                <a:solidFill>
                  <a:srgbClr val="FF6600"/>
                </a:solidFill>
              </a:rPr>
              <a:t>ব</a:t>
            </a:r>
            <a:r>
              <a:rPr altLang="en-US" b="1" sz="8800" lang="en-US">
                <a:solidFill>
                  <a:srgbClr val="FF6600"/>
                </a:solidFill>
              </a:rPr>
              <a:t>ে</a:t>
            </a:r>
            <a:r>
              <a:rPr altLang="en-US" b="1" sz="8800" lang="en-US">
                <a:solidFill>
                  <a:srgbClr val="FF6600"/>
                </a:solidFill>
              </a:rPr>
              <a:t>র</a:t>
            </a:r>
            <a:r>
              <a:rPr altLang="en-US" b="1" sz="8800" lang="en-US">
                <a:solidFill>
                  <a:srgbClr val="FF6600"/>
                </a:solidFill>
              </a:rPr>
              <a:t> </a:t>
            </a:r>
            <a:r>
              <a:rPr altLang="en-US" b="1" sz="8800" lang="en-US">
                <a:solidFill>
                  <a:srgbClr val="FF6600"/>
                </a:solidFill>
              </a:rPr>
              <a:t>ছ</a:t>
            </a:r>
            <a:r>
              <a:rPr altLang="en-US" b="1" sz="8800" lang="en-US">
                <a:solidFill>
                  <a:srgbClr val="FF6600"/>
                </a:solidFill>
              </a:rPr>
              <a:t>ব</a:t>
            </a:r>
            <a:r>
              <a:rPr altLang="en-US" b="1" sz="8800" lang="en-US">
                <a:solidFill>
                  <a:srgbClr val="FF6600"/>
                </a:solidFill>
              </a:rPr>
              <a:t>ি</a:t>
            </a:r>
            <a:endParaRPr b="1" sz="8800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ecel="100000" dur="2400" id="21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2400" fill="hold" id="22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23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400" fill="hold" id="24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25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600" fill="hold" id="26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9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31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3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34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35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38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40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1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2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43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44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49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10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 bright="-10000"/>
          </a:blip>
          <a:stretch>
            <a:fillRect/>
          </a:stretch>
        </p:blipFill>
        <p:spPr>
          <a:xfrm>
            <a:off x="1905000" y="1143000"/>
            <a:ext cx="6353086" cy="4302867"/>
          </a:xfrm>
          <a:prstGeom prst="rect"/>
        </p:spPr>
      </p:pic>
      <p:sp>
        <p:nvSpPr>
          <p:cNvPr id="1048642" name="TextBox 4"/>
          <p:cNvSpPr txBox="1"/>
          <p:nvPr/>
        </p:nvSpPr>
        <p:spPr>
          <a:xfrm>
            <a:off x="2088558" y="5473556"/>
            <a:ext cx="5257800" cy="1285232"/>
          </a:xfrm>
          <a:prstGeom prst="rect"/>
          <a:noFill/>
        </p:spPr>
        <p:txBody>
          <a:bodyPr bIns="45716" lIns="91433" rIns="91433" rtlCol="0" tIns="45716" wrap="square">
            <a:spAutoFit/>
          </a:bodyPr>
          <a:p>
            <a:r>
              <a:rPr b="1" dirty="0" sz="40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b="1" dirty="0" sz="4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৯ই জিলহজ </a:t>
            </a:r>
            <a:r>
              <a:rPr b="1" dirty="0" sz="40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আরাফার</a:t>
            </a:r>
            <a:endParaRPr b="1" dirty="0" sz="4000" lang="en-US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b="1" dirty="0" sz="40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    ময়দানে অবস্থান</a:t>
            </a:r>
            <a:r>
              <a:rPr b="1" dirty="0" sz="4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করা।</a:t>
            </a:r>
            <a:endParaRPr b="1" dirty="0" sz="4000" lang="bn-IN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3" name="TextBox 5"/>
          <p:cNvSpPr txBox="1"/>
          <p:nvPr/>
        </p:nvSpPr>
        <p:spPr>
          <a:xfrm>
            <a:off x="2971798" y="76200"/>
            <a:ext cx="4114801" cy="828032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16" lIns="91433" rIns="91433" rtlCol="0" tIns="45716" wrap="square">
            <a:spAutoFit/>
          </a:bodyPr>
          <a:p>
            <a:pPr algn="ctr"/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50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ফরজ</a:t>
            </a:r>
            <a:r>
              <a:rPr b="1" dirty="0" sz="50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50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 fill="hold" id="13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 fill="hold" id="14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7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19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0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1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2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23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4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>
            <a:lum/>
          </a:blip>
          <a:stretch>
            <a:fillRect/>
          </a:stretch>
        </p:blipFill>
        <p:spPr>
          <a:xfrm>
            <a:off x="1391706" y="1264231"/>
            <a:ext cx="6834696" cy="4869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1048644" name="Rectangle 4"/>
          <p:cNvSpPr/>
          <p:nvPr/>
        </p:nvSpPr>
        <p:spPr>
          <a:xfrm>
            <a:off x="1912619" y="6233160"/>
            <a:ext cx="5173980" cy="624840"/>
          </a:xfrm>
          <a:prstGeom prst="rect"/>
        </p:spPr>
        <p:txBody>
          <a:bodyPr wrap="none">
            <a:spAutoFit/>
          </a:bodyPr>
          <a:p>
            <a:pPr algn="ctr"/>
            <a:r>
              <a:rPr b="1" dirty="0" sz="3600" lang="en-US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৩) তাওয়াফে জিয়ারত</a:t>
            </a:r>
            <a:r>
              <a:rPr b="1" dirty="0" sz="3600" lang="bn-IN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করা। </a:t>
            </a:r>
            <a:endParaRPr b="1" dirty="0" sz="3600" lang="bn-IN" smtClean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5" name="TextBox 3"/>
          <p:cNvSpPr txBox="1"/>
          <p:nvPr/>
        </p:nvSpPr>
        <p:spPr>
          <a:xfrm>
            <a:off x="2971798" y="304800"/>
            <a:ext cx="4114801" cy="840731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16" lIns="91433" rIns="91433" rtlCol="0" tIns="45716" wrap="square">
            <a:spAutoFit/>
          </a:bodyPr>
          <a:p>
            <a:pPr algn="ctr"/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51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ফরজ</a:t>
            </a:r>
            <a:r>
              <a:rPr b="1" dirty="0" sz="5100" lang="bn-IN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51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9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10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2000" id="15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18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20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1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2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23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3000" id="24"/>
                                        <p:tgtEl>
                                          <p:spTgt spid="1048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Hero</dc:creator>
  <cp:lastModifiedBy>user</cp:lastModifiedBy>
  <dcterms:created xsi:type="dcterms:W3CDTF">2019-06-16T05:59:09Z</dcterms:created>
  <dcterms:modified xsi:type="dcterms:W3CDTF">2019-12-31T18:09:15Z</dcterms:modified>
</cp:coreProperties>
</file>