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81EF-C1EC-4AB7-8FDE-EC6B5A513E7F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6C12E-39FE-4E59-9B2B-E2AA79EAA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880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81EF-C1EC-4AB7-8FDE-EC6B5A513E7F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6C12E-39FE-4E59-9B2B-E2AA79EAA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427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81EF-C1EC-4AB7-8FDE-EC6B5A513E7F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6C12E-39FE-4E59-9B2B-E2AA79EAA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09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81EF-C1EC-4AB7-8FDE-EC6B5A513E7F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6C12E-39FE-4E59-9B2B-E2AA79EAA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521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81EF-C1EC-4AB7-8FDE-EC6B5A513E7F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6C12E-39FE-4E59-9B2B-E2AA79EAA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74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81EF-C1EC-4AB7-8FDE-EC6B5A513E7F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6C12E-39FE-4E59-9B2B-E2AA79EAA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184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81EF-C1EC-4AB7-8FDE-EC6B5A513E7F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6C12E-39FE-4E59-9B2B-E2AA79EAA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96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81EF-C1EC-4AB7-8FDE-EC6B5A513E7F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6C12E-39FE-4E59-9B2B-E2AA79EAA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97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81EF-C1EC-4AB7-8FDE-EC6B5A513E7F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6C12E-39FE-4E59-9B2B-E2AA79EAA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642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81EF-C1EC-4AB7-8FDE-EC6B5A513E7F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6C12E-39FE-4E59-9B2B-E2AA79EAA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277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81EF-C1EC-4AB7-8FDE-EC6B5A513E7F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6C12E-39FE-4E59-9B2B-E2AA79EAA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772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C81EF-C1EC-4AB7-8FDE-EC6B5A513E7F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6C12E-39FE-4E59-9B2B-E2AA79EAA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94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f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40F45C-C2D3-4156-B560-7254FA6535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868"/>
            <a:ext cx="6096001" cy="68401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9B74BF-5147-43B1-BA88-442FBA258A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68"/>
            <a:ext cx="6096001" cy="68401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1EA13A-28E3-404F-B1D4-E0FDDBF4A34F}"/>
              </a:ext>
            </a:extLst>
          </p:cNvPr>
          <p:cNvSpPr txBox="1"/>
          <p:nvPr/>
        </p:nvSpPr>
        <p:spPr>
          <a:xfrm>
            <a:off x="3228109" y="824239"/>
            <a:ext cx="5278582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bn-BD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5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0.50434 -3.7037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48148E-6 L -0.50868 0.0023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3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2EA2EB-E262-40E5-87A3-8B9ABBE3A1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896" y="1571659"/>
            <a:ext cx="3064295" cy="1881757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2A094E-F046-446C-AC32-3CA03E677E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545" y="1571659"/>
            <a:ext cx="2532184" cy="1936944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87EC7D5D-DEF3-430E-9FB6-15CCB4C2A137}"/>
              </a:ext>
            </a:extLst>
          </p:cNvPr>
          <p:cNvSpPr/>
          <p:nvPr/>
        </p:nvSpPr>
        <p:spPr>
          <a:xfrm>
            <a:off x="2004811" y="3887170"/>
            <a:ext cx="8538759" cy="1694744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সোনার দেশের মাঠে মাঠে ফলে সোনাধান রাশি রাশি</a:t>
            </a:r>
          </a:p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ফসলের হাসি দেখে মনে হয় শেখ মুজিবের হাসি 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FFC8B8-28C5-4A10-B7B4-7D28B3BB1685}"/>
              </a:ext>
            </a:extLst>
          </p:cNvPr>
          <p:cNvSpPr txBox="1"/>
          <p:nvPr/>
        </p:nvSpPr>
        <p:spPr>
          <a:xfrm>
            <a:off x="1149927" y="336198"/>
            <a:ext cx="10127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দেখে বল, কবিতার কোন চরণের সঙ্গে মিল আছে ।</a:t>
            </a:r>
            <a:endParaRPr lang="en-US" sz="28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26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55C36A-DCCF-4F48-84CD-7AEE35855D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509" y="956633"/>
            <a:ext cx="2720774" cy="1556805"/>
          </a:xfrm>
          <a:prstGeom prst="roundRect">
            <a:avLst>
              <a:gd name="adj" fmla="val 204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6232F2-4D54-40CB-8B1E-384D7A00C6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741" y="956633"/>
            <a:ext cx="2537316" cy="1556805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7CCD8076-BF91-4565-834B-101BA483AEE5}"/>
              </a:ext>
            </a:extLst>
          </p:cNvPr>
          <p:cNvSpPr/>
          <p:nvPr/>
        </p:nvSpPr>
        <p:spPr>
          <a:xfrm>
            <a:off x="3856509" y="2930789"/>
            <a:ext cx="5441548" cy="1888588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শিশুর মধুর হাসিতে যখন ভরে বাঙ্গালির ঘর </a:t>
            </a:r>
          </a:p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 হয় যেন শিশু হয়ে হাসে চিরশিশু মুজিবর 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48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822156-B229-4560-B804-87C7D6B51F2A}"/>
              </a:ext>
            </a:extLst>
          </p:cNvPr>
          <p:cNvSpPr txBox="1"/>
          <p:nvPr/>
        </p:nvSpPr>
        <p:spPr>
          <a:xfrm>
            <a:off x="2147456" y="316622"/>
            <a:ext cx="10238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দেখে বল, কবিতার কোন চরণের সঙ্গে মিল আছে ।</a:t>
            </a:r>
            <a:endParaRPr lang="en-US" sz="28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B48DE1-4882-47C0-90EE-5A920C99BA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007" y="1053018"/>
            <a:ext cx="2485086" cy="1901196"/>
          </a:xfrm>
          <a:prstGeom prst="roundRect">
            <a:avLst>
              <a:gd name="adj" fmla="val 2209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FF1805-A764-42E9-A370-75365458AD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803" y="1053018"/>
            <a:ext cx="2477095" cy="1901197"/>
          </a:xfrm>
          <a:prstGeom prst="roundRect">
            <a:avLst>
              <a:gd name="adj" fmla="val 2104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736B3EB-2164-4AAF-BE01-EB659EC948BA}"/>
              </a:ext>
            </a:extLst>
          </p:cNvPr>
          <p:cNvSpPr/>
          <p:nvPr/>
        </p:nvSpPr>
        <p:spPr>
          <a:xfrm>
            <a:off x="1260765" y="3429000"/>
            <a:ext cx="8963890" cy="1584632"/>
          </a:xfrm>
          <a:prstGeom prst="roundRect">
            <a:avLst>
              <a:gd name="adj" fmla="val 20751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যতদিন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বেঁচে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রইব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বাংলায়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ডাকবেঃ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! </a:t>
            </a:r>
          </a:p>
        </p:txBody>
      </p:sp>
    </p:spTree>
    <p:extLst>
      <p:ext uri="{BB962C8B-B14F-4D97-AF65-F5344CB8AC3E}">
        <p14:creationId xmlns:p14="http://schemas.microsoft.com/office/powerpoint/2010/main" val="204446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48C961-AEDA-45DB-861F-2F715350F5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923" y="478303"/>
            <a:ext cx="2401814" cy="1530476"/>
          </a:xfrm>
          <a:prstGeom prst="snip2DiagRect">
            <a:avLst>
              <a:gd name="adj1" fmla="val 18716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3C1717-E69B-4F25-950C-751ED70F17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709" y="478303"/>
            <a:ext cx="2337421" cy="1582691"/>
          </a:xfrm>
          <a:prstGeom prst="snip2DiagRect">
            <a:avLst>
              <a:gd name="adj1" fmla="val 0"/>
              <a:gd name="adj2" fmla="val 20784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AD0D5C-29CC-4F97-B447-289919398B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652" y="2599864"/>
            <a:ext cx="2401814" cy="1535823"/>
          </a:xfrm>
          <a:prstGeom prst="snip2DiagRect">
            <a:avLst>
              <a:gd name="adj1" fmla="val 0"/>
              <a:gd name="adj2" fmla="val 19552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1CEC0D-3B63-4FA3-888B-97E4B081DD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928" y="2645078"/>
            <a:ext cx="2444201" cy="1473638"/>
          </a:xfrm>
          <a:prstGeom prst="snip2DiagRect">
            <a:avLst>
              <a:gd name="adj1" fmla="val 22389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D5E3FC-E52A-4D05-97E3-708968A40436}"/>
              </a:ext>
            </a:extLst>
          </p:cNvPr>
          <p:cNvSpPr txBox="1"/>
          <p:nvPr/>
        </p:nvSpPr>
        <p:spPr>
          <a:xfrm>
            <a:off x="3896791" y="2076645"/>
            <a:ext cx="2243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৭ই মার্চের ভাষণ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BFC883-FFBD-4F93-AE5C-11C8AA283378}"/>
              </a:ext>
            </a:extLst>
          </p:cNvPr>
          <p:cNvSpPr txBox="1"/>
          <p:nvPr/>
        </p:nvSpPr>
        <p:spPr>
          <a:xfrm>
            <a:off x="6578989" y="2059673"/>
            <a:ext cx="1810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যুদ্ধের পূর্বমুহুর্ত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B433E-2683-48FC-BBE9-1F35D6435480}"/>
              </a:ext>
            </a:extLst>
          </p:cNvPr>
          <p:cNvSpPr txBox="1"/>
          <p:nvPr/>
        </p:nvSpPr>
        <p:spPr>
          <a:xfrm>
            <a:off x="2081333" y="4388975"/>
            <a:ext cx="4752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২৫শে মার্চ মানুষ মারছে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BE9802-6929-47DE-91EA-38648CE46E35}"/>
              </a:ext>
            </a:extLst>
          </p:cNvPr>
          <p:cNvSpPr txBox="1"/>
          <p:nvPr/>
        </p:nvSpPr>
        <p:spPr>
          <a:xfrm>
            <a:off x="6301091" y="4441190"/>
            <a:ext cx="4613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বঙ্গবন্ধুকে গ্রেফতার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3413DA-76E4-48FA-B32C-D59C6948554B}"/>
              </a:ext>
            </a:extLst>
          </p:cNvPr>
          <p:cNvSpPr txBox="1"/>
          <p:nvPr/>
        </p:nvSpPr>
        <p:spPr>
          <a:xfrm>
            <a:off x="2281986" y="5365275"/>
            <a:ext cx="697285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চিত্রের মাধ্যমে কি বুঝতে পারছ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16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3" grpId="0" animBg="1"/>
      <p:bldP spid="1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2BE510-D408-4EF4-A28B-96F08954395E}"/>
              </a:ext>
            </a:extLst>
          </p:cNvPr>
          <p:cNvSpPr txBox="1"/>
          <p:nvPr/>
        </p:nvSpPr>
        <p:spPr>
          <a:xfrm>
            <a:off x="5123028" y="348503"/>
            <a:ext cx="2497539" cy="122089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Wave1">
              <a:avLst>
                <a:gd name="adj1" fmla="val 20000"/>
                <a:gd name="adj2" fmla="val 192"/>
              </a:avLst>
            </a:prstTxWarp>
            <a:spAutoFit/>
          </a:bodyPr>
          <a:lstStyle/>
          <a:p>
            <a:r>
              <a:rPr lang="bn-IN" u="sng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  </a:t>
            </a:r>
            <a:endParaRPr lang="en-US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E5145C-31D2-4D4D-B81C-F2F335439275}"/>
              </a:ext>
            </a:extLst>
          </p:cNvPr>
          <p:cNvSpPr/>
          <p:nvPr/>
        </p:nvSpPr>
        <p:spPr>
          <a:xfrm>
            <a:off x="138546" y="2202767"/>
            <a:ext cx="11914909" cy="13701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noFill/>
            <a:prstDash val="sysDash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 শেখ মুজিবর রহমানকে মানুষ চিরকাল মনে রাখবে কেন 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59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8DF23D-B1D7-464D-B279-7C8218D687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27" y="675250"/>
            <a:ext cx="3953230" cy="16239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D886FC-F463-42B1-8FE9-E3A89B66F7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522" y="675251"/>
            <a:ext cx="4176842" cy="16416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7392DA-55AF-40E8-8D10-4B1F60D2F2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522" y="3372098"/>
            <a:ext cx="3611681" cy="15613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9EC510-641C-4AD6-BC25-04949D2672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91" y="3317388"/>
            <a:ext cx="4197927" cy="16160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684654-5A12-4525-AFE0-2A98FE9FFD8E}"/>
              </a:ext>
            </a:extLst>
          </p:cNvPr>
          <p:cNvSpPr txBox="1"/>
          <p:nvPr/>
        </p:nvSpPr>
        <p:spPr>
          <a:xfrm>
            <a:off x="1454727" y="2386707"/>
            <a:ext cx="3960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৭ই মার্চের ভাষণ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8CAF8C-2735-4501-9508-05DE95770717}"/>
              </a:ext>
            </a:extLst>
          </p:cNvPr>
          <p:cNvSpPr txBox="1"/>
          <p:nvPr/>
        </p:nvSpPr>
        <p:spPr>
          <a:xfrm>
            <a:off x="7437075" y="2701247"/>
            <a:ext cx="3771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 প্রস্তুতি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6A9EB2-ED30-40E9-A7F0-14BC340999E2}"/>
              </a:ext>
            </a:extLst>
          </p:cNvPr>
          <p:cNvSpPr txBox="1"/>
          <p:nvPr/>
        </p:nvSpPr>
        <p:spPr>
          <a:xfrm>
            <a:off x="1748014" y="5227398"/>
            <a:ext cx="3366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 প্রস্তুতি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91F622-A7B7-47AD-B90F-2F541033255C}"/>
              </a:ext>
            </a:extLst>
          </p:cNvPr>
          <p:cNvSpPr txBox="1"/>
          <p:nvPr/>
        </p:nvSpPr>
        <p:spPr>
          <a:xfrm>
            <a:off x="7231227" y="5227398"/>
            <a:ext cx="3127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 মিছিল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1CAD9E-0ECE-4651-B14F-57A6BCF9A9CC}"/>
              </a:ext>
            </a:extLst>
          </p:cNvPr>
          <p:cNvSpPr txBox="1"/>
          <p:nvPr/>
        </p:nvSpPr>
        <p:spPr>
          <a:xfrm>
            <a:off x="3596186" y="5948551"/>
            <a:ext cx="5329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চিত্রের মাধ্যমে কি বুঝতে পারছ 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2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7FFC17B-4663-45E6-AD6E-61F1E00A84D4}"/>
              </a:ext>
            </a:extLst>
          </p:cNvPr>
          <p:cNvSpPr txBox="1"/>
          <p:nvPr/>
        </p:nvSpPr>
        <p:spPr>
          <a:xfrm>
            <a:off x="4829406" y="366746"/>
            <a:ext cx="2043149" cy="122089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Wave1">
              <a:avLst>
                <a:gd name="adj1" fmla="val 13391"/>
                <a:gd name="adj2" fmla="val -452"/>
              </a:avLst>
            </a:prstTxWarp>
            <a:spAutoFit/>
          </a:bodyPr>
          <a:lstStyle/>
          <a:p>
            <a:r>
              <a:rPr lang="bn-IN" u="sng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 Single Corner Rectangle 10">
            <a:extLst>
              <a:ext uri="{FF2B5EF4-FFF2-40B4-BE49-F238E27FC236}">
                <a16:creationId xmlns:a16="http://schemas.microsoft.com/office/drawing/2014/main" id="{A3B627F4-DB7C-4469-9D82-5EB28B294028}"/>
              </a:ext>
            </a:extLst>
          </p:cNvPr>
          <p:cNvSpPr/>
          <p:nvPr/>
        </p:nvSpPr>
        <p:spPr>
          <a:xfrm>
            <a:off x="429491" y="2500746"/>
            <a:ext cx="11443854" cy="2180059"/>
          </a:xfrm>
          <a:prstGeom prst="round1Rect">
            <a:avLst>
              <a:gd name="adj" fmla="val 2137"/>
            </a:avLst>
          </a:prstGeom>
          <a:pattFill prst="pct5">
            <a:fgClr>
              <a:schemeClr val="bg1"/>
            </a:fgClr>
            <a:bgClr>
              <a:schemeClr val="bg1"/>
            </a:bgClr>
          </a:pattFill>
          <a:ln w="38100"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শেখমুজিবুর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1810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153B70-CBED-46C6-ADA5-CAA5E039EB3B}"/>
              </a:ext>
            </a:extLst>
          </p:cNvPr>
          <p:cNvSpPr txBox="1"/>
          <p:nvPr/>
        </p:nvSpPr>
        <p:spPr>
          <a:xfrm>
            <a:off x="4113654" y="204319"/>
            <a:ext cx="3820572" cy="769441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 মুল্যায়ণ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60C611-433D-4621-9814-9124B95FE50D}"/>
              </a:ext>
            </a:extLst>
          </p:cNvPr>
          <p:cNvSpPr txBox="1"/>
          <p:nvPr/>
        </p:nvSpPr>
        <p:spPr>
          <a:xfrm>
            <a:off x="2450484" y="1329277"/>
            <a:ext cx="6889003" cy="46166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১) প্রশ্নঃ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স্বাধীন বাংলা চিরদিন কাকে ডাকবে ?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282712-5E65-4339-BD34-065A810E88B6}"/>
              </a:ext>
            </a:extLst>
          </p:cNvPr>
          <p:cNvSpPr txBox="1"/>
          <p:nvPr/>
        </p:nvSpPr>
        <p:spPr>
          <a:xfrm>
            <a:off x="2450485" y="1903913"/>
            <a:ext cx="292508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ুজিব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B51410-409D-4339-A0EF-8877766AC63E}"/>
              </a:ext>
            </a:extLst>
          </p:cNvPr>
          <p:cNvSpPr txBox="1"/>
          <p:nvPr/>
        </p:nvSpPr>
        <p:spPr>
          <a:xfrm>
            <a:off x="7358569" y="1870492"/>
            <a:ext cx="2505868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ফজলুল হক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C1127C-7679-4D14-A447-EFD2A591C641}"/>
              </a:ext>
            </a:extLst>
          </p:cNvPr>
          <p:cNvSpPr txBox="1"/>
          <p:nvPr/>
        </p:nvSpPr>
        <p:spPr>
          <a:xfrm>
            <a:off x="2514315" y="2640778"/>
            <a:ext cx="2861249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তাজ উদ্দীন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3C1E6E-1C5C-4438-921A-D1CD23E9CC55}"/>
              </a:ext>
            </a:extLst>
          </p:cNvPr>
          <p:cNvSpPr txBox="1"/>
          <p:nvPr/>
        </p:nvSpPr>
        <p:spPr>
          <a:xfrm>
            <a:off x="7352704" y="2640777"/>
            <a:ext cx="2511733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আতাউল গনী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0A8195-AF56-4589-B093-20BAF3DFAE0C}"/>
              </a:ext>
            </a:extLst>
          </p:cNvPr>
          <p:cNvSpPr txBox="1"/>
          <p:nvPr/>
        </p:nvSpPr>
        <p:spPr>
          <a:xfrm>
            <a:off x="2514315" y="3959544"/>
            <a:ext cx="5203299" cy="46166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) প্রশ্নঃ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নদীতীর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বালুচরে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?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CFCE91-47E8-4CDA-B7E9-ADE20C49260D}"/>
              </a:ext>
            </a:extLst>
          </p:cNvPr>
          <p:cNvSpPr txBox="1"/>
          <p:nvPr/>
        </p:nvSpPr>
        <p:spPr>
          <a:xfrm>
            <a:off x="2514315" y="4730636"/>
            <a:ext cx="7142303" cy="46166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) প্রশ্নঃ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স্বদেশ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প্রত্যাবর্তন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?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FC2CC0-00A7-47BE-8851-6CE899C5D8BC}"/>
              </a:ext>
            </a:extLst>
          </p:cNvPr>
          <p:cNvSpPr txBox="1"/>
          <p:nvPr/>
        </p:nvSpPr>
        <p:spPr>
          <a:xfrm>
            <a:off x="2514315" y="3260789"/>
            <a:ext cx="5203299" cy="46166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) প্রশ্নঃ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61DF8970-B3A7-408B-86EE-E0AA4F5EEB44}"/>
              </a:ext>
            </a:extLst>
          </p:cNvPr>
          <p:cNvSpPr/>
          <p:nvPr/>
        </p:nvSpPr>
        <p:spPr>
          <a:xfrm>
            <a:off x="5557455" y="1940835"/>
            <a:ext cx="257908" cy="318029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33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A8D6B3-C9E6-4749-8F3A-E49A4BFD5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406" y="1287586"/>
            <a:ext cx="2320464" cy="13295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EC8FB2F7-A15F-4048-8733-411DC3C6F31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50501" y="1135228"/>
            <a:ext cx="2677299" cy="134002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547971-017F-42AC-9983-1BAACAD9EE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69" y="3518632"/>
            <a:ext cx="2374133" cy="144432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CA3978-886D-45D0-A03C-6657B28B5E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811" y="3518632"/>
            <a:ext cx="2455944" cy="141765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213C6F96-98E8-457E-A776-BFE7AD3EC127}"/>
              </a:ext>
            </a:extLst>
          </p:cNvPr>
          <p:cNvSpPr/>
          <p:nvPr/>
        </p:nvSpPr>
        <p:spPr>
          <a:xfrm>
            <a:off x="1240801" y="479351"/>
            <a:ext cx="10036927" cy="498929"/>
          </a:xfrm>
          <a:prstGeom prst="wedgeRectCallout">
            <a:avLst>
              <a:gd name="adj1" fmla="val 8826"/>
              <a:gd name="adj2" fmla="val 32164"/>
            </a:avLst>
          </a:prstGeom>
          <a:pattFill prst="pct5">
            <a:fgClr>
              <a:schemeClr val="bg1"/>
            </a:fgClr>
            <a:bgClr>
              <a:schemeClr val="bg1"/>
            </a:bgClr>
          </a:patt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295CC6-992D-4C66-BBFE-3D5259EC27A2}"/>
              </a:ext>
            </a:extLst>
          </p:cNvPr>
          <p:cNvSpPr txBox="1"/>
          <p:nvPr/>
        </p:nvSpPr>
        <p:spPr>
          <a:xfrm>
            <a:off x="1898166" y="2837059"/>
            <a:ext cx="3532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মানুষকে হত্যা করেছে 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342DBD-6FD4-4E2D-8D04-D831D133FA06}"/>
              </a:ext>
            </a:extLst>
          </p:cNvPr>
          <p:cNvSpPr txBox="1"/>
          <p:nvPr/>
        </p:nvSpPr>
        <p:spPr>
          <a:xfrm>
            <a:off x="1898166" y="5425940"/>
            <a:ext cx="3549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মুজিবের স্বদেশ প্রত্যাবর্তন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EDBA5F-AEEB-42C6-AB13-6227C0442F00}"/>
              </a:ext>
            </a:extLst>
          </p:cNvPr>
          <p:cNvSpPr txBox="1"/>
          <p:nvPr/>
        </p:nvSpPr>
        <p:spPr>
          <a:xfrm>
            <a:off x="7293811" y="5243772"/>
            <a:ext cx="3512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শেখ মুজিবের স্বপরিবার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62409F-E4AE-4B7A-AB47-93A5F05D777C}"/>
              </a:ext>
            </a:extLst>
          </p:cNvPr>
          <p:cNvSpPr txBox="1"/>
          <p:nvPr/>
        </p:nvSpPr>
        <p:spPr>
          <a:xfrm>
            <a:off x="7293811" y="2749483"/>
            <a:ext cx="4579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 জন্য যুদ্ধ করেছে 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06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2CEEC4-38FE-4BE2-8EAC-C58C6FCC0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177" y="684928"/>
            <a:ext cx="2982228" cy="1411100"/>
          </a:xfrm>
          <a:prstGeom prst="rect">
            <a:avLst/>
          </a:prstGeom>
        </p:spPr>
      </p:pic>
      <p:pic>
        <p:nvPicPr>
          <p:cNvPr id="4" name="Picture 3" descr="F:\New folder (2)\Animated gif\img8.gif">
            <a:extLst>
              <a:ext uri="{FF2B5EF4-FFF2-40B4-BE49-F238E27FC236}">
                <a16:creationId xmlns:a16="http://schemas.microsoft.com/office/drawing/2014/main" id="{183346BE-E012-4A85-82AE-FE1ABEF880C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458" y="3387984"/>
            <a:ext cx="2121158" cy="146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8ED00F-B1F0-4A00-8A7E-5C2AB4CD81F2}"/>
              </a:ext>
            </a:extLst>
          </p:cNvPr>
          <p:cNvSpPr txBox="1"/>
          <p:nvPr/>
        </p:nvSpPr>
        <p:spPr>
          <a:xfrm>
            <a:off x="983673" y="5655625"/>
            <a:ext cx="10945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kern="1100" dirty="0">
                <a:ln w="1905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‘মুজিব’ কবিতাটির মূলভাব বাড়ী থেকে লিখে আনবে ।</a:t>
            </a:r>
            <a:endParaRPr lang="en-US" sz="32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1BD6AA-247C-4BF1-BF27-38CE62357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337" y="212146"/>
            <a:ext cx="2982228" cy="1411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B718DA-2930-40B7-A2FC-D96700873F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05" y="3815142"/>
            <a:ext cx="2982228" cy="1411100"/>
          </a:xfrm>
          <a:prstGeom prst="rect">
            <a:avLst/>
          </a:prstGeom>
        </p:spPr>
      </p:pic>
      <p:pic>
        <p:nvPicPr>
          <p:cNvPr id="8" name="Picture 3" descr="F:\New folder (2)\Animated gif\img8.gif">
            <a:extLst>
              <a:ext uri="{FF2B5EF4-FFF2-40B4-BE49-F238E27FC236}">
                <a16:creationId xmlns:a16="http://schemas.microsoft.com/office/drawing/2014/main" id="{EEA875FB-F5FB-4C40-84BA-0E2757C66E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288" y="-235074"/>
            <a:ext cx="1552183" cy="146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3184F8-6CBF-4F89-A179-9F63F98142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517" y="2817799"/>
            <a:ext cx="2982228" cy="1411100"/>
          </a:xfrm>
          <a:prstGeom prst="rect">
            <a:avLst/>
          </a:prstGeom>
        </p:spPr>
      </p:pic>
      <p:pic>
        <p:nvPicPr>
          <p:cNvPr id="11" name="Picture 3" descr="F:\New folder (2)\Animated gif\img8.gif">
            <a:extLst>
              <a:ext uri="{FF2B5EF4-FFF2-40B4-BE49-F238E27FC236}">
                <a16:creationId xmlns:a16="http://schemas.microsoft.com/office/drawing/2014/main" id="{7808E601-DEF7-42A9-867A-EEED25DECA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750" y="2353781"/>
            <a:ext cx="1552183" cy="146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F6B908-2BC8-49C4-BDE8-833362D49C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14" y="1226287"/>
            <a:ext cx="2982228" cy="14111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899" y="964175"/>
            <a:ext cx="4123618" cy="337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35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008E47-ED4D-4427-9A8C-AD6688D57F30}"/>
              </a:ext>
            </a:extLst>
          </p:cNvPr>
          <p:cNvSpPr txBox="1"/>
          <p:nvPr/>
        </p:nvSpPr>
        <p:spPr>
          <a:xfrm>
            <a:off x="63185" y="1442307"/>
            <a:ext cx="648220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শফিকুল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কাতুলী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ইউনিয়ন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টাঙ্গাইল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Email-shafiq01936775934@gmail.com</a:t>
            </a:r>
            <a:r>
              <a:rPr lang="bn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F7D82F-715F-4D64-A23A-644CBC86E1B0}"/>
              </a:ext>
            </a:extLst>
          </p:cNvPr>
          <p:cNvSpPr txBox="1"/>
          <p:nvPr/>
        </p:nvSpPr>
        <p:spPr>
          <a:xfrm>
            <a:off x="8285753" y="1286516"/>
            <a:ext cx="336760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শ্রেণীঃ ৬ষ্ঠ </a:t>
            </a: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১ম </a:t>
            </a: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(কবিতা)   </a:t>
            </a: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</a:t>
            </a: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01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01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2020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70FF72-CBFE-49A1-945D-F2083FF0A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605" y="1029418"/>
            <a:ext cx="2067566" cy="179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89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5B1168-404E-478D-AEF1-6A58F7044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619" y="593905"/>
            <a:ext cx="8811490" cy="42690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C526410-91B0-4581-8F88-378E4B2C9CC8}"/>
              </a:ext>
            </a:extLst>
          </p:cNvPr>
          <p:cNvSpPr txBox="1"/>
          <p:nvPr/>
        </p:nvSpPr>
        <p:spPr>
          <a:xfrm>
            <a:off x="2732085" y="5360916"/>
            <a:ext cx="7589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আজ এখানেই শেষ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63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868EDA-A801-4362-8759-0449685388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80"/>
          <a:stretch/>
        </p:blipFill>
        <p:spPr>
          <a:xfrm>
            <a:off x="3530991" y="892880"/>
            <a:ext cx="2390353" cy="12649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8B5DBE-7707-4645-8AB6-3E06D3353F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658" y="908344"/>
            <a:ext cx="2390354" cy="1264997"/>
          </a:xfrm>
          <a:prstGeom prst="round2DiagRect">
            <a:avLst>
              <a:gd name="adj1" fmla="val 0"/>
              <a:gd name="adj2" fmla="val 19232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04BADE-A782-46AF-944A-FFA14CBF70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06962"/>
            <a:ext cx="2565012" cy="14657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4D1721-800E-4C81-B5F1-7707622843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517" y="2425892"/>
            <a:ext cx="2390353" cy="1430874"/>
          </a:xfrm>
          <a:prstGeom prst="round2DiagRect">
            <a:avLst>
              <a:gd name="adj1" fmla="val 0"/>
              <a:gd name="adj2" fmla="val 18208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5CFED6-C145-40D4-8D6C-F5203454706B}"/>
              </a:ext>
            </a:extLst>
          </p:cNvPr>
          <p:cNvSpPr txBox="1"/>
          <p:nvPr/>
        </p:nvSpPr>
        <p:spPr>
          <a:xfrm>
            <a:off x="3533044" y="40090"/>
            <a:ext cx="5397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এসো, আমরা কিছু ছবি দেখি </a:t>
            </a:r>
            <a:endParaRPr lang="en-US" sz="32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FF2680-14C6-4A2D-A590-1AD3A9C05358}"/>
              </a:ext>
            </a:extLst>
          </p:cNvPr>
          <p:cNvSpPr txBox="1"/>
          <p:nvPr/>
        </p:nvSpPr>
        <p:spPr>
          <a:xfrm>
            <a:off x="2380026" y="4897151"/>
            <a:ext cx="7703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উপরের চারটি খন্ড চিত্রে যে একই ব্যক্তির ছবি দেখা যাচ্ছে , তিনি কে ? 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77E5B7-C20F-4AF8-8602-B2780538B10A}"/>
              </a:ext>
            </a:extLst>
          </p:cNvPr>
          <p:cNvSpPr txBox="1"/>
          <p:nvPr/>
        </p:nvSpPr>
        <p:spPr>
          <a:xfrm>
            <a:off x="3656121" y="4140738"/>
            <a:ext cx="5229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শেখ মুজিবর রহমান</a:t>
            </a:r>
            <a:r>
              <a:rPr lang="bn-IN" sz="3600" dirty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4928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7703987-EEBE-4A29-B125-277CFA89D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8147" y="1053136"/>
            <a:ext cx="3226894" cy="3304332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7CDC90-E65E-43C8-80B3-4270AB397C1B}"/>
              </a:ext>
            </a:extLst>
          </p:cNvPr>
          <p:cNvSpPr txBox="1"/>
          <p:nvPr/>
        </p:nvSpPr>
        <p:spPr>
          <a:xfrm>
            <a:off x="7625041" y="2105137"/>
            <a:ext cx="3455779" cy="1200329"/>
          </a:xfrm>
          <a:prstGeom prst="rect">
            <a:avLst/>
          </a:prstGeom>
          <a:solidFill>
            <a:srgbClr val="FF0000"/>
          </a:solidFill>
          <a:effectLst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75D1A7-1E31-43B9-951C-68E2971C15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84" y="803754"/>
            <a:ext cx="3024193" cy="330433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7DEA0D-9037-40C8-9224-08D6B01D348C}"/>
              </a:ext>
            </a:extLst>
          </p:cNvPr>
          <p:cNvSpPr txBox="1"/>
          <p:nvPr/>
        </p:nvSpPr>
        <p:spPr>
          <a:xfrm>
            <a:off x="4239491" y="4591081"/>
            <a:ext cx="5334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রোকনুজ্জামান খান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08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079C14-0562-4E40-89C2-ACF3630D46EC}"/>
              </a:ext>
            </a:extLst>
          </p:cNvPr>
          <p:cNvSpPr txBox="1"/>
          <p:nvPr/>
        </p:nvSpPr>
        <p:spPr>
          <a:xfrm>
            <a:off x="3588327" y="984193"/>
            <a:ext cx="3704371" cy="707886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5989D0-9D53-4209-9661-6FF479335495}"/>
              </a:ext>
            </a:extLst>
          </p:cNvPr>
          <p:cNvSpPr txBox="1"/>
          <p:nvPr/>
        </p:nvSpPr>
        <p:spPr>
          <a:xfrm>
            <a:off x="734291" y="2062662"/>
            <a:ext cx="105057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শিক্ষাথীরা-</a:t>
            </a: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</a:p>
          <a:p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কবি </a:t>
            </a: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রোকনুজ্জামান খানের পরিচয়</a:t>
            </a:r>
            <a:r>
              <a:rPr lang="bn-BD" sz="3200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বলতে পারবে</a:t>
            </a:r>
            <a:r>
              <a:rPr lang="bn-IN" sz="3200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;</a:t>
            </a:r>
            <a:endParaRPr lang="en-US" sz="32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নতুন </a:t>
            </a: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কিছু শব্দের অর্থ বলে বাক্য রচনা করতে</a:t>
            </a:r>
            <a:r>
              <a:rPr lang="bn-BD" sz="3200" kern="1100" dirty="0">
                <a:ln w="1905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পারবে</a:t>
            </a:r>
            <a:r>
              <a:rPr lang="bn-IN" sz="3200" kern="1100" dirty="0" smtClean="0">
                <a:ln w="1905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;</a:t>
            </a:r>
            <a:endParaRPr lang="bn-BD" sz="3200" kern="1100" dirty="0">
              <a:ln w="1905"/>
              <a:latin typeface="NikoshBAN" panose="02000000000000000000" pitchFamily="2" charset="0"/>
              <a:ea typeface="NikoshBAN" pitchFamily="2" charset="0"/>
              <a:cs typeface="NikoshBAN" panose="02000000000000000000" pitchFamily="2" charset="0"/>
              <a:sym typeface="Wingdings"/>
            </a:endParaRPr>
          </a:p>
          <a:p>
            <a:r>
              <a:rPr lang="bn-BD" sz="3200" kern="1100" dirty="0" smtClean="0">
                <a:ln w="1905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   ৩।</a:t>
            </a:r>
            <a:r>
              <a:rPr lang="en-US" sz="3200" kern="1100" dirty="0" smtClean="0">
                <a:ln w="1905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IN" sz="3200" kern="1100" dirty="0">
                <a:ln w="1905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‘মুজিব’ কবিতাংশটি সরব পাঠ করতে পারবে;</a:t>
            </a:r>
          </a:p>
          <a:p>
            <a:r>
              <a:rPr lang="bn-IN" sz="3200" kern="1100" dirty="0">
                <a:ln w="1905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 </a:t>
            </a:r>
            <a:r>
              <a:rPr lang="en-US" sz="3200" kern="1100" dirty="0">
                <a:ln w="1905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 </a:t>
            </a:r>
            <a:r>
              <a:rPr lang="bn-BD" sz="3200" kern="1100" dirty="0" smtClean="0">
                <a:ln w="1905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৪। </a:t>
            </a:r>
            <a:r>
              <a:rPr lang="bn-IN" sz="3200" kern="1100" dirty="0" smtClean="0">
                <a:ln w="1905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বাঙ্গালী </a:t>
            </a:r>
            <a:r>
              <a:rPr lang="bn-IN" sz="3200" kern="1100" dirty="0">
                <a:ln w="1905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কাকে চিরদিন মনে রাখবে তা বলতে </a:t>
            </a:r>
            <a:r>
              <a:rPr lang="bn-IN" sz="3200" kern="1100" dirty="0" smtClean="0">
                <a:ln w="1905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পারবে;</a:t>
            </a:r>
            <a:endParaRPr lang="bn-BD" sz="3200" kern="1100" dirty="0" smtClean="0">
              <a:ln w="1905"/>
              <a:latin typeface="NikoshBAN" panose="02000000000000000000" pitchFamily="2" charset="0"/>
              <a:ea typeface="NikoshBAN" pitchFamily="2" charset="0"/>
              <a:cs typeface="NikoshBAN" panose="02000000000000000000" pitchFamily="2" charset="0"/>
              <a:sym typeface="Wingdings"/>
            </a:endParaRPr>
          </a:p>
          <a:p>
            <a:r>
              <a:rPr lang="bn-BD" sz="3200" kern="1100" dirty="0">
                <a:ln w="1905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BD" sz="3200" kern="1100" dirty="0" smtClean="0">
                <a:ln w="1905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  </a:t>
            </a:r>
            <a:r>
              <a:rPr lang="bn-BD" sz="3200" kern="1100" dirty="0" smtClean="0">
                <a:ln w="1905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৫। </a:t>
            </a:r>
            <a:r>
              <a:rPr lang="bn-IN" sz="3200" kern="1100" dirty="0" smtClean="0">
                <a:ln w="1905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‘মুজিব</a:t>
            </a:r>
            <a:r>
              <a:rPr lang="bn-IN" sz="3200" kern="1100" dirty="0">
                <a:ln w="1905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’ কবিতাটির মূলভাব ব্যাখ্যা করতে পারবে । </a:t>
            </a:r>
            <a:endParaRPr lang="bn-IN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328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566FE2-3F81-458A-B78B-7CC128EE5B4F}"/>
              </a:ext>
            </a:extLst>
          </p:cNvPr>
          <p:cNvSpPr txBox="1"/>
          <p:nvPr/>
        </p:nvSpPr>
        <p:spPr>
          <a:xfrm>
            <a:off x="5147830" y="4478132"/>
            <a:ext cx="3039567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206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 পাঠ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2DCE96-EF34-4901-930E-73F3D2958567}"/>
              </a:ext>
            </a:extLst>
          </p:cNvPr>
          <p:cNvSpPr txBox="1"/>
          <p:nvPr/>
        </p:nvSpPr>
        <p:spPr>
          <a:xfrm>
            <a:off x="5147830" y="313482"/>
            <a:ext cx="3039567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206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 পাঠ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39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A4D52D-3EFA-44A4-A09C-2D7B257F61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2" b="11476"/>
          <a:stretch/>
        </p:blipFill>
        <p:spPr>
          <a:xfrm>
            <a:off x="5049601" y="1365507"/>
            <a:ext cx="1243747" cy="7041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34B158-C883-4910-B02E-05BF2869DF24}"/>
              </a:ext>
            </a:extLst>
          </p:cNvPr>
          <p:cNvSpPr txBox="1"/>
          <p:nvPr/>
        </p:nvSpPr>
        <p:spPr>
          <a:xfrm>
            <a:off x="3048001" y="1381103"/>
            <a:ext cx="2328636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বালুচর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916968-4B98-42F5-8BA5-26FB3E96B84F}"/>
              </a:ext>
            </a:extLst>
          </p:cNvPr>
          <p:cNvSpPr txBox="1"/>
          <p:nvPr/>
        </p:nvSpPr>
        <p:spPr>
          <a:xfrm>
            <a:off x="6356665" y="1322665"/>
            <a:ext cx="5835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বালুর পলি পড়ে উৎপন্ন যে চর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forest.jpg">
            <a:extLst>
              <a:ext uri="{FF2B5EF4-FFF2-40B4-BE49-F238E27FC236}">
                <a16:creationId xmlns:a16="http://schemas.microsoft.com/office/drawing/2014/main" id="{7AF4EE48-9FD6-4953-AA79-7BE287ED0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919" y="2352417"/>
            <a:ext cx="1243746" cy="7690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1AE557-2BF7-4408-9143-EB48DA8178BF}"/>
              </a:ext>
            </a:extLst>
          </p:cNvPr>
          <p:cNvSpPr txBox="1"/>
          <p:nvPr/>
        </p:nvSpPr>
        <p:spPr>
          <a:xfrm>
            <a:off x="6663452" y="2335707"/>
            <a:ext cx="4364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অরণ্য এলাকা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1420E7-6137-4B46-9CE0-1B62DD25D2E2}"/>
              </a:ext>
            </a:extLst>
          </p:cNvPr>
          <p:cNvSpPr txBox="1"/>
          <p:nvPr/>
        </p:nvSpPr>
        <p:spPr>
          <a:xfrm>
            <a:off x="3048002" y="2444881"/>
            <a:ext cx="2560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বনভূমি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9" descr="bangobando&amp;ma.jpg">
            <a:extLst>
              <a:ext uri="{FF2B5EF4-FFF2-40B4-BE49-F238E27FC236}">
                <a16:creationId xmlns:a16="http://schemas.microsoft.com/office/drawing/2014/main" id="{0D606759-BD90-44BD-BE0E-4930F2397AB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08507" y="3213933"/>
            <a:ext cx="1241662" cy="8623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F0DC785-2002-483E-8F18-DACDD82F43FD}"/>
              </a:ext>
            </a:extLst>
          </p:cNvPr>
          <p:cNvSpPr txBox="1"/>
          <p:nvPr/>
        </p:nvSpPr>
        <p:spPr>
          <a:xfrm>
            <a:off x="6552826" y="3479952"/>
            <a:ext cx="5639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চিরকাল যে শিশুর মতো সহজ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FCB97E-5732-4DB0-B1C8-C42449D6A8A6}"/>
              </a:ext>
            </a:extLst>
          </p:cNvPr>
          <p:cNvSpPr txBox="1"/>
          <p:nvPr/>
        </p:nvSpPr>
        <p:spPr>
          <a:xfrm>
            <a:off x="3078898" y="3361269"/>
            <a:ext cx="2498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চিরশিশু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071EFFE-03D1-4F68-A27F-EB52AC834BD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1" r="7066"/>
          <a:stretch/>
        </p:blipFill>
        <p:spPr>
          <a:xfrm>
            <a:off x="5297838" y="4288021"/>
            <a:ext cx="1254988" cy="803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515D539-2CB3-4A04-88FB-DF293F746D8F}"/>
              </a:ext>
            </a:extLst>
          </p:cNvPr>
          <p:cNvSpPr txBox="1"/>
          <p:nvPr/>
        </p:nvSpPr>
        <p:spPr>
          <a:xfrm>
            <a:off x="3078898" y="4397439"/>
            <a:ext cx="2196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সোনাধান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F05072-1F45-44EC-B6C0-2AF7C66A5FDC}"/>
              </a:ext>
            </a:extLst>
          </p:cNvPr>
          <p:cNvSpPr txBox="1"/>
          <p:nvPr/>
        </p:nvSpPr>
        <p:spPr>
          <a:xfrm>
            <a:off x="6552826" y="4426806"/>
            <a:ext cx="5015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স্বর্ণের মতো বর্ণের ধান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CB64C9-303C-411A-9EC0-D9FDBE9CFF3F}"/>
              </a:ext>
            </a:extLst>
          </p:cNvPr>
          <p:cNvSpPr txBox="1"/>
          <p:nvPr/>
        </p:nvSpPr>
        <p:spPr>
          <a:xfrm>
            <a:off x="2238759" y="362631"/>
            <a:ext cx="8052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এসো, আমরা নতুন শব্দের অর্থ জেনে নিই </a:t>
            </a:r>
            <a:endParaRPr lang="en-US" sz="32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5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9" grpId="0"/>
      <p:bldP spid="10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0DCF4F-A947-405F-A062-EC2E0A674816}"/>
              </a:ext>
            </a:extLst>
          </p:cNvPr>
          <p:cNvSpPr txBox="1"/>
          <p:nvPr/>
        </p:nvSpPr>
        <p:spPr>
          <a:xfrm>
            <a:off x="183367" y="479791"/>
            <a:ext cx="2035122" cy="113182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Wave1">
              <a:avLst>
                <a:gd name="adj1" fmla="val 13785"/>
                <a:gd name="adj2" fmla="val 192"/>
              </a:avLst>
            </a:prstTxWarp>
            <a:spAutoFit/>
          </a:bodyPr>
          <a:lstStyle/>
          <a:p>
            <a:r>
              <a:rPr lang="bn-IN" sz="1400" u="sng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1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11">
            <a:extLst>
              <a:ext uri="{FF2B5EF4-FFF2-40B4-BE49-F238E27FC236}">
                <a16:creationId xmlns:a16="http://schemas.microsoft.com/office/drawing/2014/main" id="{FD645877-EBD9-4211-BDD3-5CB531CC485C}"/>
              </a:ext>
            </a:extLst>
          </p:cNvPr>
          <p:cNvSpPr/>
          <p:nvPr/>
        </p:nvSpPr>
        <p:spPr>
          <a:xfrm>
            <a:off x="2643936" y="1038133"/>
            <a:ext cx="8702937" cy="1593912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প্রশ্নঃ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মধুর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হাসিতে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বাঙালির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ভরে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ওঠে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প্রশ্নঃ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মুজিব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ডাকবে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প্রশ্নঃ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রোকনুজ্জামান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জন্মগ্রহন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3DEE9B8-583C-44D2-B23E-79B6D21C7023}"/>
              </a:ext>
            </a:extLst>
          </p:cNvPr>
          <p:cNvGrpSpPr/>
          <p:nvPr/>
        </p:nvGrpSpPr>
        <p:grpSpPr>
          <a:xfrm>
            <a:off x="460459" y="2384953"/>
            <a:ext cx="11482160" cy="2806305"/>
            <a:chOff x="1474718" y="2911426"/>
            <a:chExt cx="10591206" cy="2806305"/>
          </a:xfrm>
        </p:grpSpPr>
        <p:sp>
          <p:nvSpPr>
            <p:cNvPr id="3" name="Rectangular Callout 10">
              <a:extLst>
                <a:ext uri="{FF2B5EF4-FFF2-40B4-BE49-F238E27FC236}">
                  <a16:creationId xmlns:a16="http://schemas.microsoft.com/office/drawing/2014/main" id="{691FDBD0-BB4A-4540-8824-ED5F4BAA516B}"/>
                </a:ext>
              </a:extLst>
            </p:cNvPr>
            <p:cNvSpPr/>
            <p:nvPr/>
          </p:nvSpPr>
          <p:spPr>
            <a:xfrm>
              <a:off x="1474718" y="3628069"/>
              <a:ext cx="10591206" cy="2089662"/>
            </a:xfrm>
            <a:prstGeom prst="wedgeRectCallout">
              <a:avLst>
                <a:gd name="adj1" fmla="val 8826"/>
                <a:gd name="adj2" fmla="val 32164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l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১। </a:t>
              </a:r>
              <a:r>
                <a:rPr lang="en-US" sz="2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শিশুর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মধুর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হাসিতে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বাঙালির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ঘর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ভরে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ওঠে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।</a:t>
              </a:r>
            </a:p>
            <a:p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2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স্বাধীন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বাংলা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‘</a:t>
              </a:r>
              <a:r>
                <a:rPr lang="en-US" sz="2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মুজিব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আয়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ঘরে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ফিরে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আয়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’ </a:t>
              </a:r>
              <a:r>
                <a:rPr lang="en-US" sz="2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বলে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ডাকবে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।</a:t>
              </a:r>
            </a:p>
            <a:p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।রোকনুজ্জামান </a:t>
              </a:r>
              <a:r>
                <a:rPr lang="en-US" sz="2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খান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ফরিদপুর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জেলার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পাংশা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গ্রামে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জন্মগ্রহন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করেন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।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F9C6B06-2F81-4408-ABF4-C78DDC848C4C}"/>
                </a:ext>
              </a:extLst>
            </p:cNvPr>
            <p:cNvSpPr txBox="1"/>
            <p:nvPr/>
          </p:nvSpPr>
          <p:spPr>
            <a:xfrm>
              <a:off x="2581230" y="2911426"/>
              <a:ext cx="19566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উ</a:t>
              </a:r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রঃ</a:t>
              </a:r>
              <a:endParaRPr lang="bn-BD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386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D728CC-11B3-4A35-807C-3495C25CF268}"/>
              </a:ext>
            </a:extLst>
          </p:cNvPr>
          <p:cNvSpPr txBox="1"/>
          <p:nvPr/>
        </p:nvSpPr>
        <p:spPr>
          <a:xfrm>
            <a:off x="1664897" y="497731"/>
            <a:ext cx="9792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দেখে বল, কবিতার কোন চরণের সঙ্গে মিল আছে ।</a:t>
            </a:r>
            <a:endParaRPr lang="en-US" sz="28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37E57C-3ACC-4C42-BD5C-65EA7A3B5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898" y="1583020"/>
            <a:ext cx="4547364" cy="20490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43913D7-54F9-470C-BF2A-1B1FC5DCE1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2" b="11476"/>
          <a:stretch/>
        </p:blipFill>
        <p:spPr>
          <a:xfrm>
            <a:off x="6443760" y="1583020"/>
            <a:ext cx="4667586" cy="20490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890507-ECFC-46A1-953F-7CB7C379C9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583" y="3924401"/>
            <a:ext cx="4655126" cy="2196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2E992ED9-DEAA-4441-9DA7-CB55FD70F57F}"/>
              </a:ext>
            </a:extLst>
          </p:cNvPr>
          <p:cNvSpPr/>
          <p:nvPr/>
        </p:nvSpPr>
        <p:spPr>
          <a:xfrm>
            <a:off x="1551708" y="3924401"/>
            <a:ext cx="4934605" cy="2209543"/>
          </a:xfrm>
          <a:prstGeom prst="roundRect">
            <a:avLst>
              <a:gd name="adj" fmla="val 21758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সবুজ শ্যামল বনভূমি মাঠ নদীটির বালুচর</a:t>
            </a:r>
          </a:p>
          <a:p>
            <a:pPr algn="ctr"/>
            <a:r>
              <a:rPr lang="bn-IN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সবখানে আছে বঙ্গবন্ধু শেখ মুজিবের ঘর । 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FD0635-ABAD-4B10-8A20-DA97600463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644" y="5267470"/>
            <a:ext cx="949506" cy="853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4037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486</Words>
  <Application>Microsoft Office PowerPoint</Application>
  <PresentationFormat>Widescreen</PresentationFormat>
  <Paragraphs>83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29</cp:revision>
  <dcterms:created xsi:type="dcterms:W3CDTF">2019-12-07T13:54:56Z</dcterms:created>
  <dcterms:modified xsi:type="dcterms:W3CDTF">2020-01-01T02:40:57Z</dcterms:modified>
</cp:coreProperties>
</file>