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7A32E-D093-444B-A13E-791568C2A31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6D4DC-84BA-493D-89BE-3FB0F567572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smtClean="0">
              <a:solidFill>
                <a:srgbClr val="002060"/>
              </a:solidFill>
            </a:rPr>
            <a:t>Learning outcomes</a:t>
          </a:r>
          <a:endParaRPr lang="en-US" sz="3600" dirty="0"/>
        </a:p>
      </dgm:t>
    </dgm:pt>
    <dgm:pt modelId="{8C7904EC-9090-4A34-ABBE-DCDC6A97CCF9}" type="parTrans" cxnId="{BBA8CBAF-CCC4-4EB6-B502-3EC4E4132DBD}">
      <dgm:prSet/>
      <dgm:spPr/>
      <dgm:t>
        <a:bodyPr/>
        <a:lstStyle/>
        <a:p>
          <a:endParaRPr lang="en-US"/>
        </a:p>
      </dgm:t>
    </dgm:pt>
    <dgm:pt modelId="{C9147D35-EFA4-4F0D-AA09-48EAA7F5026B}" type="sibTrans" cxnId="{BBA8CBAF-CCC4-4EB6-B502-3EC4E4132DBD}">
      <dgm:prSet/>
      <dgm:spPr/>
      <dgm:t>
        <a:bodyPr/>
        <a:lstStyle/>
        <a:p>
          <a:endParaRPr lang="en-US"/>
        </a:p>
      </dgm:t>
    </dgm:pt>
    <dgm:pt modelId="{C3193C00-7AEE-4A20-9D9F-814F81856AC2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>
          <a:scene3d>
            <a:camera prst="perspectiveRelaxedModerately"/>
            <a:lightRig rig="threePt" dir="t"/>
          </a:scene3d>
        </a:bodyPr>
        <a:lstStyle/>
        <a:p>
          <a:r>
            <a:rPr lang="en-US" sz="3600" dirty="0" smtClean="0">
              <a:solidFill>
                <a:schemeClr val="tx1"/>
              </a:solidFill>
            </a:rPr>
            <a:t>Students will be able to </a:t>
          </a:r>
          <a:endParaRPr lang="en-US" sz="3600" dirty="0"/>
        </a:p>
      </dgm:t>
    </dgm:pt>
    <dgm:pt modelId="{E74CA616-8100-45D2-B591-142F52A57C59}" type="parTrans" cxnId="{CD1E8C4F-00C4-4D99-A733-462DA224BB7A}">
      <dgm:prSet/>
      <dgm:spPr/>
      <dgm:t>
        <a:bodyPr/>
        <a:lstStyle/>
        <a:p>
          <a:endParaRPr lang="en-US"/>
        </a:p>
      </dgm:t>
    </dgm:pt>
    <dgm:pt modelId="{6EE39FDE-6E69-458F-B183-730E126E8FD5}" type="sibTrans" cxnId="{CD1E8C4F-00C4-4D99-A733-462DA224BB7A}">
      <dgm:prSet/>
      <dgm:spPr/>
      <dgm:t>
        <a:bodyPr/>
        <a:lstStyle/>
        <a:p>
          <a:endParaRPr lang="en-US"/>
        </a:p>
      </dgm:t>
    </dgm:pt>
    <dgm:pt modelId="{6A24C387-803A-4D73-B80A-35B163070A3E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l"/>
          <a:r>
            <a:rPr lang="en-US" sz="2800" dirty="0" smtClean="0">
              <a:solidFill>
                <a:schemeClr val="tx1"/>
              </a:solidFill>
            </a:rPr>
            <a:t>Reading: 7.1.1-  recognize punctuation marks,</a:t>
          </a:r>
        </a:p>
        <a:p>
          <a:pPr algn="l"/>
          <a:r>
            <a:rPr lang="en-US" sz="2800" dirty="0" smtClean="0">
              <a:solidFill>
                <a:schemeClr val="tx1"/>
              </a:solidFill>
            </a:rPr>
            <a:t>                     capital letters and read accordingly.</a:t>
          </a:r>
        </a:p>
      </dgm:t>
    </dgm:pt>
    <dgm:pt modelId="{0C2B60B0-A217-4151-8F50-780744A9A49C}" type="parTrans" cxnId="{CBAEEDCF-DBC0-4F7E-B1A4-61EDF7C5DE88}">
      <dgm:prSet/>
      <dgm:spPr/>
      <dgm:t>
        <a:bodyPr/>
        <a:lstStyle/>
        <a:p>
          <a:endParaRPr lang="en-US"/>
        </a:p>
      </dgm:t>
    </dgm:pt>
    <dgm:pt modelId="{13F6F02E-D714-44FF-88DE-DA5208B65AAC}" type="sibTrans" cxnId="{CBAEEDCF-DBC0-4F7E-B1A4-61EDF7C5DE88}">
      <dgm:prSet/>
      <dgm:spPr/>
      <dgm:t>
        <a:bodyPr/>
        <a:lstStyle/>
        <a:p>
          <a:endParaRPr lang="en-US"/>
        </a:p>
      </dgm:t>
    </dgm:pt>
    <dgm:pt modelId="{2AC4E4A5-2E2B-437E-B8B2-836DB7AB04CB}" type="pres">
      <dgm:prSet presAssocID="{C477A32E-D093-444B-A13E-791568C2A3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743E10-48DF-4711-9781-0C59295707AA}" type="pres">
      <dgm:prSet presAssocID="{A286D4DC-84BA-493D-89BE-3FB0F5675727}" presName="root1" presStyleCnt="0"/>
      <dgm:spPr/>
    </dgm:pt>
    <dgm:pt modelId="{7BE281C2-202C-4969-9B1B-8921F7DFEE4D}" type="pres">
      <dgm:prSet presAssocID="{A286D4DC-84BA-493D-89BE-3FB0F5675727}" presName="LevelOneTextNode" presStyleLbl="node0" presStyleIdx="0" presStyleCnt="1" custLinFactNeighborX="-8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7799C9-8614-407A-88F7-0BAD3F14CDFC}" type="pres">
      <dgm:prSet presAssocID="{A286D4DC-84BA-493D-89BE-3FB0F5675727}" presName="level2hierChild" presStyleCnt="0"/>
      <dgm:spPr/>
    </dgm:pt>
    <dgm:pt modelId="{ECF9F11D-89A0-43D5-9F3A-9DDC6FAB38C6}" type="pres">
      <dgm:prSet presAssocID="{E74CA616-8100-45D2-B591-142F52A57C5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CEF131E-1ED2-4DFB-A23C-64B93C3A2235}" type="pres">
      <dgm:prSet presAssocID="{E74CA616-8100-45D2-B591-142F52A57C5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4AA2287-DD69-456C-B100-EAA02C866181}" type="pres">
      <dgm:prSet presAssocID="{C3193C00-7AEE-4A20-9D9F-814F81856AC2}" presName="root2" presStyleCnt="0"/>
      <dgm:spPr/>
    </dgm:pt>
    <dgm:pt modelId="{B8AAD356-EF25-44DB-9C8B-73200D095FCA}" type="pres">
      <dgm:prSet presAssocID="{C3193C00-7AEE-4A20-9D9F-814F81856AC2}" presName="LevelTwoTextNode" presStyleLbl="node2" presStyleIdx="0" presStyleCnt="2" custScaleX="1967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0DE403-5FF2-47BA-AB76-6546387D1769}" type="pres">
      <dgm:prSet presAssocID="{C3193C00-7AEE-4A20-9D9F-814F81856AC2}" presName="level3hierChild" presStyleCnt="0"/>
      <dgm:spPr/>
    </dgm:pt>
    <dgm:pt modelId="{182C5595-7680-4CF0-98E5-136818744D31}" type="pres">
      <dgm:prSet presAssocID="{0C2B60B0-A217-4151-8F50-780744A9A49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87BDAFD-3BA0-4988-9D2D-D6BEC4E6439B}" type="pres">
      <dgm:prSet presAssocID="{0C2B60B0-A217-4151-8F50-780744A9A49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DD48EB-B504-4E8C-9FE3-8897C68EC2C7}" type="pres">
      <dgm:prSet presAssocID="{6A24C387-803A-4D73-B80A-35B163070A3E}" presName="root2" presStyleCnt="0"/>
      <dgm:spPr/>
    </dgm:pt>
    <dgm:pt modelId="{A4753E6F-3D78-4E12-BF14-D0CE278C32E4}" type="pres">
      <dgm:prSet presAssocID="{6A24C387-803A-4D73-B80A-35B163070A3E}" presName="LevelTwoTextNode" presStyleLbl="node2" presStyleIdx="1" presStyleCnt="2" custScaleX="305061" custScaleY="147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CAB7E-CE02-4AEB-AC38-75C7D853741C}" type="pres">
      <dgm:prSet presAssocID="{6A24C387-803A-4D73-B80A-35B163070A3E}" presName="level3hierChild" presStyleCnt="0"/>
      <dgm:spPr/>
    </dgm:pt>
  </dgm:ptLst>
  <dgm:cxnLst>
    <dgm:cxn modelId="{161D0FE2-C7D5-45B3-A768-5762018F838D}" type="presOf" srcId="{C3193C00-7AEE-4A20-9D9F-814F81856AC2}" destId="{B8AAD356-EF25-44DB-9C8B-73200D095FCA}" srcOrd="0" destOrd="0" presId="urn:microsoft.com/office/officeart/2008/layout/HorizontalMultiLevelHierarchy"/>
    <dgm:cxn modelId="{CBAEEDCF-DBC0-4F7E-B1A4-61EDF7C5DE88}" srcId="{A286D4DC-84BA-493D-89BE-3FB0F5675727}" destId="{6A24C387-803A-4D73-B80A-35B163070A3E}" srcOrd="1" destOrd="0" parTransId="{0C2B60B0-A217-4151-8F50-780744A9A49C}" sibTransId="{13F6F02E-D714-44FF-88DE-DA5208B65AAC}"/>
    <dgm:cxn modelId="{547A011A-0322-4A91-8F85-09362B6BAB88}" type="presOf" srcId="{C477A32E-D093-444B-A13E-791568C2A313}" destId="{2AC4E4A5-2E2B-437E-B8B2-836DB7AB04CB}" srcOrd="0" destOrd="0" presId="urn:microsoft.com/office/officeart/2008/layout/HorizontalMultiLevelHierarchy"/>
    <dgm:cxn modelId="{BBA8CBAF-CCC4-4EB6-B502-3EC4E4132DBD}" srcId="{C477A32E-D093-444B-A13E-791568C2A313}" destId="{A286D4DC-84BA-493D-89BE-3FB0F5675727}" srcOrd="0" destOrd="0" parTransId="{8C7904EC-9090-4A34-ABBE-DCDC6A97CCF9}" sibTransId="{C9147D35-EFA4-4F0D-AA09-48EAA7F5026B}"/>
    <dgm:cxn modelId="{2DF3695D-2A65-40C0-8F4B-471E8FF50F55}" type="presOf" srcId="{A286D4DC-84BA-493D-89BE-3FB0F5675727}" destId="{7BE281C2-202C-4969-9B1B-8921F7DFEE4D}" srcOrd="0" destOrd="0" presId="urn:microsoft.com/office/officeart/2008/layout/HorizontalMultiLevelHierarchy"/>
    <dgm:cxn modelId="{1D506E1D-87DA-4968-8A62-49C936792358}" type="presOf" srcId="{E74CA616-8100-45D2-B591-142F52A57C59}" destId="{ECF9F11D-89A0-43D5-9F3A-9DDC6FAB38C6}" srcOrd="0" destOrd="0" presId="urn:microsoft.com/office/officeart/2008/layout/HorizontalMultiLevelHierarchy"/>
    <dgm:cxn modelId="{73304D5B-4BB3-435D-82DD-E219EE39F086}" type="presOf" srcId="{6A24C387-803A-4D73-B80A-35B163070A3E}" destId="{A4753E6F-3D78-4E12-BF14-D0CE278C32E4}" srcOrd="0" destOrd="0" presId="urn:microsoft.com/office/officeart/2008/layout/HorizontalMultiLevelHierarchy"/>
    <dgm:cxn modelId="{339F55B9-46C3-4AC3-B118-F7747AB47B96}" type="presOf" srcId="{0C2B60B0-A217-4151-8F50-780744A9A49C}" destId="{A87BDAFD-3BA0-4988-9D2D-D6BEC4E6439B}" srcOrd="1" destOrd="0" presId="urn:microsoft.com/office/officeart/2008/layout/HorizontalMultiLevelHierarchy"/>
    <dgm:cxn modelId="{EAC81C81-6068-4FB5-96CC-6F92804D317A}" type="presOf" srcId="{0C2B60B0-A217-4151-8F50-780744A9A49C}" destId="{182C5595-7680-4CF0-98E5-136818744D31}" srcOrd="0" destOrd="0" presId="urn:microsoft.com/office/officeart/2008/layout/HorizontalMultiLevelHierarchy"/>
    <dgm:cxn modelId="{6AE1A331-AF02-4E81-971D-167DCB71D78E}" type="presOf" srcId="{E74CA616-8100-45D2-B591-142F52A57C59}" destId="{8CEF131E-1ED2-4DFB-A23C-64B93C3A2235}" srcOrd="1" destOrd="0" presId="urn:microsoft.com/office/officeart/2008/layout/HorizontalMultiLevelHierarchy"/>
    <dgm:cxn modelId="{CD1E8C4F-00C4-4D99-A733-462DA224BB7A}" srcId="{A286D4DC-84BA-493D-89BE-3FB0F5675727}" destId="{C3193C00-7AEE-4A20-9D9F-814F81856AC2}" srcOrd="0" destOrd="0" parTransId="{E74CA616-8100-45D2-B591-142F52A57C59}" sibTransId="{6EE39FDE-6E69-458F-B183-730E126E8FD5}"/>
    <dgm:cxn modelId="{C7657690-F56A-4A9C-9FF3-3D082B37B120}" type="presParOf" srcId="{2AC4E4A5-2E2B-437E-B8B2-836DB7AB04CB}" destId="{50743E10-48DF-4711-9781-0C59295707AA}" srcOrd="0" destOrd="0" presId="urn:microsoft.com/office/officeart/2008/layout/HorizontalMultiLevelHierarchy"/>
    <dgm:cxn modelId="{2CAF8A21-4F7F-41AB-8BAC-85ECEABDE71E}" type="presParOf" srcId="{50743E10-48DF-4711-9781-0C59295707AA}" destId="{7BE281C2-202C-4969-9B1B-8921F7DFEE4D}" srcOrd="0" destOrd="0" presId="urn:microsoft.com/office/officeart/2008/layout/HorizontalMultiLevelHierarchy"/>
    <dgm:cxn modelId="{C28304E8-1689-4AFF-AFDB-DCAB69C78133}" type="presParOf" srcId="{50743E10-48DF-4711-9781-0C59295707AA}" destId="{5B7799C9-8614-407A-88F7-0BAD3F14CDFC}" srcOrd="1" destOrd="0" presId="urn:microsoft.com/office/officeart/2008/layout/HorizontalMultiLevelHierarchy"/>
    <dgm:cxn modelId="{6DB1CB29-B802-40FE-B18F-38CB0B461EEB}" type="presParOf" srcId="{5B7799C9-8614-407A-88F7-0BAD3F14CDFC}" destId="{ECF9F11D-89A0-43D5-9F3A-9DDC6FAB38C6}" srcOrd="0" destOrd="0" presId="urn:microsoft.com/office/officeart/2008/layout/HorizontalMultiLevelHierarchy"/>
    <dgm:cxn modelId="{DF34B32C-981E-455A-9817-C581BF1166A5}" type="presParOf" srcId="{ECF9F11D-89A0-43D5-9F3A-9DDC6FAB38C6}" destId="{8CEF131E-1ED2-4DFB-A23C-64B93C3A2235}" srcOrd="0" destOrd="0" presId="urn:microsoft.com/office/officeart/2008/layout/HorizontalMultiLevelHierarchy"/>
    <dgm:cxn modelId="{81AA06DC-7E47-4776-8CA5-DB699A960CBE}" type="presParOf" srcId="{5B7799C9-8614-407A-88F7-0BAD3F14CDFC}" destId="{14AA2287-DD69-456C-B100-EAA02C866181}" srcOrd="1" destOrd="0" presId="urn:microsoft.com/office/officeart/2008/layout/HorizontalMultiLevelHierarchy"/>
    <dgm:cxn modelId="{1DF52567-950E-416B-9225-B59B57CB6EB3}" type="presParOf" srcId="{14AA2287-DD69-456C-B100-EAA02C866181}" destId="{B8AAD356-EF25-44DB-9C8B-73200D095FCA}" srcOrd="0" destOrd="0" presId="urn:microsoft.com/office/officeart/2008/layout/HorizontalMultiLevelHierarchy"/>
    <dgm:cxn modelId="{ECE1320B-0CD7-4720-9506-6D0C2FE0862F}" type="presParOf" srcId="{14AA2287-DD69-456C-B100-EAA02C866181}" destId="{1F0DE403-5FF2-47BA-AB76-6546387D1769}" srcOrd="1" destOrd="0" presId="urn:microsoft.com/office/officeart/2008/layout/HorizontalMultiLevelHierarchy"/>
    <dgm:cxn modelId="{FF11C9CA-93E2-48EB-9E40-E0ABABAE6C2F}" type="presParOf" srcId="{5B7799C9-8614-407A-88F7-0BAD3F14CDFC}" destId="{182C5595-7680-4CF0-98E5-136818744D31}" srcOrd="2" destOrd="0" presId="urn:microsoft.com/office/officeart/2008/layout/HorizontalMultiLevelHierarchy"/>
    <dgm:cxn modelId="{33DF6DB2-0682-4919-BEA0-B9A13E48048D}" type="presParOf" srcId="{182C5595-7680-4CF0-98E5-136818744D31}" destId="{A87BDAFD-3BA0-4988-9D2D-D6BEC4E6439B}" srcOrd="0" destOrd="0" presId="urn:microsoft.com/office/officeart/2008/layout/HorizontalMultiLevelHierarchy"/>
    <dgm:cxn modelId="{09914F78-3CD1-41EB-A7C4-15EF00B3D37D}" type="presParOf" srcId="{5B7799C9-8614-407A-88F7-0BAD3F14CDFC}" destId="{B9DD48EB-B504-4E8C-9FE3-8897C68EC2C7}" srcOrd="3" destOrd="0" presId="urn:microsoft.com/office/officeart/2008/layout/HorizontalMultiLevelHierarchy"/>
    <dgm:cxn modelId="{A20DBB14-23C4-4488-9983-0775296A42A7}" type="presParOf" srcId="{B9DD48EB-B504-4E8C-9FE3-8897C68EC2C7}" destId="{A4753E6F-3D78-4E12-BF14-D0CE278C32E4}" srcOrd="0" destOrd="0" presId="urn:microsoft.com/office/officeart/2008/layout/HorizontalMultiLevelHierarchy"/>
    <dgm:cxn modelId="{1599FA63-D40F-4B0C-8C31-CE627F56C83D}" type="presParOf" srcId="{B9DD48EB-B504-4E8C-9FE3-8897C68EC2C7}" destId="{C9ACAB7E-CE02-4AEB-AC38-75C7D85374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C5595-7680-4CF0-98E5-136818744D31}">
      <dsp:nvSpPr>
        <dsp:cNvPr id="0" name=""/>
        <dsp:cNvSpPr/>
      </dsp:nvSpPr>
      <dsp:spPr>
        <a:xfrm>
          <a:off x="697994" y="2705100"/>
          <a:ext cx="464579" cy="436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289" y="0"/>
              </a:lnTo>
              <a:lnTo>
                <a:pt x="232289" y="436246"/>
              </a:lnTo>
              <a:lnTo>
                <a:pt x="464579" y="43624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14351" y="2907290"/>
        <a:ext cx="31864" cy="31864"/>
      </dsp:txXfrm>
    </dsp:sp>
    <dsp:sp modelId="{ECF9F11D-89A0-43D5-9F3A-9DDC6FAB38C6}">
      <dsp:nvSpPr>
        <dsp:cNvPr id="0" name=""/>
        <dsp:cNvSpPr/>
      </dsp:nvSpPr>
      <dsp:spPr>
        <a:xfrm>
          <a:off x="697994" y="2101596"/>
          <a:ext cx="464579" cy="603503"/>
        </a:xfrm>
        <a:custGeom>
          <a:avLst/>
          <a:gdLst/>
          <a:ahLst/>
          <a:cxnLst/>
          <a:rect l="0" t="0" r="0" b="0"/>
          <a:pathLst>
            <a:path>
              <a:moveTo>
                <a:pt x="0" y="603503"/>
              </a:moveTo>
              <a:lnTo>
                <a:pt x="232289" y="603503"/>
              </a:lnTo>
              <a:lnTo>
                <a:pt x="232289" y="0"/>
              </a:lnTo>
              <a:lnTo>
                <a:pt x="464579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11243" y="2384308"/>
        <a:ext cx="38080" cy="38080"/>
      </dsp:txXfrm>
    </dsp:sp>
    <dsp:sp modelId="{7BE281C2-202C-4969-9B1B-8921F7DFEE4D}">
      <dsp:nvSpPr>
        <dsp:cNvPr id="0" name=""/>
        <dsp:cNvSpPr/>
      </dsp:nvSpPr>
      <dsp:spPr>
        <a:xfrm rot="16200000">
          <a:off x="-1487829" y="2356102"/>
          <a:ext cx="3673654" cy="697994"/>
        </a:xfrm>
        <a:prstGeom prst="rect">
          <a:avLst/>
        </a:prstGeom>
        <a:solidFill>
          <a:schemeClr val="accent4"/>
        </a:solidFill>
        <a:ln w="31800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</a:rPr>
            <a:t>Learning outcomes</a:t>
          </a:r>
          <a:endParaRPr lang="en-US" sz="3600" kern="1200" dirty="0"/>
        </a:p>
      </dsp:txBody>
      <dsp:txXfrm>
        <a:off x="-1487829" y="2356102"/>
        <a:ext cx="3673654" cy="697994"/>
      </dsp:txXfrm>
    </dsp:sp>
    <dsp:sp modelId="{B8AAD356-EF25-44DB-9C8B-73200D095FCA}">
      <dsp:nvSpPr>
        <dsp:cNvPr id="0" name=""/>
        <dsp:cNvSpPr/>
      </dsp:nvSpPr>
      <dsp:spPr>
        <a:xfrm>
          <a:off x="1162573" y="1752599"/>
          <a:ext cx="4505535" cy="69799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perspectiveRelaxedModerately"/>
            <a:lightRig rig="threePt" dir="t"/>
          </a:scene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Students will be able to </a:t>
          </a:r>
          <a:endParaRPr lang="en-US" sz="3600" kern="1200" dirty="0"/>
        </a:p>
      </dsp:txBody>
      <dsp:txXfrm>
        <a:off x="1162573" y="1752599"/>
        <a:ext cx="4505535" cy="697994"/>
      </dsp:txXfrm>
    </dsp:sp>
    <dsp:sp modelId="{A4753E6F-3D78-4E12-BF14-D0CE278C32E4}">
      <dsp:nvSpPr>
        <dsp:cNvPr id="0" name=""/>
        <dsp:cNvSpPr/>
      </dsp:nvSpPr>
      <dsp:spPr>
        <a:xfrm>
          <a:off x="1162573" y="2625092"/>
          <a:ext cx="6984131" cy="1032508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Reading: 7.1.1-  recognize punctuation marks,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                     capital letters and read accordingly.</a:t>
          </a:r>
        </a:p>
      </dsp:txBody>
      <dsp:txXfrm>
        <a:off x="1162573" y="2625092"/>
        <a:ext cx="6984131" cy="1032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61A6F-0A8B-4D39-8021-3164AC4DC11F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FADE3-4DCF-4B00-B8AE-73A776808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 must</a:t>
            </a:r>
            <a:r>
              <a:rPr lang="en-GB" baseline="0" dirty="0" smtClean="0"/>
              <a:t> write them in the blackboard.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FADE3-4DCF-4B00-B8AE-73A7768085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2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Teacher must</a:t>
            </a:r>
            <a:r>
              <a:rPr lang="en-GB" baseline="0" dirty="0" smtClean="0"/>
              <a:t> write them in the blackboard.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FADE3-4DCF-4B00-B8AE-73A7768085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2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 will say In the name we use Capital, at the end we use full stop.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FADE3-4DCF-4B00-B8AE-73A7768085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40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Teacher will say In the name of</a:t>
            </a:r>
            <a:r>
              <a:rPr lang="en-GB" baseline="0" dirty="0" smtClean="0"/>
              <a:t> river </a:t>
            </a:r>
            <a:r>
              <a:rPr lang="en-GB" dirty="0" smtClean="0"/>
              <a:t>we use Capital, to separate words we use comma and at the end we use full stop.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FADE3-4DCF-4B00-B8AE-73A7768085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9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273050 w 12192000"/>
              <a:gd name="connsiteY6" fmla="*/ 6635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49250 w 12192000"/>
              <a:gd name="connsiteY5" fmla="*/ 298450 h 6858000"/>
              <a:gd name="connsiteX6" fmla="*/ 273050 w 12192000"/>
              <a:gd name="connsiteY6" fmla="*/ 6635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349250 w 12192000"/>
              <a:gd name="connsiteY9" fmla="*/ 2984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49250 w 12192000"/>
              <a:gd name="connsiteY5" fmla="*/ 298450 h 6858000"/>
              <a:gd name="connsiteX6" fmla="*/ 273050 w 12192000"/>
              <a:gd name="connsiteY6" fmla="*/ 6635750 h 6858000"/>
              <a:gd name="connsiteX7" fmla="*/ 11334750 w 12192000"/>
              <a:gd name="connsiteY7" fmla="*/ 6000750 h 6858000"/>
              <a:gd name="connsiteX8" fmla="*/ 11728450 w 12192000"/>
              <a:gd name="connsiteY8" fmla="*/ 298450 h 6858000"/>
              <a:gd name="connsiteX9" fmla="*/ 349250 w 12192000"/>
              <a:gd name="connsiteY9" fmla="*/ 2984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49250 w 12192000"/>
              <a:gd name="connsiteY5" fmla="*/ 298450 h 6858000"/>
              <a:gd name="connsiteX6" fmla="*/ 273050 w 12192000"/>
              <a:gd name="connsiteY6" fmla="*/ 6635750 h 6858000"/>
              <a:gd name="connsiteX7" fmla="*/ 11334750 w 12192000"/>
              <a:gd name="connsiteY7" fmla="*/ 6000750 h 6858000"/>
              <a:gd name="connsiteX8" fmla="*/ 11906250 w 12192000"/>
              <a:gd name="connsiteY8" fmla="*/ 285750 h 6858000"/>
              <a:gd name="connsiteX9" fmla="*/ 349250 w 12192000"/>
              <a:gd name="connsiteY9" fmla="*/ 2984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49250 w 12192000"/>
              <a:gd name="connsiteY5" fmla="*/ 298450 h 6858000"/>
              <a:gd name="connsiteX6" fmla="*/ 273050 w 12192000"/>
              <a:gd name="connsiteY6" fmla="*/ 6635750 h 6858000"/>
              <a:gd name="connsiteX7" fmla="*/ 11957050 w 12192000"/>
              <a:gd name="connsiteY7" fmla="*/ 6635750 h 6858000"/>
              <a:gd name="connsiteX8" fmla="*/ 11906250 w 12192000"/>
              <a:gd name="connsiteY8" fmla="*/ 285750 h 6858000"/>
              <a:gd name="connsiteX9" fmla="*/ 349250 w 12192000"/>
              <a:gd name="connsiteY9" fmla="*/ 2984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49250 w 12192000"/>
              <a:gd name="connsiteY5" fmla="*/ 298450 h 6858000"/>
              <a:gd name="connsiteX6" fmla="*/ 273050 w 12192000"/>
              <a:gd name="connsiteY6" fmla="*/ 6635750 h 6858000"/>
              <a:gd name="connsiteX7" fmla="*/ 11957050 w 12192000"/>
              <a:gd name="connsiteY7" fmla="*/ 6635750 h 6858000"/>
              <a:gd name="connsiteX8" fmla="*/ 11969750 w 12192000"/>
              <a:gd name="connsiteY8" fmla="*/ 209550 h 6858000"/>
              <a:gd name="connsiteX9" fmla="*/ 349250 w 12192000"/>
              <a:gd name="connsiteY9" fmla="*/ 2984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298450 w 12192000"/>
              <a:gd name="connsiteY5" fmla="*/ 234950 h 6858000"/>
              <a:gd name="connsiteX6" fmla="*/ 273050 w 12192000"/>
              <a:gd name="connsiteY6" fmla="*/ 6635750 h 6858000"/>
              <a:gd name="connsiteX7" fmla="*/ 11957050 w 12192000"/>
              <a:gd name="connsiteY7" fmla="*/ 6635750 h 6858000"/>
              <a:gd name="connsiteX8" fmla="*/ 11969750 w 12192000"/>
              <a:gd name="connsiteY8" fmla="*/ 209550 h 6858000"/>
              <a:gd name="connsiteX9" fmla="*/ 298450 w 12192000"/>
              <a:gd name="connsiteY9" fmla="*/ 234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8450" y="234950"/>
                </a:moveTo>
                <a:lnTo>
                  <a:pt x="273050" y="6635750"/>
                </a:lnTo>
                <a:lnTo>
                  <a:pt x="11957050" y="6635750"/>
                </a:lnTo>
                <a:cubicBezTo>
                  <a:pt x="11961283" y="4493683"/>
                  <a:pt x="11965517" y="2351617"/>
                  <a:pt x="11969750" y="209550"/>
                </a:cubicBezTo>
                <a:lnTo>
                  <a:pt x="298450" y="23495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7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30F-E84C-4281-9F8A-6983395B7DCA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C051-F1B5-4DB8-945A-E8566AE71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49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30F-E84C-4281-9F8A-6983395B7DCA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C051-F1B5-4DB8-945A-E8566AE71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5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30F-E84C-4281-9F8A-6983395B7DCA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C051-F1B5-4DB8-945A-E8566AE71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9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30F-E84C-4281-9F8A-6983395B7DCA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C051-F1B5-4DB8-945A-E8566AE71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2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30F-E84C-4281-9F8A-6983395B7DCA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C051-F1B5-4DB8-945A-E8566AE71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30F-E84C-4281-9F8A-6983395B7DCA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C051-F1B5-4DB8-945A-E8566AE71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0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30F-E84C-4281-9F8A-6983395B7DCA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C051-F1B5-4DB8-945A-E8566AE71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30F-E84C-4281-9F8A-6983395B7DCA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C051-F1B5-4DB8-945A-E8566AE71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2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30F-E84C-4281-9F8A-6983395B7DCA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C051-F1B5-4DB8-945A-E8566AE71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3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30F-E84C-4281-9F8A-6983395B7DCA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C051-F1B5-4DB8-945A-E8566AE71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3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67000"/>
                <a:alpha val="15000"/>
              </a:schemeClr>
            </a:gs>
            <a:gs pos="38000">
              <a:srgbClr val="51A27A"/>
            </a:gs>
            <a:gs pos="96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F30F-E84C-4281-9F8A-6983395B7DCA}" type="datetimeFigureOut">
              <a:rPr lang="en-GB" smtClean="0"/>
              <a:t>01/01/2020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C051-F1B5-4DB8-945A-E8566AE71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6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lly-learn-english.com/parts-of-a-sentence.html" TargetMode="External"/><Relationship Id="rId2" Type="http://schemas.openxmlformats.org/officeDocument/2006/relationships/hyperlink" Target="https://www.really-learn-english.com/english-grammar-phrase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264480">
            <a:off x="2151795" y="347865"/>
            <a:ext cx="9144000" cy="238760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rgbClr val="002060"/>
                </a:solidFill>
              </a:rPr>
              <a:t>WELCOME</a:t>
            </a:r>
            <a:endParaRPr lang="en-GB" sz="13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16" y="204717"/>
            <a:ext cx="1647181" cy="1596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7418">
            <a:off x="8914052" y="1372363"/>
            <a:ext cx="2505075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73" y="3301694"/>
            <a:ext cx="3370857" cy="37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3979462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Let’s know them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432747" y="3398293"/>
            <a:ext cx="11423176" cy="296156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dirty="0"/>
              <a:t>Use a capital letter for countries, languages &amp; nationalities, religions:</a:t>
            </a:r>
          </a:p>
          <a:p>
            <a:r>
              <a:rPr lang="en-GB" sz="3600" dirty="0" smtClean="0"/>
              <a:t>Bangladesh, China</a:t>
            </a:r>
            <a:r>
              <a:rPr lang="en-GB" sz="3600" dirty="0"/>
              <a:t>, France</a:t>
            </a:r>
          </a:p>
          <a:p>
            <a:r>
              <a:rPr lang="en-GB" sz="3600" dirty="0"/>
              <a:t>Japanese, English</a:t>
            </a:r>
          </a:p>
          <a:p>
            <a:r>
              <a:rPr lang="en-GB" sz="3600" dirty="0" smtClean="0"/>
              <a:t>Islam, </a:t>
            </a:r>
            <a:r>
              <a:rPr lang="en-GB" sz="3600" dirty="0"/>
              <a:t>Buddhism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747" y="1621474"/>
            <a:ext cx="4739754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Using Capital Letter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56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3979462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Individual work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0074" y="2138228"/>
            <a:ext cx="11196182" cy="2533650"/>
            <a:chOff x="540892" y="1947159"/>
            <a:chExt cx="11196182" cy="2533650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xmlns="" id="{F29AE402-6EE4-43C6-B566-6CB8944C7E57}"/>
                </a:ext>
              </a:extLst>
            </p:cNvPr>
            <p:cNvSpPr/>
            <p:nvPr/>
          </p:nvSpPr>
          <p:spPr>
            <a:xfrm>
              <a:off x="2014211" y="2743074"/>
              <a:ext cx="9722863" cy="941821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Source Sans Pro Semibold" panose="020B0603030403020204" pitchFamily="34" charset="0"/>
                  <a:cs typeface="Times New Roman" panose="02020603050405020304" pitchFamily="18" charset="0"/>
                </a:rPr>
                <a:t>When do we use Capital letter in a sentence?</a:t>
              </a:r>
              <a:endParaRPr lang="en-US" sz="3600" b="1" dirty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92" y="1947159"/>
              <a:ext cx="1800225" cy="2533650"/>
            </a:xfrm>
            <a:prstGeom prst="ellipse">
              <a:avLst/>
            </a:prstGeom>
            <a:ln w="190500" cap="rnd">
              <a:solidFill>
                <a:schemeClr val="accent1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0942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3" y="485031"/>
            <a:ext cx="4579963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Punctuation Marks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1460322" y="3888562"/>
            <a:ext cx="9722863" cy="14194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/>
              <a:t>A punctuation mark is a </a:t>
            </a:r>
            <a:r>
              <a:rPr lang="en-GB" sz="3600" dirty="0" smtClean="0"/>
              <a:t>sign </a:t>
            </a:r>
            <a:r>
              <a:rPr lang="en-GB" sz="3600" dirty="0"/>
              <a:t>used in writing to divide texts into </a:t>
            </a:r>
            <a:r>
              <a:rPr lang="en-GB" sz="3600" dirty="0">
                <a:hlinkClick r:id="rId2"/>
              </a:rPr>
              <a:t>phrases</a:t>
            </a:r>
            <a:r>
              <a:rPr lang="en-GB" sz="3600" dirty="0"/>
              <a:t> and </a:t>
            </a:r>
            <a:r>
              <a:rPr lang="en-GB" sz="3600" u="sng" dirty="0">
                <a:hlinkClick r:id="rId3"/>
              </a:rPr>
              <a:t>sentences</a:t>
            </a:r>
            <a:r>
              <a:rPr lang="en-GB" sz="3600" dirty="0"/>
              <a:t>.</a:t>
            </a:r>
            <a:endParaRPr lang="en-US" sz="36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1" y="1487606"/>
            <a:ext cx="2971800" cy="2592151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666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3911224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let’s know them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57" y="1537079"/>
            <a:ext cx="8393658" cy="4700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7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949687" y="1784052"/>
            <a:ext cx="3471383" cy="59339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3419904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let’s use them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518" y="1849915"/>
            <a:ext cx="33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To end a sentence</a:t>
            </a:r>
            <a:endParaRPr lang="en-GB" sz="24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805983" y="2877534"/>
            <a:ext cx="3758790" cy="207553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Full Stop</a:t>
            </a:r>
            <a:r>
              <a:rPr lang="en-GB" sz="2800" dirty="0">
                <a:solidFill>
                  <a:schemeClr val="tx1"/>
                </a:solidFill>
              </a:rPr>
              <a:t> </a:t>
            </a:r>
            <a:r>
              <a:rPr lang="en-GB" sz="2800" dirty="0">
                <a:solidFill>
                  <a:srgbClr val="C00000"/>
                </a:solidFill>
              </a:rPr>
              <a:t>( </a:t>
            </a:r>
            <a:r>
              <a:rPr lang="en-GB" sz="4800" dirty="0">
                <a:solidFill>
                  <a:srgbClr val="C00000"/>
                </a:solidFill>
              </a:rPr>
              <a:t>. </a:t>
            </a:r>
            <a:r>
              <a:rPr lang="en-GB" sz="2800" dirty="0">
                <a:solidFill>
                  <a:srgbClr val="C00000"/>
                </a:solidFill>
              </a:rPr>
              <a:t>)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Question Mark </a:t>
            </a:r>
            <a:r>
              <a:rPr lang="en-GB" sz="2800" dirty="0" smtClean="0">
                <a:solidFill>
                  <a:srgbClr val="C00000"/>
                </a:solidFill>
              </a:rPr>
              <a:t>( </a:t>
            </a:r>
            <a:r>
              <a:rPr lang="en-GB" sz="4000" dirty="0">
                <a:solidFill>
                  <a:srgbClr val="C00000"/>
                </a:solidFill>
              </a:rPr>
              <a:t>?</a:t>
            </a:r>
            <a:r>
              <a:rPr lang="en-GB" sz="2800" dirty="0">
                <a:solidFill>
                  <a:srgbClr val="C00000"/>
                </a:solidFill>
              </a:rPr>
              <a:t> )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Exclamation Mark</a:t>
            </a:r>
            <a:r>
              <a:rPr lang="en-GB" sz="2800" dirty="0">
                <a:solidFill>
                  <a:schemeClr val="tx1"/>
                </a:solidFill>
              </a:rPr>
              <a:t> </a:t>
            </a:r>
            <a:r>
              <a:rPr lang="en-GB" sz="2800" dirty="0">
                <a:solidFill>
                  <a:srgbClr val="C00000"/>
                </a:solidFill>
              </a:rPr>
              <a:t>( </a:t>
            </a:r>
            <a:r>
              <a:rPr lang="en-GB" sz="4000" dirty="0">
                <a:solidFill>
                  <a:srgbClr val="C00000"/>
                </a:solidFill>
              </a:rPr>
              <a:t>!</a:t>
            </a:r>
            <a:r>
              <a:rPr lang="en-GB" sz="2800" dirty="0">
                <a:solidFill>
                  <a:srgbClr val="C00000"/>
                </a:solidFill>
              </a:rPr>
              <a:t> )</a:t>
            </a:r>
          </a:p>
        </p:txBody>
      </p:sp>
      <p:sp>
        <p:nvSpPr>
          <p:cNvPr id="4" name="Down Arrow 3"/>
          <p:cNvSpPr/>
          <p:nvPr/>
        </p:nvSpPr>
        <p:spPr>
          <a:xfrm>
            <a:off x="2429301" y="2377443"/>
            <a:ext cx="328493" cy="542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05078" y="1784052"/>
            <a:ext cx="3471383" cy="59339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To separate Item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261374" y="2877534"/>
            <a:ext cx="3758790" cy="16262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Comma</a:t>
            </a:r>
            <a:r>
              <a:rPr lang="en-GB" sz="2800" dirty="0">
                <a:solidFill>
                  <a:schemeClr val="tx1"/>
                </a:solidFill>
              </a:rPr>
              <a:t> </a:t>
            </a:r>
            <a:r>
              <a:rPr lang="en-GB" sz="2800" dirty="0">
                <a:solidFill>
                  <a:srgbClr val="C00000"/>
                </a:solidFill>
              </a:rPr>
              <a:t>( </a:t>
            </a:r>
            <a:r>
              <a:rPr lang="en-GB" sz="4800" dirty="0" smtClean="0">
                <a:solidFill>
                  <a:srgbClr val="C00000"/>
                </a:solidFill>
              </a:rPr>
              <a:t>, </a:t>
            </a:r>
            <a:r>
              <a:rPr lang="en-GB" sz="2800" dirty="0">
                <a:solidFill>
                  <a:srgbClr val="C00000"/>
                </a:solidFill>
              </a:rPr>
              <a:t>)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Semi colon </a:t>
            </a:r>
            <a:r>
              <a:rPr lang="en-GB" sz="2800" dirty="0" smtClean="0">
                <a:solidFill>
                  <a:srgbClr val="C00000"/>
                </a:solidFill>
              </a:rPr>
              <a:t>( </a:t>
            </a:r>
            <a:r>
              <a:rPr lang="en-GB" sz="4000" dirty="0" smtClean="0">
                <a:solidFill>
                  <a:srgbClr val="C00000"/>
                </a:solidFill>
              </a:rPr>
              <a:t>;</a:t>
            </a:r>
            <a:r>
              <a:rPr lang="en-GB" sz="2800" dirty="0" smtClean="0">
                <a:solidFill>
                  <a:srgbClr val="C00000"/>
                </a:solidFill>
              </a:rPr>
              <a:t> )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884692" y="2377443"/>
            <a:ext cx="328493" cy="542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09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949687" y="1784052"/>
            <a:ext cx="3471383" cy="59339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3419904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let’s use them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5725" y="1712008"/>
            <a:ext cx="3079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To begin a list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1617641" y="2877534"/>
            <a:ext cx="1951811" cy="86195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Colon</a:t>
            </a:r>
            <a:r>
              <a:rPr lang="en-GB" sz="2800" dirty="0">
                <a:solidFill>
                  <a:schemeClr val="tx1"/>
                </a:solidFill>
              </a:rPr>
              <a:t> </a:t>
            </a:r>
            <a:r>
              <a:rPr lang="en-GB" sz="2800" dirty="0">
                <a:solidFill>
                  <a:srgbClr val="C00000"/>
                </a:solidFill>
              </a:rPr>
              <a:t>( </a:t>
            </a:r>
            <a:r>
              <a:rPr lang="en-GB" sz="4800" dirty="0" smtClean="0">
                <a:solidFill>
                  <a:srgbClr val="C00000"/>
                </a:solidFill>
              </a:rPr>
              <a:t>: </a:t>
            </a:r>
            <a:r>
              <a:rPr lang="en-GB" sz="2800" dirty="0" smtClean="0">
                <a:solidFill>
                  <a:srgbClr val="C00000"/>
                </a:solidFill>
              </a:rPr>
              <a:t>)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429301" y="2377443"/>
            <a:ext cx="328493" cy="542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05078" y="1784052"/>
            <a:ext cx="4209167" cy="59339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/>
              <a:t>To quote or indicate a title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630265" y="2877534"/>
            <a:ext cx="3758790" cy="16262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Double quotation mark</a:t>
            </a:r>
          </a:p>
          <a:p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                </a:t>
            </a:r>
            <a:r>
              <a:rPr lang="en-GB" sz="2800" dirty="0" smtClean="0">
                <a:solidFill>
                  <a:srgbClr val="C00000"/>
                </a:solidFill>
              </a:rPr>
              <a:t>( </a:t>
            </a:r>
            <a:r>
              <a:rPr lang="en-GB" sz="2800" dirty="0">
                <a:solidFill>
                  <a:srgbClr val="C00000"/>
                </a:solidFill>
              </a:rPr>
              <a:t>" " )</a:t>
            </a:r>
            <a:endParaRPr lang="en-GB" sz="2800" dirty="0" smtClean="0">
              <a:solidFill>
                <a:srgbClr val="C0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345414" y="2335428"/>
            <a:ext cx="328493" cy="542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3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3419904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let’s practice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1" y="1649236"/>
            <a:ext cx="4993915" cy="7118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aliha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angladeshi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1" y="2744666"/>
            <a:ext cx="5339091" cy="7118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comes from 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haka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1" y="3762496"/>
            <a:ext cx="7522734" cy="7118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haka is the capital of 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angladesh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483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3419904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let’s practice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2" y="1637393"/>
            <a:ext cx="7522734" cy="7118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M</a:t>
            </a:r>
            <a:r>
              <a:rPr lang="en-US" sz="3600" dirty="0" smtClean="0"/>
              <a:t>aliha </a:t>
            </a:r>
            <a:r>
              <a:rPr lang="en-US" sz="3600" dirty="0"/>
              <a:t>lives near the </a:t>
            </a:r>
            <a:r>
              <a:rPr lang="en-US" sz="3600" dirty="0">
                <a:solidFill>
                  <a:srgbClr val="FF0000"/>
                </a:solidFill>
              </a:rPr>
              <a:t>B</a:t>
            </a:r>
            <a:r>
              <a:rPr lang="en-US" sz="3600" dirty="0"/>
              <a:t>uriganga </a:t>
            </a:r>
            <a:r>
              <a:rPr lang="en-US" sz="3600" dirty="0" smtClean="0"/>
              <a:t>river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2" y="2744666"/>
            <a:ext cx="4015258" cy="7118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  <a:r>
              <a:rPr lang="en-US" sz="3600" dirty="0"/>
              <a:t>he river is very big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1" y="3762496"/>
            <a:ext cx="6376320" cy="147824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n </a:t>
            </a:r>
            <a:r>
              <a:rPr lang="en-US" sz="3600" dirty="0">
                <a:solidFill>
                  <a:srgbClr val="FF0000"/>
                </a:solidFill>
              </a:rPr>
              <a:t>J</a:t>
            </a:r>
            <a:r>
              <a:rPr lang="en-US" sz="3600" dirty="0"/>
              <a:t>une, </a:t>
            </a:r>
            <a:r>
              <a:rPr lang="en-US" sz="3600" dirty="0">
                <a:solidFill>
                  <a:srgbClr val="FF0000"/>
                </a:solidFill>
              </a:rPr>
              <a:t>J</a:t>
            </a:r>
            <a:r>
              <a:rPr lang="en-US" sz="3600" dirty="0"/>
              <a:t>uly and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/>
              <a:t>ugust, there is a lot rain in </a:t>
            </a:r>
            <a:r>
              <a:rPr lang="en-US" sz="3600" dirty="0">
                <a:solidFill>
                  <a:srgbClr val="FF0000"/>
                </a:solidFill>
              </a:rPr>
              <a:t>B</a:t>
            </a:r>
            <a:r>
              <a:rPr lang="en-US" sz="3600" dirty="0"/>
              <a:t>angladesh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673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477899" y="299615"/>
            <a:ext cx="1945945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Pair work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938880" y="1378086"/>
            <a:ext cx="9720021" cy="711827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Find out the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punctuation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marks and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capital letters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1" y="2453777"/>
            <a:ext cx="4993915" cy="7118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Maliha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Bangladeshi. 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1" y="3320072"/>
            <a:ext cx="5339091" cy="7118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comes from Dhaka. 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1" y="4127490"/>
            <a:ext cx="7522734" cy="7118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Dhaka is the capital of Bangladesh.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1" y="4934908"/>
            <a:ext cx="6376320" cy="147824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In June, July and August, there is a lot rain in Bangladesh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92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477899" y="299615"/>
            <a:ext cx="2086674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Evaluation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1" y="1282551"/>
            <a:ext cx="10224989" cy="1214989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Read the text again &amp; again and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use punctuation marks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and capital letters.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747810" y="2928687"/>
            <a:ext cx="10675365" cy="288526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maliha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is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bangladeshi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she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comes from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dhaka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dhaka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is the capital of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bangladesh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maliha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lives near the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buriganga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river the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river is very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big in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june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july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and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august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there is lot of rain in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bangladesh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0733">
            <a:off x="5119011" y="3129148"/>
            <a:ext cx="2099200" cy="13969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01365" y="633608"/>
            <a:ext cx="3596473" cy="953026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900" b="1" dirty="0" smtClean="0">
                <a:solidFill>
                  <a:schemeClr val="bg1"/>
                </a:solidFill>
              </a:rPr>
              <a:t>      IDENTITY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5705" y="3700518"/>
            <a:ext cx="5490157" cy="2642088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9000" dirty="0" smtClean="0">
                <a:solidFill>
                  <a:srgbClr val="002060"/>
                </a:solidFill>
              </a:rPr>
              <a:t>MD. AL AMIN</a:t>
            </a:r>
          </a:p>
          <a:p>
            <a:pPr algn="l">
              <a:lnSpc>
                <a:spcPct val="120000"/>
              </a:lnSpc>
            </a:pPr>
            <a:r>
              <a:rPr lang="en-GB" sz="5100" dirty="0" smtClean="0">
                <a:solidFill>
                  <a:schemeClr val="bg1"/>
                </a:solidFill>
                <a:latin typeface="AR CENA" panose="02000000000000000000" pitchFamily="2" charset="0"/>
              </a:rPr>
              <a:t>Assistant Teacher</a:t>
            </a:r>
          </a:p>
          <a:p>
            <a:pPr algn="l">
              <a:lnSpc>
                <a:spcPct val="120000"/>
              </a:lnSpc>
            </a:pPr>
            <a:r>
              <a:rPr lang="en-GB" sz="5100" dirty="0" smtClean="0">
                <a:solidFill>
                  <a:schemeClr val="tx1">
                    <a:lumMod val="50000"/>
                  </a:schemeClr>
                </a:solidFill>
                <a:latin typeface="AR CENA" panose="02000000000000000000" pitchFamily="2" charset="0"/>
              </a:rPr>
              <a:t>Kaitkuna Govt. primary school</a:t>
            </a:r>
          </a:p>
          <a:p>
            <a:pPr algn="l">
              <a:lnSpc>
                <a:spcPct val="120000"/>
              </a:lnSpc>
            </a:pPr>
            <a:r>
              <a:rPr lang="en-GB" sz="5100" dirty="0" smtClean="0">
                <a:solidFill>
                  <a:srgbClr val="0070C0"/>
                </a:solidFill>
                <a:latin typeface="AR CENA" panose="02000000000000000000" pitchFamily="2" charset="0"/>
              </a:rPr>
              <a:t>Chhatak, sunamgonj</a:t>
            </a:r>
          </a:p>
          <a:p>
            <a:pPr algn="l">
              <a:lnSpc>
                <a:spcPct val="120000"/>
              </a:lnSpc>
            </a:pPr>
            <a:r>
              <a:rPr lang="en-GB" b="1" dirty="0" smtClean="0">
                <a:solidFill>
                  <a:srgbClr val="002060"/>
                </a:solidFill>
              </a:rPr>
              <a:t>01716184734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7630" y="3610366"/>
            <a:ext cx="5490157" cy="2822393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        </a:t>
            </a:r>
            <a:r>
              <a:rPr lang="en-GB" sz="160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Class- Three</a:t>
            </a:r>
          </a:p>
          <a:p>
            <a:pPr algn="l">
              <a:lnSpc>
                <a:spcPct val="170000"/>
              </a:lnSpc>
            </a:pPr>
            <a:r>
              <a:rPr lang="en-GB" sz="9600" b="1" dirty="0" smtClean="0">
                <a:solidFill>
                  <a:schemeClr val="bg1"/>
                </a:solidFill>
              </a:rPr>
              <a:t>Sub: English for today</a:t>
            </a:r>
          </a:p>
          <a:p>
            <a:pPr algn="l">
              <a:lnSpc>
                <a:spcPct val="120000"/>
              </a:lnSpc>
            </a:pPr>
            <a:r>
              <a:rPr lang="en-GB" sz="9600" dirty="0" smtClean="0"/>
              <a:t>Unit: 32</a:t>
            </a:r>
          </a:p>
          <a:p>
            <a:pPr algn="l">
              <a:lnSpc>
                <a:spcPct val="120000"/>
              </a:lnSpc>
            </a:pPr>
            <a:r>
              <a:rPr lang="en-GB" sz="9600" dirty="0" smtClean="0">
                <a:solidFill>
                  <a:srgbClr val="002060"/>
                </a:solidFill>
              </a:rPr>
              <a:t>Lesson : 1-3</a:t>
            </a:r>
            <a:endParaRPr lang="en-GB" sz="5600" dirty="0" smtClean="0">
              <a:solidFill>
                <a:srgbClr val="00206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9600" dirty="0" smtClean="0"/>
              <a:t>Time : 40 min.</a:t>
            </a:r>
            <a:endParaRPr lang="en-GB" sz="9600" dirty="0"/>
          </a:p>
          <a:p>
            <a:pPr algn="l">
              <a:lnSpc>
                <a:spcPct val="170000"/>
              </a:lnSpc>
            </a:pPr>
            <a:r>
              <a:rPr lang="en-GB" sz="9600" dirty="0" smtClean="0">
                <a:solidFill>
                  <a:srgbClr val="0070C0"/>
                </a:solidFill>
              </a:rPr>
              <a:t>                 </a:t>
            </a:r>
            <a:r>
              <a:rPr lang="en-GB" sz="9600" b="1" dirty="0" smtClean="0">
                <a:solidFill>
                  <a:srgbClr val="002060"/>
                </a:solidFill>
              </a:rPr>
              <a:t>Date: 01.01.2020</a:t>
            </a:r>
          </a:p>
          <a:p>
            <a:pPr algn="l"/>
            <a:r>
              <a:rPr lang="en-GB" sz="26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8156">
            <a:off x="5069850" y="5586091"/>
            <a:ext cx="1214832" cy="80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3371">
            <a:off x="10699614" y="3574372"/>
            <a:ext cx="1214832" cy="80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5" y="780722"/>
            <a:ext cx="3561010" cy="237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62" y="813349"/>
            <a:ext cx="1733798" cy="2308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99614" y="5652554"/>
            <a:ext cx="1214832" cy="808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3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477899" y="299615"/>
            <a:ext cx="3260382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Checking learning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5790" y="2066504"/>
            <a:ext cx="45720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1.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abir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is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bangladeshi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5790" y="2828504"/>
            <a:ext cx="476192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2.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h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e comes from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sylhet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997" y="3590504"/>
            <a:ext cx="68714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3.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sylhet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is a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nice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city in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bangladesh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69" y="1248400"/>
            <a:ext cx="435119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Correct the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sentences: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7996" y="4428704"/>
            <a:ext cx="7627794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4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.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n august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september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and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october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a lot of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   rain in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sylhet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9602" y="5647904"/>
            <a:ext cx="59197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5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. the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jamuna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river is very big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95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08" y="2532725"/>
            <a:ext cx="3154152" cy="1834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600">
            <a:off x="8060381" y="2167008"/>
            <a:ext cx="3856000" cy="2565993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067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43371"/>
              </p:ext>
            </p:extLst>
          </p:nvPr>
        </p:nvGraphicFramePr>
        <p:xfrm>
          <a:off x="4908640" y="4312480"/>
          <a:ext cx="2163173" cy="182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8640" y="4312480"/>
                        <a:ext cx="2163173" cy="1825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100012" y="2832444"/>
            <a:ext cx="3780431" cy="105716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    Lets enjoy a video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94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7104799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What do you see in the picture?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2" y="775434"/>
            <a:ext cx="2971800" cy="2622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16339" y="1752493"/>
            <a:ext cx="1836762" cy="66874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chemeClr val="bg1"/>
                </a:solidFill>
                <a:latin typeface="+mn-lt"/>
              </a:rPr>
              <a:t>A Plane</a:t>
            </a:r>
            <a:endParaRPr lang="en-GB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601" y="4181795"/>
            <a:ext cx="875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will you feel if you have a plane journey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636" y="4828126"/>
            <a:ext cx="428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Wow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</a:rPr>
              <a:t>It will be great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601" y="5474457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What do we call the red marks in the sentences?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4464" y="4286091"/>
            <a:ext cx="45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887" y="4883411"/>
            <a:ext cx="45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5801" y="4833706"/>
            <a:ext cx="45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build="p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5" y="485031"/>
            <a:ext cx="3515438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Today’s Lesson 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9114" y="1957210"/>
            <a:ext cx="4093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Punctuation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7771" y="2465041"/>
            <a:ext cx="930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and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4795" y="4681032"/>
            <a:ext cx="456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Capital Letter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0" y="3312957"/>
            <a:ext cx="4308799" cy="2223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87" y="1795192"/>
            <a:ext cx="3710683" cy="2355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7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4416189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Learning Outcome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2594333"/>
              </p:ext>
            </p:extLst>
          </p:nvPr>
        </p:nvGraphicFramePr>
        <p:xfrm>
          <a:off x="2826224" y="827964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7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2901289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Listen &amp; Say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47" l="1124" r="98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5" y="3580699"/>
            <a:ext cx="1154408" cy="1362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5" l="2210" r="95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9096" y="1831782"/>
            <a:ext cx="783607" cy="1516905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382703" y="1996842"/>
            <a:ext cx="4372939" cy="59339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ood </a:t>
            </a:r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orning </a:t>
            </a:r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! </a:t>
            </a:r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Students</a:t>
            </a:r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382702" y="3480054"/>
            <a:ext cx="4372939" cy="59339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ood </a:t>
            </a:r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orning </a:t>
            </a:r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! T</a:t>
            </a:r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eacher</a:t>
            </a:r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833078" y="5117784"/>
            <a:ext cx="6829537" cy="94182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Can you say when we use Capital letter &amp; Punctuation Marks?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2901289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Listen &amp; Say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47" l="1124" r="98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5" y="3580699"/>
            <a:ext cx="1154408" cy="1362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5" l="2210" r="95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9096" y="1831782"/>
            <a:ext cx="783607" cy="1516905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382703" y="1996842"/>
            <a:ext cx="3540425" cy="59339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ow are you today</a:t>
            </a:r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382702" y="3480054"/>
            <a:ext cx="2830743" cy="59339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ine and you</a:t>
            </a:r>
            <a:r>
              <a:rPr lang="en-US" sz="2800" b="1" dirty="0" smtClean="0">
                <a:solidFill>
                  <a:srgbClr val="FF0000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2833078" y="5117784"/>
            <a:ext cx="6829537" cy="94182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cs typeface="Times New Roman" panose="02020603050405020304" pitchFamily="18" charset="0"/>
              </a:rPr>
              <a:t>Can you say when we use Capital letter &amp; Punctuation Marks?</a:t>
            </a:r>
            <a:endParaRPr lang="en-US" sz="28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031774" y="485031"/>
            <a:ext cx="3979462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Let’s know them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F29AE402-6EE4-43C6-B566-6CB8944C7E57}"/>
              </a:ext>
            </a:extLst>
          </p:cNvPr>
          <p:cNvSpPr/>
          <p:nvPr/>
        </p:nvSpPr>
        <p:spPr>
          <a:xfrm>
            <a:off x="432747" y="4148918"/>
            <a:ext cx="11423176" cy="180150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/>
              <a:t>We use them mainly for the first letter of sentences, names, days and months as well as for some abbreviations. </a:t>
            </a:r>
            <a:endParaRPr lang="en-GB" sz="3600" dirty="0" smtClean="0"/>
          </a:p>
          <a:p>
            <a:pPr algn="ctr"/>
            <a:r>
              <a:rPr lang="en-GB" sz="3600" dirty="0" smtClean="0"/>
              <a:t>We </a:t>
            </a:r>
            <a:r>
              <a:rPr lang="en-GB" sz="3600" dirty="0"/>
              <a:t>always write the first person pronoun as a capital </a:t>
            </a:r>
            <a:r>
              <a:rPr lang="en-GB" sz="3600" dirty="0">
                <a:solidFill>
                  <a:srgbClr val="FF0000"/>
                </a:solidFill>
              </a:rPr>
              <a:t>I</a:t>
            </a:r>
            <a:r>
              <a:rPr lang="en-GB" sz="3600" dirty="0"/>
              <a:t>.</a:t>
            </a:r>
            <a:endParaRPr lang="en-US" sz="3600" b="1" dirty="0">
              <a:solidFill>
                <a:schemeClr val="tx1"/>
              </a:solidFill>
              <a:latin typeface="Source Sans Pro Semibold" panose="020B06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747" y="1894429"/>
            <a:ext cx="4739754" cy="7569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144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en-GB" sz="14400" dirty="0" smtClean="0">
                <a:solidFill>
                  <a:srgbClr val="002060"/>
                </a:solidFill>
                <a:latin typeface="+mn-lt"/>
              </a:rPr>
              <a:t>Using Capital Letter</a:t>
            </a:r>
            <a:endParaRPr lang="en-GB" sz="26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4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571</Words>
  <Application>Microsoft Office PowerPoint</Application>
  <PresentationFormat>Widescreen</PresentationFormat>
  <Paragraphs>104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 CARTER</vt:lpstr>
      <vt:lpstr>AR CENA</vt:lpstr>
      <vt:lpstr>Arial</vt:lpstr>
      <vt:lpstr>Calibri</vt:lpstr>
      <vt:lpstr>Calibri Light</vt:lpstr>
      <vt:lpstr>NikoshBAN</vt:lpstr>
      <vt:lpstr>Source Sans Pro Semibold</vt:lpstr>
      <vt:lpstr>Times New Roman</vt:lpstr>
      <vt:lpstr>Verdana</vt:lpstr>
      <vt:lpstr>Office Theme</vt:lpstr>
      <vt:lpstr>Packager Shell Object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Amin</dc:creator>
  <cp:lastModifiedBy>Al Amin</cp:lastModifiedBy>
  <cp:revision>43</cp:revision>
  <dcterms:created xsi:type="dcterms:W3CDTF">2019-12-31T18:21:28Z</dcterms:created>
  <dcterms:modified xsi:type="dcterms:W3CDTF">2020-01-01T17:10:41Z</dcterms:modified>
</cp:coreProperties>
</file>