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77" r:id="rId3"/>
    <p:sldId id="278" r:id="rId4"/>
    <p:sldId id="259" r:id="rId5"/>
    <p:sldId id="260" r:id="rId6"/>
    <p:sldId id="261" r:id="rId7"/>
    <p:sldId id="279" r:id="rId8"/>
    <p:sldId id="262" r:id="rId9"/>
    <p:sldId id="263" r:id="rId10"/>
    <p:sldId id="281" r:id="rId11"/>
    <p:sldId id="282" r:id="rId12"/>
    <p:sldId id="283" r:id="rId13"/>
    <p:sldId id="284" r:id="rId14"/>
    <p:sldId id="265" r:id="rId15"/>
    <p:sldId id="285" r:id="rId16"/>
    <p:sldId id="280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8530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AF78-7A57-4DA5-B574-DE74ADDB2500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A0DDC-BA85-4B3F-A112-3B5B88F5A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Roses-Flower-on-Ha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881937" cy="2314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n-BD" sz="17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angal" pitchFamily="18" charset="0"/>
                <a:cs typeface="NikoshBAN" pitchFamily="2" charset="0"/>
              </a:rPr>
              <a:t>স্বাগতম</a:t>
            </a:r>
            <a:endParaRPr lang="en-US" sz="17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angal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96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697162"/>
          </a:xfrm>
        </p:spPr>
        <p:txBody>
          <a:bodyPr anchor="t">
            <a:normAutofit fontScale="90000"/>
          </a:bodyPr>
          <a:lstStyle/>
          <a:p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যেসব শিল্প প্রতিষ্ঠানে প্রচুর মূলধন, দক্ষ শ্রমিক ও কারিগর , প্রকৌশলী, বিশেষজ্ঞ ও অভিজ্ঞ ব্যবস্থাপকের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 তা বৃহৎ শিল্প নামে পরিচিত</a:t>
            </a:r>
            <a:r>
              <a:rPr lang="bn-BD" sz="4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Electricity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200400"/>
            <a:ext cx="6858000" cy="3425423"/>
          </a:xfrm>
        </p:spPr>
      </p:pic>
      <p:sp>
        <p:nvSpPr>
          <p:cNvPr id="4" name="TextBox 3"/>
          <p:cNvSpPr txBox="1"/>
          <p:nvPr/>
        </p:nvSpPr>
        <p:spPr>
          <a:xfrm>
            <a:off x="1371600" y="3276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b="1" dirty="0" smtClean="0">
                <a:solidFill>
                  <a:srgbClr val="C00000"/>
                </a:solidFill>
              </a:rPr>
              <a:t>বিদ্যু</a:t>
            </a:r>
            <a:r>
              <a:rPr lang="bn-BD" sz="4400" b="1" dirty="0" smtClean="0">
                <a:solidFill>
                  <a:srgbClr val="C00000"/>
                </a:solidFill>
              </a:rPr>
              <a:t>ৎ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মাঝা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শিল্প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যে সব  শিল্প প্রতিষ্ঠানে দেড় কোটি টাকার অধিক মূলধন খাটে সাধারণত সে সব প্রতিষ্ঠানকে মাঝারি শিল্প হিবাবে গণ্য করা হয়।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6" name="Picture 2" descr="C:\Users\User\Desktop\Images\Light Eng 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971800"/>
            <a:ext cx="6781800" cy="340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200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bn-BD" sz="2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হাল্কা ইঞ্জিনিয়ারিং</a:t>
            </a:r>
            <a:endParaRPr lang="en-US" sz="2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ক্ষ</a:t>
            </a:r>
            <a:r>
              <a:rPr lang="en-US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ু</a:t>
            </a:r>
            <a:r>
              <a:rPr lang="bn-BD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দ্র </a:t>
            </a:r>
            <a:r>
              <a:rPr lang="bn-BD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শিল্প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2399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bn-BD" sz="4400" dirty="0" smtClean="0">
                <a:latin typeface="NikoshLightBAN" pitchFamily="2" charset="0"/>
                <a:ea typeface="+mj-ea"/>
                <a:cs typeface="NikoshLightBAN" pitchFamily="2" charset="0"/>
              </a:rPr>
              <a:t>   </a:t>
            </a:r>
            <a:r>
              <a:rPr lang="bn-BD" sz="4400" dirty="0" smtClean="0">
                <a:solidFill>
                  <a:srgbClr val="002060"/>
                </a:solidFill>
                <a:latin typeface="NikoshLightBAN" pitchFamily="2" charset="0"/>
                <a:ea typeface="+mj-ea"/>
                <a:cs typeface="NikoshLightBAN" pitchFamily="2" charset="0"/>
              </a:rPr>
              <a:t>দেড় কোটি টাকার কম মূলধন বিনিয়োগ করা হয় যে সব কারখানা বা শিল্প প্রতিষ্ঠানে সে গুলো ক্ষুদ্র শিল্প নামে পরিচিত।</a:t>
            </a:r>
            <a:endParaRPr lang="en-US" sz="4400" dirty="0" smtClean="0">
              <a:solidFill>
                <a:srgbClr val="002060"/>
              </a:solidFill>
              <a:latin typeface="NikoshLightBAN" pitchFamily="2" charset="0"/>
              <a:ea typeface="+mj-ea"/>
              <a:cs typeface="NikoshLightBAN" pitchFamily="2" charset="0"/>
            </a:endParaRPr>
          </a:p>
        </p:txBody>
      </p:sp>
      <p:pic>
        <p:nvPicPr>
          <p:cNvPr id="2050" name="Picture 2" descr="C:\Users\User\Desktop\Images\Picture Ricemill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7010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3124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চালকল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9624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447800"/>
          </a:xfrm>
        </p:spPr>
        <p:txBody>
          <a:bodyPr anchor="ctr">
            <a:normAutofit fontScale="62500" lnSpcReduction="20000"/>
          </a:bodyPr>
          <a:lstStyle/>
          <a:p>
            <a:pPr>
              <a:buNone/>
            </a:pPr>
            <a:r>
              <a:rPr lang="bn-BD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lang="bn-BD" sz="57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মালিক নিজে বা তার পরিবারের সদস্যরাই যে শিল্পে পণ্য উৎপাদন ও বিপণনের সাথে জড়িত থাকে তা কুটির শিল্প নামে পরিচিত।</a:t>
            </a:r>
            <a:endParaRPr lang="en-US" sz="57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075" name="Picture 3" descr="C:\Users\User\Desktop\Images\Cot 3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4038600" cy="316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User\Desktop\Images\images (1) handl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3733800" cy="321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629400" y="2971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</a:rPr>
              <a:t>তাঁত শিল্প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200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কাসা শিল্প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67000" y="685800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09600"/>
            <a:ext cx="3810000" cy="1219200"/>
          </a:xfrm>
        </p:spPr>
        <p:txBody>
          <a:bodyPr anchor="t">
            <a:norm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“বৃহৎ শিল্প  একটি দেশের অথনৈতিক মেরুদণ্ড হিসাবে কাজ করে”- ব্যাখ্যা কর।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User\Desktop\Images\p21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"/>
            <a:ext cx="2872154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অর্থনীতিতে শিল্পের অবদান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bn-BD" sz="4600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নগরায়ণ এবং মানুষের জীবনযাত্রার মান বৃদ্ধির ফলে এ দেশে শিল্পের ভূমিকা গুরুত্বপূর্ণ হয়ে উঠেছে।</a:t>
            </a:r>
          </a:p>
          <a:p>
            <a:r>
              <a:rPr lang="bn-BD" sz="4600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খাদ্য, বস্ত্র, বাসস্থান, ঔষধের ছাড়াও শিল্পে উৎপাদিত জ্বালানী, বিদ্যুৎ, গৃহনির্মাণ সামগ্রী ছাড়া আজ আমাদের জীবন অচল</a:t>
            </a:r>
          </a:p>
          <a:p>
            <a:r>
              <a:rPr lang="bn-BD" sz="4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কৃষির পরই বিরাট সংখ্যক মানুষের কর্মসংস্থানের সুযোগ হয়েছে এই শিল্পখাতে।</a:t>
            </a:r>
          </a:p>
          <a:p>
            <a:r>
              <a:rPr lang="bn-BD" sz="4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গার্মেন্টস এর বিস্তারে দেশের নারীদের জন্য কর্মসংস্থানের সুযোগ সৃষ্টি হয়েছে।</a:t>
            </a:r>
          </a:p>
          <a:p>
            <a:pPr algn="just"/>
            <a:r>
              <a:rPr lang="bn-BD" sz="4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শিল্পখাতে কর্মসংস্থানের সুযোগ মানুষকে শিক্ষা ও প্রযুক্তির দিকে ধাবিত করছে। ফলে আধুনিক তথ্য প্রযুক্তি ব্যবহার দেশের গণ্ডি পেরিয়ে আমাদেরকে বিশ্বনাগরিক হিসাবে ভাবতে উদ্বুদ্ধ করছে।</a:t>
            </a:r>
          </a:p>
          <a:p>
            <a:endParaRPr lang="bn-BD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ea typeface="+mj-ea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521" y="399143"/>
            <a:ext cx="2442029" cy="914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বংলাদেশের সববৃহৎ পটকলের নাম কী ছিল?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২.কুটিরশিল্প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ক্ষুদ্র শিল্পে মূলধনের পরিমাণ কত?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৪.কয়ে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মাঝারি শিল্পের নাম বল।</a:t>
            </a:r>
          </a:p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৫.কোন ধরনের শিল্প আমাদের অথনীতির মেরুদণ্ড </a:t>
            </a:r>
          </a:p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 কাজ করে?</a:t>
            </a:r>
          </a:p>
          <a:p>
            <a:pPr algn="ctr"/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724400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8763000" cy="2590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‍‌‌‌‌‌“জাতীয় অর্থনীতিতে শিল্পের গুরুত্ব অপরিসীম” - </a:t>
            </a:r>
            <a:r>
              <a:rPr lang="bn-BD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 কর </a:t>
            </a:r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৷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562600" cy="1249362"/>
          </a:xfrm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5562600" cy="990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768725" y="4268788"/>
            <a:ext cx="5040313" cy="2062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মুহাম্মদ মোস্তফা কামাল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পাকুটিয়া পাবলিক স্কুল এন্ড কলেজ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ঘাটাইল, টাংগাইল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0654" y="2592373"/>
            <a:ext cx="1667382" cy="1667382"/>
            <a:chOff x="5390654" y="2592373"/>
            <a:chExt cx="1667382" cy="1667382"/>
          </a:xfrm>
        </p:grpSpPr>
        <p:sp>
          <p:nvSpPr>
            <p:cNvPr id="9" name="AutoShape 35"/>
            <p:cNvSpPr>
              <a:spLocks noChangeArrowheads="1"/>
            </p:cNvSpPr>
            <p:nvPr/>
          </p:nvSpPr>
          <p:spPr bwMode="auto">
            <a:xfrm>
              <a:off x="5390654" y="2592373"/>
              <a:ext cx="1667382" cy="16673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64" y="2630616"/>
              <a:ext cx="1281892" cy="16050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28600"/>
            <a:ext cx="8839200" cy="6248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6600" b="1" dirty="0" smtClean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অধ্যায়: ০৪  , পাঠ: ০৩ ও ০৪    </a:t>
            </a:r>
          </a:p>
          <a:p>
            <a:pPr algn="ctr"/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 -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Chandan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4800"/>
            <a:ext cx="3429000" cy="2133600"/>
          </a:xfrm>
          <a:prstGeom prst="rect">
            <a:avLst/>
          </a:prstGeom>
          <a:noFill/>
        </p:spPr>
      </p:pic>
      <p:pic>
        <p:nvPicPr>
          <p:cNvPr id="5" name="Picture 4" descr="kt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62400"/>
            <a:ext cx="3657600" cy="2286000"/>
          </a:xfrm>
          <a:prstGeom prst="rect">
            <a:avLst/>
          </a:prstGeom>
        </p:spPr>
      </p:pic>
      <p:pic>
        <p:nvPicPr>
          <p:cNvPr id="7" name="Picture 6" descr="kt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799"/>
            <a:ext cx="3810000" cy="2133601"/>
          </a:xfrm>
          <a:prstGeom prst="rect">
            <a:avLst/>
          </a:prstGeom>
        </p:spPr>
      </p:pic>
      <p:pic>
        <p:nvPicPr>
          <p:cNvPr id="10" name="Picture 9" descr="images (1)12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447800"/>
            <a:ext cx="3276600" cy="2209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438400"/>
            <a:ext cx="86106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অর্থনীতিতে শিল্পের ভূমিকা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5029200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পাঠ শিরোনাম</a:t>
            </a:r>
            <a:endParaRPr lang="en-US" sz="6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  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 কাকে বলে তা বলতে পারবে ।</a:t>
            </a:r>
          </a:p>
          <a:p>
            <a:pPr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 প্রকারভেদ উল্লেখ  করতে পার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4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  উন্নয়নে শিল্পের ভূমিকা ব্যাখ্যা পারবে।</a:t>
            </a:r>
          </a:p>
          <a:p>
            <a:pPr>
              <a:buFont typeface="Wingdings" pitchFamily="2" charset="2"/>
              <a:buChar char="§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67200" y="228600"/>
            <a:ext cx="4572000" cy="6248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নামে পরিচিত।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819400" cy="1752600"/>
          </a:xfrm>
          <a:prstGeom prst="rect">
            <a:avLst/>
          </a:prstGeom>
        </p:spPr>
      </p:pic>
      <p:pic>
        <p:nvPicPr>
          <p:cNvPr id="4" name="Picture 3" descr="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1849588" cy="135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ictu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276600"/>
            <a:ext cx="1828799" cy="161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95300" y="2552700"/>
            <a:ext cx="1600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286000" y="21336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 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0" name="AutoShape 2" descr="Image result for picture of industry in bangladesh"/>
          <p:cNvSpPr>
            <a:spLocks noChangeAspect="1" noChangeArrowheads="1"/>
          </p:cNvSpPr>
          <p:nvPr/>
        </p:nvSpPr>
        <p:spPr bwMode="auto">
          <a:xfrm>
            <a:off x="155575" y="-547688"/>
            <a:ext cx="16954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picture of industry in bangladesh"/>
          <p:cNvSpPr>
            <a:spLocks noChangeAspect="1" noChangeArrowheads="1"/>
          </p:cNvSpPr>
          <p:nvPr/>
        </p:nvSpPr>
        <p:spPr bwMode="auto">
          <a:xfrm>
            <a:off x="155575" y="-547688"/>
            <a:ext cx="1695450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38862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6248400"/>
            <a:ext cx="388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324600"/>
            <a:ext cx="35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7328" r="-570" b="21660"/>
          <a:stretch/>
        </p:blipFill>
        <p:spPr>
          <a:xfrm>
            <a:off x="5029200" y="1600200"/>
            <a:ext cx="3654116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4191000" cy="22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Content Placeholder 15" descr="images 10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29200" y="4096026"/>
            <a:ext cx="3581400" cy="251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উ‌ৎ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পাদনের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389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Mangal</vt:lpstr>
      <vt:lpstr>NikoshBAN</vt:lpstr>
      <vt:lpstr>NikoshLightBAN</vt:lpstr>
      <vt:lpstr>Vrinda</vt:lpstr>
      <vt:lpstr>Wingdings</vt:lpstr>
      <vt:lpstr>Office Theme</vt:lpstr>
      <vt:lpstr>স্বাগতম</vt:lpstr>
      <vt:lpstr>উপস্থাপনায়</vt:lpstr>
      <vt:lpstr>PowerPoint Presentation</vt:lpstr>
      <vt:lpstr>নিচের চিত্রগুলো লক্ষ্য কর -</vt:lpstr>
      <vt:lpstr>পাঠ শিরোনাম</vt:lpstr>
      <vt:lpstr>শিখনফল</vt:lpstr>
      <vt:lpstr>PowerPoint Presentation</vt:lpstr>
      <vt:lpstr>    নিচের চিত্রগুলো লক্ষ্য কর ।</vt:lpstr>
      <vt:lpstr>PowerPoint Presentation</vt:lpstr>
      <vt:lpstr>বৃহৎ শিল্প যেসব শিল্প প্রতিষ্ঠানে প্রচুর মূলধন, দক্ষ শ্রমিক ও কারিগর , প্রকৌশলী, বিশেষজ্ঞ ও অভিজ্ঞ ব্যবস্থাপকের প্রয়োজন হয় তা বৃহৎ শিল্প নামে পরিচিত   </vt:lpstr>
      <vt:lpstr>মাঝারী শিল্প</vt:lpstr>
      <vt:lpstr>ক্ষুদ্র শিল্প</vt:lpstr>
      <vt:lpstr>কুটির শিল্প</vt:lpstr>
      <vt:lpstr>দলীয় কাজ</vt:lpstr>
      <vt:lpstr>বাংলাদেশের অর্থনীতিতে শিল্পের অবদান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shthi</cp:lastModifiedBy>
  <cp:revision>228</cp:revision>
  <dcterms:created xsi:type="dcterms:W3CDTF">2006-08-16T00:00:00Z</dcterms:created>
  <dcterms:modified xsi:type="dcterms:W3CDTF">2020-01-01T16:42:51Z</dcterms:modified>
</cp:coreProperties>
</file>