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77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5" r:id="rId17"/>
    <p:sldId id="270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8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59C43-1A5A-4C72-9348-EA13E0E289D5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F8DDB-1C56-4746-89CA-CF911A63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6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74C6C-6CFD-4B78-92F5-6A325E7DEE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9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74C6C-6CFD-4B78-92F5-6A325E7DEE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74C6C-6CFD-4B78-92F5-6A325E7DEE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6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341402"/>
            <a:ext cx="10058400" cy="461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714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12" y="536448"/>
            <a:ext cx="7168488" cy="1066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1946409"/>
            <a:ext cx="8834907" cy="3124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কোনো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সংখ্যাকে একই সংখ্যা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রা গুন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গুনফল পাওয়া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যায়,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তাকে ঐ সংখ্যার বর্গ বলে এবং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সংখ্যাটিকে গুনফলের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বর্গমুল বলে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যেমন ৩</a:t>
            </a:r>
            <a:r>
              <a:rPr lang="bn-BD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৩ বা ৯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৩ এর বর্গ এবং ৩ কে ৯ এর বর্গমুল বলে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3962400" y="23439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1265349" y="838201"/>
            <a:ext cx="9813701" cy="990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উৎপাদকের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সাহায্যে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বর্গমূল নির্ণ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য়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86200" y="2420154"/>
            <a:ext cx="1981200" cy="457200"/>
            <a:chOff x="1905000" y="2438400"/>
            <a:chExt cx="1981200" cy="685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"/>
          <p:cNvSpPr txBox="1">
            <a:spLocks/>
          </p:cNvSpPr>
          <p:nvPr/>
        </p:nvSpPr>
        <p:spPr>
          <a:xfrm>
            <a:off x="3886200" y="17343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3403980" y="23439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4191000" y="28773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৭৫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3579" y="2877354"/>
            <a:ext cx="1981200" cy="457200"/>
            <a:chOff x="1905000" y="2438400"/>
            <a:chExt cx="1981200" cy="6858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"/>
          <p:cNvSpPr txBox="1">
            <a:spLocks/>
          </p:cNvSpPr>
          <p:nvPr/>
        </p:nvSpPr>
        <p:spPr>
          <a:xfrm>
            <a:off x="3632580" y="28011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4343400" y="33345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165979" y="3334554"/>
            <a:ext cx="1981200" cy="457200"/>
            <a:chOff x="1905000" y="2438400"/>
            <a:chExt cx="1981200" cy="6858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1"/>
          <p:cNvSpPr txBox="1">
            <a:spLocks/>
          </p:cNvSpPr>
          <p:nvPr/>
        </p:nvSpPr>
        <p:spPr>
          <a:xfrm>
            <a:off x="3784980" y="32583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 Placeholder 1"/>
          <p:cNvSpPr txBox="1">
            <a:spLocks/>
          </p:cNvSpPr>
          <p:nvPr/>
        </p:nvSpPr>
        <p:spPr>
          <a:xfrm>
            <a:off x="4495800" y="37917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 Placeholder 1"/>
          <p:cNvSpPr txBox="1">
            <a:spLocks/>
          </p:cNvSpPr>
          <p:nvPr/>
        </p:nvSpPr>
        <p:spPr>
          <a:xfrm>
            <a:off x="2870578" y="4443210"/>
            <a:ext cx="4216022" cy="66992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২২৫	= (৩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৩)  (৫৫)</a:t>
            </a:r>
          </a:p>
          <a:p>
            <a:pPr marL="0" indent="0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65778"/>
              </p:ext>
            </p:extLst>
          </p:nvPr>
        </p:nvGraphicFramePr>
        <p:xfrm>
          <a:off x="2590800" y="4976610"/>
          <a:ext cx="274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3" imgW="812520" imgH="241200" progId="Equation.3">
                  <p:embed/>
                </p:oleObj>
              </mc:Choice>
              <mc:Fallback>
                <p:oleObj name="Equation" r:id="rId3" imgW="812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4976610"/>
                        <a:ext cx="27432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631472"/>
              </p:ext>
            </p:extLst>
          </p:nvPr>
        </p:nvGraphicFramePr>
        <p:xfrm>
          <a:off x="3848100" y="5646536"/>
          <a:ext cx="1257301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5" imgW="317160" imgH="177480" progId="Equation.3">
                  <p:embed/>
                </p:oleObj>
              </mc:Choice>
              <mc:Fallback>
                <p:oleObj name="Equation" r:id="rId5" imgW="317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8100" y="5646536"/>
                        <a:ext cx="1257301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09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7" grpId="0"/>
      <p:bldP spid="22" grpId="0"/>
      <p:bldP spid="26" grpId="0"/>
      <p:bldP spid="27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844" y="508250"/>
            <a:ext cx="6591985" cy="1468800"/>
          </a:xfrm>
        </p:spPr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70113" y="2581979"/>
            <a:ext cx="7431087" cy="2590800"/>
          </a:xfrm>
        </p:spPr>
        <p:txBody>
          <a:bodyPr>
            <a:noAutofit/>
          </a:bodyPr>
          <a:lstStyle/>
          <a:p>
            <a:pPr algn="l"/>
            <a:r>
              <a:rPr lang="bn-BD" sz="4800" dirty="0">
                <a:latin typeface="NikoshBAN" pitchFamily="2" charset="0"/>
                <a:cs typeface="NikoshBAN" pitchFamily="2" charset="0"/>
              </a:rPr>
              <a:t>উৎপাদকের সাহায্যে বর্গমূল নির্ণয় কর;</a:t>
            </a:r>
          </a:p>
          <a:p>
            <a:pPr algn="l"/>
            <a:r>
              <a:rPr lang="en-US" sz="4800" dirty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১।  ৪৪১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800" dirty="0">
                <a:latin typeface="NikoshBAN" pitchFamily="2" charset="0"/>
                <a:cs typeface="NikoshBAN" pitchFamily="2" charset="0"/>
              </a:rPr>
              <a:t>		২। ৬২৫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30672" y="1728900"/>
            <a:ext cx="2692500" cy="679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৬ মিনিট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62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2661634" y="23439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৪৪১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1265349" y="838201"/>
            <a:ext cx="9813701" cy="990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কাজের সমাধান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85434" y="2420154"/>
            <a:ext cx="1981200" cy="457200"/>
            <a:chOff x="1905000" y="2438400"/>
            <a:chExt cx="1981200" cy="685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"/>
          <p:cNvSpPr txBox="1">
            <a:spLocks/>
          </p:cNvSpPr>
          <p:nvPr/>
        </p:nvSpPr>
        <p:spPr>
          <a:xfrm>
            <a:off x="1915733" y="172147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  ৪৪১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2103214" y="23439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890234" y="28773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১৪৭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12813" y="2877354"/>
            <a:ext cx="1981200" cy="457200"/>
            <a:chOff x="1905000" y="2438400"/>
            <a:chExt cx="1981200" cy="6858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"/>
          <p:cNvSpPr txBox="1">
            <a:spLocks/>
          </p:cNvSpPr>
          <p:nvPr/>
        </p:nvSpPr>
        <p:spPr>
          <a:xfrm>
            <a:off x="2331814" y="28011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3042634" y="33345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865213" y="3334554"/>
            <a:ext cx="1981200" cy="457200"/>
            <a:chOff x="1905000" y="2438400"/>
            <a:chExt cx="1981200" cy="6858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1"/>
          <p:cNvSpPr txBox="1">
            <a:spLocks/>
          </p:cNvSpPr>
          <p:nvPr/>
        </p:nvSpPr>
        <p:spPr>
          <a:xfrm>
            <a:off x="2484214" y="3258354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৭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 Placeholder 1"/>
          <p:cNvSpPr txBox="1">
            <a:spLocks/>
          </p:cNvSpPr>
          <p:nvPr/>
        </p:nvSpPr>
        <p:spPr>
          <a:xfrm>
            <a:off x="3195034" y="3791754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৭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 Placeholder 1"/>
          <p:cNvSpPr txBox="1">
            <a:spLocks/>
          </p:cNvSpPr>
          <p:nvPr/>
        </p:nvSpPr>
        <p:spPr>
          <a:xfrm>
            <a:off x="1569812" y="4443210"/>
            <a:ext cx="4216022" cy="66992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৪৪১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= (৩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৩) 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(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৭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bn-IN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৭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)</a:t>
            </a:r>
            <a:endParaRPr lang="en-US" sz="4000" dirty="0">
              <a:latin typeface="NikoshBAN" pitchFamily="2" charset="0"/>
              <a:cs typeface="NikoshBAN" pitchFamily="2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174216"/>
              </p:ext>
            </p:extLst>
          </p:nvPr>
        </p:nvGraphicFramePr>
        <p:xfrm>
          <a:off x="1376363" y="4976813"/>
          <a:ext cx="257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3" imgW="761760" imgH="241200" progId="Equation.3">
                  <p:embed/>
                </p:oleObj>
              </mc:Choice>
              <mc:Fallback>
                <p:oleObj name="Equation" r:id="rId3" imgW="761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6363" y="4976813"/>
                        <a:ext cx="2571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223134"/>
              </p:ext>
            </p:extLst>
          </p:nvPr>
        </p:nvGraphicFramePr>
        <p:xfrm>
          <a:off x="2597150" y="5691188"/>
          <a:ext cx="11572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5" imgW="291960" imgH="152280" progId="Equation.3">
                  <p:embed/>
                </p:oleObj>
              </mc:Choice>
              <mc:Fallback>
                <p:oleObj name="Equation" r:id="rId5" imgW="29196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7150" y="5691188"/>
                        <a:ext cx="1157288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Placeholder 1"/>
          <p:cNvSpPr txBox="1">
            <a:spLocks/>
          </p:cNvSpPr>
          <p:nvPr/>
        </p:nvSpPr>
        <p:spPr>
          <a:xfrm>
            <a:off x="7785287" y="235468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709087" y="2430885"/>
            <a:ext cx="1981200" cy="457200"/>
            <a:chOff x="1905000" y="2438400"/>
            <a:chExt cx="1981200" cy="6858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Placeholder 1"/>
          <p:cNvSpPr txBox="1">
            <a:spLocks/>
          </p:cNvSpPr>
          <p:nvPr/>
        </p:nvSpPr>
        <p:spPr>
          <a:xfrm>
            <a:off x="6998266" y="1730060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  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 Placeholder 1"/>
          <p:cNvSpPr txBox="1">
            <a:spLocks/>
          </p:cNvSpPr>
          <p:nvPr/>
        </p:nvSpPr>
        <p:spPr>
          <a:xfrm>
            <a:off x="7226867" y="2354685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 Placeholder 1"/>
          <p:cNvSpPr txBox="1">
            <a:spLocks/>
          </p:cNvSpPr>
          <p:nvPr/>
        </p:nvSpPr>
        <p:spPr>
          <a:xfrm>
            <a:off x="8013887" y="288808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836466" y="2888085"/>
            <a:ext cx="1981200" cy="457200"/>
            <a:chOff x="1905000" y="2438400"/>
            <a:chExt cx="1981200" cy="6858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 Placeholder 1"/>
          <p:cNvSpPr txBox="1">
            <a:spLocks/>
          </p:cNvSpPr>
          <p:nvPr/>
        </p:nvSpPr>
        <p:spPr>
          <a:xfrm>
            <a:off x="7455467" y="2811885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 Placeholder 1"/>
          <p:cNvSpPr txBox="1">
            <a:spLocks/>
          </p:cNvSpPr>
          <p:nvPr/>
        </p:nvSpPr>
        <p:spPr>
          <a:xfrm>
            <a:off x="8166287" y="334528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988866" y="3345285"/>
            <a:ext cx="1981200" cy="457200"/>
            <a:chOff x="1905000" y="2438400"/>
            <a:chExt cx="1981200" cy="6858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905000" y="24384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905000" y="31242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Placeholder 1"/>
          <p:cNvSpPr txBox="1">
            <a:spLocks/>
          </p:cNvSpPr>
          <p:nvPr/>
        </p:nvSpPr>
        <p:spPr>
          <a:xfrm>
            <a:off x="7607867" y="3269085"/>
            <a:ext cx="40602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 Placeholder 1"/>
          <p:cNvSpPr txBox="1">
            <a:spLocks/>
          </p:cNvSpPr>
          <p:nvPr/>
        </p:nvSpPr>
        <p:spPr>
          <a:xfrm>
            <a:off x="8318687" y="380248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 Placeholder 1"/>
          <p:cNvSpPr txBox="1">
            <a:spLocks/>
          </p:cNvSpPr>
          <p:nvPr/>
        </p:nvSpPr>
        <p:spPr>
          <a:xfrm>
            <a:off x="6693465" y="4453941"/>
            <a:ext cx="4216022" cy="66992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৬২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=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bn-IN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৫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) 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 (৫৫)</a:t>
            </a:r>
          </a:p>
          <a:p>
            <a:pPr marL="0" indent="0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57593"/>
              </p:ext>
            </p:extLst>
          </p:nvPr>
        </p:nvGraphicFramePr>
        <p:xfrm>
          <a:off x="6413687" y="4987341"/>
          <a:ext cx="274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7" imgW="812520" imgH="241200" progId="Equation.3">
                  <p:embed/>
                </p:oleObj>
              </mc:Choice>
              <mc:Fallback>
                <p:oleObj name="Equation" r:id="rId7" imgW="812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3687" y="4987341"/>
                        <a:ext cx="27432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08250"/>
              </p:ext>
            </p:extLst>
          </p:nvPr>
        </p:nvGraphicFramePr>
        <p:xfrm>
          <a:off x="7670800" y="5702300"/>
          <a:ext cx="1257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9" imgW="317160" imgH="152280" progId="Equation.3">
                  <p:embed/>
                </p:oleObj>
              </mc:Choice>
              <mc:Fallback>
                <p:oleObj name="Equation" r:id="rId9" imgW="31716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70800" y="5702300"/>
                        <a:ext cx="12573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92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7" grpId="0"/>
      <p:bldP spid="22" grpId="0"/>
      <p:bldP spid="26" grpId="0"/>
      <p:bldP spid="27" grpId="0"/>
      <p:bldP spid="32" grpId="0"/>
      <p:bldP spid="29" grpId="0"/>
      <p:bldP spid="36" grpId="0"/>
      <p:bldP spid="37" grpId="0"/>
      <p:bldP spid="38" grpId="0"/>
      <p:bldP spid="42" grpId="0"/>
      <p:bldP spid="43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2247422" y="411327"/>
            <a:ext cx="7070501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সাহায্যে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বর্গমূল নির্ণ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য়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174565" y="2405587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৬২৫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118533" y="3015187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৬ 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639726" y="3056131"/>
            <a:ext cx="4913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65165" y="3056131"/>
            <a:ext cx="0" cy="8734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"/>
          <p:cNvSpPr txBox="1">
            <a:spLocks/>
          </p:cNvSpPr>
          <p:nvPr/>
        </p:nvSpPr>
        <p:spPr>
          <a:xfrm>
            <a:off x="6208685" y="3377990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174565" y="3929587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74565" y="3929587"/>
            <a:ext cx="0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"/>
          <p:cNvSpPr txBox="1">
            <a:spLocks/>
          </p:cNvSpPr>
          <p:nvPr/>
        </p:nvSpPr>
        <p:spPr>
          <a:xfrm>
            <a:off x="6174566" y="385338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6423639" y="3880683"/>
            <a:ext cx="651679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7268664" y="301518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5564966" y="392958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841333" y="392958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 Placeholder 1"/>
          <p:cNvSpPr txBox="1">
            <a:spLocks/>
          </p:cNvSpPr>
          <p:nvPr/>
        </p:nvSpPr>
        <p:spPr>
          <a:xfrm>
            <a:off x="7495557" y="297708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>
          <a:xfrm>
            <a:off x="6220626" y="4292959"/>
            <a:ext cx="852416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২২৫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74566" y="4767787"/>
            <a:ext cx="8984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34113"/>
              </p:ext>
            </p:extLst>
          </p:nvPr>
        </p:nvGraphicFramePr>
        <p:xfrm>
          <a:off x="4959413" y="5023008"/>
          <a:ext cx="23574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3" imgW="698400" imgH="228600" progId="Equation.3">
                  <p:embed/>
                </p:oleObj>
              </mc:Choice>
              <mc:Fallback>
                <p:oleObj name="Equation" r:id="rId3" imgW="698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9413" y="5023008"/>
                        <a:ext cx="2357437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Placeholder 1"/>
          <p:cNvSpPr txBox="1">
            <a:spLocks/>
          </p:cNvSpPr>
          <p:nvPr/>
        </p:nvSpPr>
        <p:spPr>
          <a:xfrm>
            <a:off x="1146220" y="1971649"/>
            <a:ext cx="3746867" cy="406854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সাহায্যে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বর্গমূল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য়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করতে হলে প্রথমে ডান দিক থেকে বাম দিক বরাবর দুটি সংখ্যা নিয়ে জোড়া বাঁধতে হবে। পরের সংখ্যার জোড়া না থাকলে জোড় বাঁধতে হবে না।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1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6248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232" y="2286000"/>
            <a:ext cx="8503920" cy="3044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ভাগ প্রক্রিয়ার সাহায্যে বর্গমূল নির্ণয় কর-</a:t>
            </a:r>
          </a:p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          ১। ৭২৯</a:t>
            </a:r>
          </a:p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          ২।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৯৬১ </a:t>
            </a:r>
            <a:endParaRPr lang="en-US" sz="4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08700" y="1683187"/>
            <a:ext cx="2692500" cy="679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৮ মিনিট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36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2247422" y="411327"/>
            <a:ext cx="7070501" cy="8848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130596" y="1465423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  ৭২৯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512448" y="2345482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33641" y="2386426"/>
            <a:ext cx="4913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59080" y="2386426"/>
            <a:ext cx="0" cy="8734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"/>
          <p:cNvSpPr txBox="1">
            <a:spLocks/>
          </p:cNvSpPr>
          <p:nvPr/>
        </p:nvSpPr>
        <p:spPr>
          <a:xfrm>
            <a:off x="2602600" y="2708285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68480" y="3259882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68480" y="3259882"/>
            <a:ext cx="0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"/>
          <p:cNvSpPr txBox="1">
            <a:spLocks/>
          </p:cNvSpPr>
          <p:nvPr/>
        </p:nvSpPr>
        <p:spPr>
          <a:xfrm>
            <a:off x="2568481" y="3183682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2817554" y="3210978"/>
            <a:ext cx="651679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3662579" y="2345482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1958881" y="3259882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2235248" y="3259882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৭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 Placeholder 1"/>
          <p:cNvSpPr txBox="1">
            <a:spLocks/>
          </p:cNvSpPr>
          <p:nvPr/>
        </p:nvSpPr>
        <p:spPr>
          <a:xfrm>
            <a:off x="3889472" y="2346019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৭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>
          <a:xfrm>
            <a:off x="2614541" y="3623254"/>
            <a:ext cx="852416" cy="609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৩২৯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568481" y="4098082"/>
            <a:ext cx="8984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04915"/>
              </p:ext>
            </p:extLst>
          </p:nvPr>
        </p:nvGraphicFramePr>
        <p:xfrm>
          <a:off x="1481138" y="4481513"/>
          <a:ext cx="22288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1138" y="4481513"/>
                        <a:ext cx="222885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Placeholder 1"/>
          <p:cNvSpPr txBox="1">
            <a:spLocks/>
          </p:cNvSpPr>
          <p:nvPr/>
        </p:nvSpPr>
        <p:spPr>
          <a:xfrm>
            <a:off x="6803486" y="146327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 ৯৬১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 Placeholder 1"/>
          <p:cNvSpPr txBox="1">
            <a:spLocks/>
          </p:cNvSpPr>
          <p:nvPr/>
        </p:nvSpPr>
        <p:spPr>
          <a:xfrm>
            <a:off x="7211096" y="2330455"/>
            <a:ext cx="1981200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৬১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706531" y="2384278"/>
            <a:ext cx="4913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31970" y="2384278"/>
            <a:ext cx="0" cy="8734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"/>
          <p:cNvSpPr txBox="1">
            <a:spLocks/>
          </p:cNvSpPr>
          <p:nvPr/>
        </p:nvSpPr>
        <p:spPr>
          <a:xfrm>
            <a:off x="7249732" y="2706137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৯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7241370" y="3257734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41370" y="3257734"/>
            <a:ext cx="0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1"/>
          <p:cNvSpPr txBox="1">
            <a:spLocks/>
          </p:cNvSpPr>
          <p:nvPr/>
        </p:nvSpPr>
        <p:spPr>
          <a:xfrm>
            <a:off x="7490444" y="3208830"/>
            <a:ext cx="651679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৬১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 Placeholder 1"/>
          <p:cNvSpPr txBox="1">
            <a:spLocks/>
          </p:cNvSpPr>
          <p:nvPr/>
        </p:nvSpPr>
        <p:spPr>
          <a:xfrm>
            <a:off x="8335469" y="2343334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 Placeholder 1"/>
          <p:cNvSpPr txBox="1">
            <a:spLocks/>
          </p:cNvSpPr>
          <p:nvPr/>
        </p:nvSpPr>
        <p:spPr>
          <a:xfrm>
            <a:off x="6631771" y="3257734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৬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 Placeholder 1"/>
          <p:cNvSpPr txBox="1">
            <a:spLocks/>
          </p:cNvSpPr>
          <p:nvPr/>
        </p:nvSpPr>
        <p:spPr>
          <a:xfrm>
            <a:off x="6908138" y="3257734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 Placeholder 1"/>
          <p:cNvSpPr txBox="1">
            <a:spLocks/>
          </p:cNvSpPr>
          <p:nvPr/>
        </p:nvSpPr>
        <p:spPr>
          <a:xfrm>
            <a:off x="8600999" y="2318113"/>
            <a:ext cx="431041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 Placeholder 1"/>
          <p:cNvSpPr txBox="1">
            <a:spLocks/>
          </p:cNvSpPr>
          <p:nvPr/>
        </p:nvSpPr>
        <p:spPr>
          <a:xfrm>
            <a:off x="7519253" y="3621106"/>
            <a:ext cx="678597" cy="60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৬১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7241371" y="4095934"/>
            <a:ext cx="8984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65347"/>
              </p:ext>
            </p:extLst>
          </p:nvPr>
        </p:nvGraphicFramePr>
        <p:xfrm>
          <a:off x="6134100" y="4498975"/>
          <a:ext cx="227171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5" imgW="672840" imgH="215640" progId="Equation.3">
                  <p:embed/>
                </p:oleObj>
              </mc:Choice>
              <mc:Fallback>
                <p:oleObj name="Equation" r:id="rId5" imgW="6728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4100" y="4498975"/>
                        <a:ext cx="2271713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42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  <p:bldP spid="30" grpId="0"/>
      <p:bldP spid="33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1" y="304800"/>
            <a:ext cx="6591985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33600" y="1676400"/>
            <a:ext cx="7889542" cy="609600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bn-BD" sz="4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2133600" y="3352800"/>
            <a:ext cx="788954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১৪৪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bn-BD" sz="4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163170" y="5029200"/>
            <a:ext cx="785997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পুর্ণ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743200" y="24384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২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648200" y="24384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৩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6553200" y="24384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৪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8382000" y="2438400"/>
            <a:ext cx="164114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৫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819400" y="41148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১০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4724400" y="41148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১১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6629400" y="41148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১২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8458200" y="4114800"/>
            <a:ext cx="156494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১৩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 Placeholder 1"/>
          <p:cNvSpPr txBox="1">
            <a:spLocks/>
          </p:cNvSpPr>
          <p:nvPr/>
        </p:nvSpPr>
        <p:spPr>
          <a:xfrm>
            <a:off x="2819400" y="57912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৯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 Placeholder 1"/>
          <p:cNvSpPr txBox="1">
            <a:spLocks/>
          </p:cNvSpPr>
          <p:nvPr/>
        </p:nvSpPr>
        <p:spPr>
          <a:xfrm>
            <a:off x="4724400" y="57912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২৭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6629400" y="5791200"/>
            <a:ext cx="152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৪৯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8458200" y="5791200"/>
            <a:ext cx="1564943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৬৪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6" grpId="0"/>
      <p:bldP spid="16" grpId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6248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144" y="2135213"/>
            <a:ext cx="8609312" cy="3044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উৎপাদকের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সাহায্যে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বর্গমূল নির্ণয় কর-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	625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1225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ভাগ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প্রক্রিয়ার সাহায্যে বর্গমূল নির্ণয় কর-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	1089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2025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63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2885" y="1262130"/>
            <a:ext cx="95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সকলকে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ধন্যবাদ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বিদায়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2144" y="2550017"/>
            <a:ext cx="619473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Cambria Math" pitchFamily="18" charset="0"/>
                <a:cs typeface="NikoshBAN" pitchFamily="2" charset="0"/>
              </a:rPr>
              <a:t>ফি-আমানিল্লাহ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Cambria Math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93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4850" y="531014"/>
            <a:ext cx="3993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বিসমিল্লাহ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রাহিম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609850" y="1392668"/>
            <a:ext cx="851213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400" dirty="0" err="1" smtClean="0">
                <a:ln/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400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/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/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4400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/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n/>
                <a:latin typeface="NikoshBAN" pitchFamily="2" charset="0"/>
                <a:cs typeface="NikoshBAN" pitchFamily="2" charset="0"/>
              </a:rPr>
              <a:t>আল্লাহপাকের </a:t>
            </a:r>
            <a:r>
              <a:rPr lang="bn-BD" sz="4400" dirty="0">
                <a:ln/>
                <a:latin typeface="NikoshBAN" pitchFamily="2" charset="0"/>
                <a:cs typeface="NikoshBAN" pitchFamily="2" charset="0"/>
              </a:rPr>
              <a:t>অশেষ মেহেরবানীতে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সকলেই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আছ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। </a:t>
            </a:r>
            <a:endParaRPr lang="bn-BD" sz="4400" dirty="0">
              <a:ln/>
              <a:latin typeface="NikoshBAN" pitchFamily="2" charset="0"/>
              <a:cs typeface="NikoshBAN" pitchFamily="2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সকলকেই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সকাল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/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400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>
                <a:ln/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0" y="407591"/>
            <a:ext cx="7391400" cy="1180306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1000" y="1981200"/>
            <a:ext cx="7181850" cy="3733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জিয়াউল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জীবননগর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উপজেলা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জীবননগর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চুয়াডাংগা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১৯৩০৮২২১৩১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9680" y="2416351"/>
            <a:ext cx="2140321" cy="2675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5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41004" y="1780862"/>
            <a:ext cx="7836169" cy="3695700"/>
          </a:xfrm>
        </p:spPr>
        <p:txBody>
          <a:bodyPr>
            <a:no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৭ম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ষয়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৪৫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456" y="533400"/>
            <a:ext cx="85344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3760" y="422735"/>
            <a:ext cx="1068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এসো এবার আমরা চিত্রের মাধ্যমে কিছু জেনে নিই-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336611" y="1409520"/>
            <a:ext cx="3892212" cy="329848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2525757" y="14427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516357" y="14427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4482075" y="14427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1535157" y="14427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2525757" y="22685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3516357" y="22685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4482075" y="22685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1535157" y="22685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2525757" y="31953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3516357" y="31953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4482075" y="31953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1535157" y="3195388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2525757" y="40211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4" name="Flowchart: Connector 43"/>
          <p:cNvSpPr/>
          <p:nvPr/>
        </p:nvSpPr>
        <p:spPr>
          <a:xfrm>
            <a:off x="3516357" y="40211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5" name="Flowchart: Connector 44"/>
          <p:cNvSpPr/>
          <p:nvPr/>
        </p:nvSpPr>
        <p:spPr>
          <a:xfrm>
            <a:off x="4482075" y="40211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1535157" y="4021184"/>
            <a:ext cx="482082" cy="469605"/>
          </a:xfrm>
          <a:prstGeom prst="flowChartConnector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98000" y="3026302"/>
            <a:ext cx="1632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4 </a:t>
            </a:r>
            <a:r>
              <a:rPr lang="en-US" sz="2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4 = 16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339944" y="3651946"/>
            <a:ext cx="169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398000" y="4279690"/>
            <a:ext cx="1632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7 </a:t>
            </a:r>
            <a:r>
              <a:rPr lang="en-US" sz="2800" dirty="0">
                <a:latin typeface="SutonnyMJ" pitchFamily="2" charset="0"/>
                <a:cs typeface="SutonnyMJ" pitchFamily="2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7 = 49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99962" y="5161764"/>
            <a:ext cx="1494969" cy="603250"/>
            <a:chOff x="7699962" y="5161764"/>
            <a:chExt cx="1494969" cy="60325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211846"/>
                </p:ext>
              </p:extLst>
            </p:nvPr>
          </p:nvGraphicFramePr>
          <p:xfrm>
            <a:off x="7699962" y="5161764"/>
            <a:ext cx="1211262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6" name="Equation" r:id="rId3" imgW="431640" imgH="241200" progId="Equation.3">
                    <p:embed/>
                  </p:oleObj>
                </mc:Choice>
                <mc:Fallback>
                  <p:oleObj name="Equation" r:id="rId3" imgW="4316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699962" y="5161764"/>
                          <a:ext cx="1211262" cy="603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6473062"/>
                </p:ext>
              </p:extLst>
            </p:nvPr>
          </p:nvGraphicFramePr>
          <p:xfrm>
            <a:off x="8909181" y="5309185"/>
            <a:ext cx="28575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" name="Equation" r:id="rId5" imgW="114120" imgH="139680" progId="Equation.3">
                    <p:embed/>
                  </p:oleObj>
                </mc:Choice>
                <mc:Fallback>
                  <p:oleObj name="Equation" r:id="rId5" imgW="11412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909181" y="5309185"/>
                          <a:ext cx="285750" cy="349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2037161" y="5852996"/>
            <a:ext cx="5371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তাহলে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5218092" y="1389919"/>
            <a:ext cx="632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দিক সমান বেষ্টিত ঘরকে আমরা কি বলতে পারি?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28823" y="1952802"/>
            <a:ext cx="632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কতগুলো বোতাম দেখতে পাচ্ছ?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8823" y="2535410"/>
            <a:ext cx="660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সারিতে একই ভাবে সাজালে কতগুলো বোতাম লাগবে?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28823" y="3073279"/>
            <a:ext cx="4278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৪টি করে সাজালে লাগবে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44430" y="3679503"/>
            <a:ext cx="4278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৫টি করে সাজালে লাগবে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48507" y="4305090"/>
            <a:ext cx="4278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৭টি করে সাজালে লাগবে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368972" y="3058630"/>
            <a:ext cx="907143" cy="5266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9390743" y="3690004"/>
            <a:ext cx="907143" cy="5266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383489" y="4306858"/>
            <a:ext cx="907143" cy="5266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336611" y="5324578"/>
            <a:ext cx="3881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সংখ্যাগুলোকে কি বলা হয়?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50287" y="3026302"/>
            <a:ext cx="551542" cy="187327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94123" y="5324578"/>
            <a:ext cx="9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36611" y="4838193"/>
            <a:ext cx="3881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সংখ্যাগুলোকে কি বলা হয়?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93811" y="4882795"/>
            <a:ext cx="9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05811" y="5867438"/>
            <a:ext cx="9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4" grpId="0" animBg="1"/>
      <p:bldP spid="26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" grpId="0"/>
      <p:bldP spid="47" grpId="0"/>
      <p:bldP spid="48" grpId="0"/>
      <p:bldP spid="27" grpId="0"/>
      <p:bldP spid="30" grpId="0"/>
      <p:bldP spid="31" grpId="0"/>
      <p:bldP spid="33" grpId="0"/>
      <p:bldP spid="49" grpId="0"/>
      <p:bldP spid="50" grpId="0"/>
      <p:bldP spid="51" grpId="0"/>
      <p:bldP spid="2" grpId="0" animBg="1"/>
      <p:bldP spid="52" grpId="0" animBg="1"/>
      <p:bldP spid="53" grpId="0" animBg="1"/>
      <p:bldP spid="54" grpId="0"/>
      <p:bldP spid="8" grpId="0" animBg="1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528" y="519332"/>
            <a:ext cx="8534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6670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atin typeface="NikoshBAN" pitchFamily="2" charset="0"/>
                <a:cs typeface="NikoshBAN" pitchFamily="2" charset="0"/>
              </a:rPr>
              <a:t>বর্গমূল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2125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381000"/>
            <a:ext cx="85344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bn-BD" sz="8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8534400" cy="304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বর্গ এবং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বর্গমূল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উৎপাদকের সাহায্যে বর্গমূল নির্ণয় করতে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800" dirty="0">
                <a:latin typeface="NikoshBAN" pitchFamily="2" charset="0"/>
                <a:cs typeface="NikoshBAN" pitchFamily="2" charset="0"/>
              </a:rPr>
              <a:t>ভাগ প্রক্রিয়ার সাহায্যে বর্গমূল নির্ণয়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58377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54629" y="914402"/>
            <a:ext cx="9463314" cy="5323114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bn-BD" sz="3400" dirty="0">
                <a:latin typeface="NikoshBAN" pitchFamily="2" charset="0"/>
                <a:cs typeface="NikoshBAN" pitchFamily="2" charset="0"/>
              </a:rPr>
              <a:t>আমরা জানি বর্গ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মুলত একটি জ্যামিতিক চিত্র। যে আয়তের বাহূগুলো পরস্পর সমান, তাকে বর্গ বলে এবং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রা </a:t>
            </a:r>
            <a:r>
              <a:rPr lang="en-US" sz="3400" dirty="0" err="1">
                <a:latin typeface="NikoshBAN" pitchFamily="2" charset="0"/>
                <a:cs typeface="NikoshBAN" pitchFamily="2" charset="0"/>
              </a:rPr>
              <a:t>সী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মাবদ্ধ ক্ষেত্রটিকে বর্গক্ষেত্র বলে।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বর্গক্ষে</a:t>
            </a:r>
            <a:r>
              <a:rPr lang="en-US" sz="3400" dirty="0" err="1">
                <a:latin typeface="NikoshBAN" pitchFamily="2" charset="0"/>
                <a:cs typeface="NikoshBAN" pitchFamily="2" charset="0"/>
              </a:rPr>
              <a:t>ত্রের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 ক্ষেত্রফল হলো দৈ</a:t>
            </a:r>
            <a:r>
              <a:rPr lang="en-US" sz="3400" dirty="0" err="1">
                <a:latin typeface="NikoshBAN" pitchFamily="2" charset="0"/>
                <a:cs typeface="NikoshBAN" pitchFamily="2" charset="0"/>
              </a:rPr>
              <a:t>র্ঘ্য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 ও প্রস্থের গুনফল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1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400" dirty="0">
                <a:latin typeface="NikoshBAN" pitchFamily="2" charset="0"/>
                <a:cs typeface="NikoshBAN" pitchFamily="2" charset="0"/>
              </a:rPr>
              <a:t>কোনো সংখ্যাকে একই সংখ্যা </a:t>
            </a:r>
            <a:r>
              <a:rPr lang="en-US" sz="3400" dirty="0" err="1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রা গুন করলে যে গুনফল পা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য়া যায়,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তাকে ঐ সংখ্যার বর্গ বলে এবং সংখ্যাটিকে  গুনফলের বর্গমুল বলে। যেমন ৩</a:t>
            </a:r>
            <a:r>
              <a:rPr lang="bn-BD" sz="34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৩ বা ৯ কে ৩ এর বর্গ এবং ৩ কে ৯ এর বর্গমুল বলে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1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400" dirty="0">
                <a:latin typeface="NikoshBAN" pitchFamily="2" charset="0"/>
                <a:cs typeface="NikoshBAN" pitchFamily="2" charset="0"/>
              </a:rPr>
              <a:t>যে সংখ্যার বর্গমুল</a:t>
            </a:r>
            <a:r>
              <a:rPr lang="en-US" sz="3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কোনো পুর্ণ সংখ্যা বা ভগ্নাংশের সমান, তাকে পুর্ণ বর্গ বলা হয়।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12" y="536448"/>
            <a:ext cx="7168488" cy="1066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193" y="2442610"/>
            <a:ext cx="6927503" cy="2077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প্রশ্নঃ</a:t>
            </a:r>
          </a:p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		বর্গ এবং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বর্গমূল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08700" y="1683187"/>
            <a:ext cx="2692500" cy="679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৩ মিনিট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86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</TotalTime>
  <Words>537</Words>
  <Application>Microsoft Office PowerPoint</Application>
  <PresentationFormat>Custom</PresentationFormat>
  <Paragraphs>150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Angles</vt:lpstr>
      <vt:lpstr>Equation</vt:lpstr>
      <vt:lpstr>PowerPoint Presentation</vt:lpstr>
      <vt:lpstr>PowerPoint Presentation</vt:lpstr>
      <vt:lpstr>শিক্ষক পরিচিতি</vt:lpstr>
      <vt:lpstr>শ্রেণি পরিচিতি</vt:lpstr>
      <vt:lpstr>PowerPoint Presentation</vt:lpstr>
      <vt:lpstr>এসো আজ আমাদের আলোচনার বিষয় </vt:lpstr>
      <vt:lpstr>শিখনফল</vt:lpstr>
      <vt:lpstr>PowerPoint Presentation</vt:lpstr>
      <vt:lpstr>একক কাজ</vt:lpstr>
      <vt:lpstr>সমাধান</vt:lpstr>
      <vt:lpstr>PowerPoint Presentation</vt:lpstr>
      <vt:lpstr>জোড়ায় কাজ</vt:lpstr>
      <vt:lpstr>PowerPoint Presentation</vt:lpstr>
      <vt:lpstr>PowerPoint Presentation</vt:lpstr>
      <vt:lpstr>দলীয় কাজ</vt:lpstr>
      <vt:lpstr>PowerPoint Presentation</vt:lpstr>
      <vt:lpstr>মূল্যায়ন</vt:lpstr>
      <vt:lpstr>বাড়ির কাজ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MECC</dc:creator>
  <cp:lastModifiedBy>Windows User</cp:lastModifiedBy>
  <cp:revision>76</cp:revision>
  <dcterms:created xsi:type="dcterms:W3CDTF">2017-07-14T03:49:37Z</dcterms:created>
  <dcterms:modified xsi:type="dcterms:W3CDTF">2020-01-10T14:42:39Z</dcterms:modified>
</cp:coreProperties>
</file>