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70" r:id="rId5"/>
    <p:sldId id="259" r:id="rId6"/>
    <p:sldId id="261" r:id="rId7"/>
    <p:sldId id="262" r:id="rId8"/>
    <p:sldId id="264" r:id="rId9"/>
    <p:sldId id="260" r:id="rId10"/>
    <p:sldId id="278" r:id="rId11"/>
    <p:sldId id="271" r:id="rId12"/>
    <p:sldId id="265" r:id="rId13"/>
    <p:sldId id="269" r:id="rId14"/>
    <p:sldId id="275" r:id="rId15"/>
    <p:sldId id="276" r:id="rId16"/>
    <p:sldId id="277" r:id="rId17"/>
    <p:sldId id="272" r:id="rId18"/>
    <p:sldId id="273" r:id="rId19"/>
    <p:sldId id="267" r:id="rId20"/>
    <p:sldId id="268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B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0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051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440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712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00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5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1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0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3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5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3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C84E-5F33-41C7-957F-45017E56C6FD}" type="datetimeFigureOut">
              <a:rPr lang="en-US" smtClean="0"/>
              <a:t>10-Jan-20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BD4FD2-D360-49B3-BC09-E2DD19754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14"/>
            <a:ext cx="4563326" cy="6878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63326" y="-20714"/>
            <a:ext cx="7628674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পাঠে</a:t>
            </a:r>
            <a:r>
              <a:rPr lang="bn-BD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endParaRPr lang="en-US" sz="2400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0070C0"/>
                </a:solidFill>
              </a:rPr>
              <a:t>উপ</a:t>
            </a:r>
            <a:r>
              <a:rPr lang="bn-BD" sz="2400" dirty="0" smtClean="0">
                <a:solidFill>
                  <a:srgbClr val="0070C0"/>
                </a:solidFill>
              </a:rPr>
              <a:t>স্থিত সকলকে</a:t>
            </a:r>
          </a:p>
          <a:p>
            <a:pPr algn="ctr"/>
            <a:r>
              <a:rPr lang="bn-BD" sz="24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bn-BD" sz="11500" dirty="0" smtClean="0">
                <a:solidFill>
                  <a:srgbClr val="FF0000"/>
                </a:solidFill>
              </a:rPr>
              <a:t>স্বাগতম</a:t>
            </a:r>
          </a:p>
          <a:p>
            <a:pPr algn="ctr"/>
            <a:r>
              <a:rPr lang="bn-BD" sz="4800" dirty="0" smtClean="0"/>
              <a:t>ও</a:t>
            </a:r>
          </a:p>
          <a:p>
            <a:pPr algn="ctr"/>
            <a:r>
              <a:rPr lang="bn-BD" sz="8000" dirty="0" smtClean="0">
                <a:solidFill>
                  <a:srgbClr val="C00000"/>
                </a:solidFill>
              </a:rPr>
              <a:t>আভিনন্দন</a:t>
            </a:r>
            <a:r>
              <a:rPr lang="bn-BD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5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81354" y="295422"/>
            <a:ext cx="11605846" cy="135049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</a:rPr>
              <a:t> চলো আমরা ভিডিও দেখি ।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" name="Bevel 1"/>
          <p:cNvSpPr/>
          <p:nvPr/>
        </p:nvSpPr>
        <p:spPr>
          <a:xfrm>
            <a:off x="281354" y="1758462"/>
            <a:ext cx="11605846" cy="492369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 “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আতা গাছে তোতা পাখি “</a:t>
            </a:r>
            <a:r>
              <a:rPr lang="en-US" sz="5400" b="1" dirty="0" smtClean="0">
                <a:solidFill>
                  <a:schemeClr val="tx1"/>
                </a:solidFill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BD" sz="5400" b="1" dirty="0" smtClean="0">
                <a:solidFill>
                  <a:schemeClr val="tx1"/>
                </a:solidFill>
              </a:rPr>
              <a:t>ছড়া গানের ভিডিও দেখাবো । 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8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80416" y="216544"/>
            <a:ext cx="10387584" cy="641299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বাংলা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বই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এর</a:t>
            </a:r>
            <a:r>
              <a:rPr lang="en-US" sz="4000" b="1" dirty="0" smtClean="0">
                <a:solidFill>
                  <a:srgbClr val="0070C0"/>
                </a:solidFill>
              </a:rPr>
              <a:t> ৫ </a:t>
            </a:r>
            <a:r>
              <a:rPr lang="en-US" sz="4000" b="1" dirty="0" err="1" smtClean="0">
                <a:solidFill>
                  <a:srgbClr val="0070C0"/>
                </a:solidFill>
              </a:rPr>
              <a:t>পৃষ্ঠা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খোল</a:t>
            </a:r>
            <a:r>
              <a:rPr lang="en-US" sz="4000" b="1" dirty="0" smtClean="0">
                <a:solidFill>
                  <a:srgbClr val="0070C0"/>
                </a:solidFill>
              </a:rPr>
              <a:t> । 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1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0"/>
            <a:ext cx="12082817" cy="6858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039737" y="2019870"/>
            <a:ext cx="1282890" cy="450376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bg2">
                    <a:lumMod val="25000"/>
                  </a:schemeClr>
                </a:solidFill>
              </a:rPr>
              <a:t>মউ</a:t>
            </a: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 । 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9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536" y="109728"/>
            <a:ext cx="11911584" cy="6608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4" y="109727"/>
            <a:ext cx="12094465" cy="66231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17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0" y="109727"/>
            <a:ext cx="11960790" cy="67482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601974" y="5090615"/>
            <a:ext cx="4864608" cy="154219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ডালিম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গাছে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মউ</a:t>
            </a:r>
            <a:r>
              <a:rPr lang="en-US" sz="4000" b="1" dirty="0" smtClean="0">
                <a:solidFill>
                  <a:srgbClr val="7030A0"/>
                </a:solidFill>
              </a:rPr>
              <a:t> ।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2" y="0"/>
            <a:ext cx="12028227" cy="67602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ounded Rectangle 2"/>
          <p:cNvSpPr/>
          <p:nvPr/>
        </p:nvSpPr>
        <p:spPr>
          <a:xfrm>
            <a:off x="1937982" y="5390866"/>
            <a:ext cx="8639033" cy="125559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rgbClr val="7030A0"/>
                </a:solidFill>
              </a:rPr>
              <a:t>এত ডাকি তবু কথা 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24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4" y="1"/>
            <a:ext cx="11858995" cy="663244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6364224" y="5540991"/>
            <a:ext cx="5644896" cy="10914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</a:rPr>
              <a:t> কও না কেন বউ</a:t>
            </a:r>
            <a:r>
              <a:rPr lang="en-US" sz="4400" b="1" dirty="0" smtClean="0">
                <a:solidFill>
                  <a:srgbClr val="7030A0"/>
                </a:solidFill>
              </a:rPr>
              <a:t> ।</a:t>
            </a:r>
            <a:r>
              <a:rPr lang="bn-BD" sz="4400" b="1" dirty="0" smtClean="0">
                <a:solidFill>
                  <a:srgbClr val="7030A0"/>
                </a:solidFill>
              </a:rPr>
              <a:t> 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54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112" y="0"/>
            <a:ext cx="10911840" cy="685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pPr algn="ctr"/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দলে ভাগ করে দিয়ে তাঁদের প্রত্যেককে কবিতাটি আবৃত্তি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 বলব ।    </a:t>
            </a:r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দলের অন্যরা মন দিয়ে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শোনবে  </a:t>
            </a:r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পর্যায়ক্রমে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  </a:t>
            </a:r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ছড়াটি আবৃত্তি করে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শোনাবে  </a:t>
            </a:r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90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85344" y="134112"/>
            <a:ext cx="11838432" cy="65349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70C0"/>
                </a:solidFill>
              </a:rPr>
              <a:t>মূল্যায়নঃ</a:t>
            </a:r>
          </a:p>
          <a:p>
            <a:pPr algn="ctr"/>
            <a:r>
              <a:rPr lang="bn-BD" dirty="0" smtClean="0"/>
              <a:t> </a:t>
            </a:r>
          </a:p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# ছড়াটি আবৃত্তি করতে বলব । 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68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51692" y="136479"/>
            <a:ext cx="11366696" cy="169232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/>
              <a:t> One day One word</a:t>
            </a:r>
            <a:endParaRPr lang="en-US" sz="4400" b="1" dirty="0"/>
          </a:p>
        </p:txBody>
      </p:sp>
      <p:sp>
        <p:nvSpPr>
          <p:cNvPr id="3" name="Bevel 2"/>
          <p:cNvSpPr/>
          <p:nvPr/>
        </p:nvSpPr>
        <p:spPr>
          <a:xfrm>
            <a:off x="351692" y="1828802"/>
            <a:ext cx="11366696" cy="502919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tx1"/>
                </a:solidFill>
              </a:rPr>
              <a:t> </a:t>
            </a:r>
            <a:r>
              <a:rPr lang="en-US" sz="6600" b="1" dirty="0" err="1" smtClean="0">
                <a:solidFill>
                  <a:schemeClr val="tx1"/>
                </a:solidFill>
              </a:rPr>
              <a:t>আতা</a:t>
            </a:r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7200" dirty="0" smtClean="0"/>
              <a:t>=</a:t>
            </a:r>
            <a:r>
              <a:rPr lang="en-US" dirty="0" smtClean="0"/>
              <a:t>   </a:t>
            </a:r>
            <a:r>
              <a:rPr lang="en-US" sz="5400" b="1" dirty="0" err="1" smtClean="0">
                <a:solidFill>
                  <a:srgbClr val="7030A0"/>
                </a:solidFill>
              </a:rPr>
              <a:t>একটি</a:t>
            </a:r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</a:rPr>
              <a:t>ফলের</a:t>
            </a:r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</a:rPr>
              <a:t>নাম</a:t>
            </a:r>
            <a:r>
              <a:rPr lang="en-US" sz="5400" b="1" dirty="0" smtClean="0">
                <a:solidFill>
                  <a:srgbClr val="7030A0"/>
                </a:solidFill>
              </a:rPr>
              <a:t> ।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1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291840" y="309490"/>
            <a:ext cx="4206240" cy="12520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                                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gular Pentagon 2"/>
          <p:cNvSpPr/>
          <p:nvPr/>
        </p:nvSpPr>
        <p:spPr>
          <a:xfrm>
            <a:off x="379828" y="1709225"/>
            <a:ext cx="10030264" cy="5148775"/>
          </a:xfrm>
          <a:prstGeom prst="pent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</a:rPr>
              <a:t>তাছলিমা আক্তার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</a:rPr>
              <a:t> </a:t>
            </a:r>
            <a:r>
              <a:rPr lang="bn-BD" sz="3200" dirty="0" smtClean="0">
                <a:solidFill>
                  <a:schemeClr val="tx1"/>
                </a:solidFill>
              </a:rPr>
              <a:t>প্রধান শিক্ষক </a:t>
            </a:r>
          </a:p>
          <a:p>
            <a:pPr algn="ctr"/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</a:rPr>
              <a:t>রাংগা ঝিরি মোঃ ইউনুছ চৌঃ সঃপ্রাঃবিঃ</a:t>
            </a:r>
          </a:p>
          <a:p>
            <a:pPr algn="ctr"/>
            <a:r>
              <a:rPr lang="bn-BD" sz="2400" dirty="0" smtClean="0">
                <a:solidFill>
                  <a:srgbClr val="7030A0"/>
                </a:solidFill>
              </a:rPr>
              <a:t>লামা , বান্দরবান ।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3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616590" y="323557"/>
            <a:ext cx="6766561" cy="14630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/>
              <a:t> বাড়ির কাজ </a:t>
            </a:r>
            <a:endParaRPr lang="en-US" sz="4400" b="1" dirty="0"/>
          </a:p>
        </p:txBody>
      </p:sp>
      <p:sp>
        <p:nvSpPr>
          <p:cNvPr id="3" name="Bevel 2"/>
          <p:cNvSpPr/>
          <p:nvPr/>
        </p:nvSpPr>
        <p:spPr>
          <a:xfrm>
            <a:off x="759655" y="1786597"/>
            <a:ext cx="10100603" cy="507140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/>
              <a:t>আতা ফলের ছবি এঁকে আনবে ।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368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4" y="204303"/>
            <a:ext cx="11627893" cy="63925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487424" y="3255264"/>
            <a:ext cx="9204960" cy="2767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b="1" dirty="0">
                <a:solidFill>
                  <a:srgbClr val="002060"/>
                </a:solidFill>
              </a:rPr>
              <a:t> </a:t>
            </a:r>
            <a:r>
              <a:rPr lang="bn-BD" sz="16600" b="1" dirty="0" smtClean="0">
                <a:solidFill>
                  <a:srgbClr val="00B0F0"/>
                </a:solidFill>
              </a:rPr>
              <a:t> ধন্যবাদ </a:t>
            </a:r>
            <a:endParaRPr lang="en-US" sz="1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9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583810"/>
            <a:ext cx="2475494" cy="1204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</a:t>
            </a:r>
            <a:r>
              <a:rPr lang="bn-BD" sz="4000" b="1" i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 পরিচিতি </a:t>
            </a:r>
            <a:endParaRPr lang="en-US" sz="4000" b="1" i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ardrop 2"/>
          <p:cNvSpPr/>
          <p:nvPr/>
        </p:nvSpPr>
        <p:spPr>
          <a:xfrm>
            <a:off x="1533377" y="1223889"/>
            <a:ext cx="10199078" cy="5634110"/>
          </a:xfrm>
          <a:prstGeom prst="teardrop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১ম</a:t>
            </a:r>
            <a:endParaRPr lang="bn-BD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bn-BD" sz="44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ছড়া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আতা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----</a:t>
            </a:r>
            <a:r>
              <a:rPr lang="en-US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কেন বউ।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১/২০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ইং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০ </a:t>
            </a:r>
            <a:r>
              <a:rPr lang="en-US" sz="4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0" y="0"/>
            <a:ext cx="11875008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শোনাঃ</a:t>
            </a:r>
          </a:p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২.১.১ ছড়া শুনে আনন্দলাভ করবে ও তাঁর অভিব্যক্তি প্রকাশ </a:t>
            </a:r>
          </a:p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করবে ।</a:t>
            </a:r>
          </a:p>
          <a:p>
            <a:endParaRPr lang="bn-BD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বলাঃ</a:t>
            </a:r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২.১.১। পাঠ্য বইয়ের ছড়া স্পষ্টভাবে বলতে পারবে ।</a:t>
            </a:r>
          </a:p>
          <a:p>
            <a:r>
              <a:rPr lang="bn-BD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২.১.২ পাঠ্য বই বহির্ভূত ছড়া স্পষ্টভাবে বলতে পারবে । </a:t>
            </a:r>
          </a:p>
        </p:txBody>
      </p:sp>
      <p:sp>
        <p:nvSpPr>
          <p:cNvPr id="6" name="Bevel 5"/>
          <p:cNvSpPr/>
          <p:nvPr/>
        </p:nvSpPr>
        <p:spPr>
          <a:xfrm>
            <a:off x="2340864" y="1133856"/>
            <a:ext cx="1816608" cy="85344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শিখনফল</a:t>
            </a:r>
            <a:r>
              <a:rPr lang="bn-BD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3" y="126609"/>
            <a:ext cx="10832123" cy="53738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500469"/>
            <a:ext cx="11015003" cy="1357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smtClean="0">
                <a:solidFill>
                  <a:srgbClr val="002060"/>
                </a:solidFill>
              </a:rPr>
              <a:t>     </a:t>
            </a:r>
            <a:r>
              <a:rPr lang="bn-BD" sz="4400" dirty="0" smtClean="0">
                <a:solidFill>
                  <a:srgbClr val="002060"/>
                </a:solidFill>
              </a:rPr>
              <a:t>এটা কী ফল ?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3254" y="5500468"/>
            <a:ext cx="3548418" cy="1357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/>
                </a:solidFill>
              </a:rPr>
              <a:t>আতা</a:t>
            </a:r>
            <a:r>
              <a:rPr lang="en-US" sz="6600" b="1" dirty="0">
                <a:solidFill>
                  <a:schemeClr val="tx1"/>
                </a:solidFill>
              </a:rPr>
              <a:t> 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744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0"/>
            <a:ext cx="10832123" cy="5334000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211015" y="5373858"/>
            <a:ext cx="10958733" cy="14841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7030A0"/>
                </a:solidFill>
              </a:rPr>
              <a:t>  </a:t>
            </a:r>
            <a:r>
              <a:rPr lang="bn-BD" sz="6000" dirty="0" smtClean="0">
                <a:solidFill>
                  <a:srgbClr val="7030A0"/>
                </a:solidFill>
              </a:rPr>
              <a:t>এটা কী পাখি?</a:t>
            </a:r>
            <a:r>
              <a:rPr lang="en-US" sz="6000" dirty="0" smtClean="0">
                <a:solidFill>
                  <a:srgbClr val="7030A0"/>
                </a:solidFill>
              </a:rPr>
              <a:t>  </a:t>
            </a:r>
            <a:r>
              <a:rPr lang="bn-BD" sz="6000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69894" y="5334000"/>
            <a:ext cx="3756073" cy="14841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তোতা</a:t>
            </a:r>
            <a:r>
              <a:rPr lang="bn-BD" sz="6600" b="1" dirty="0" smtClean="0">
                <a:solidFill>
                  <a:srgbClr val="FF0000"/>
                </a:solidFill>
              </a:rPr>
              <a:t> </a:t>
            </a:r>
            <a:r>
              <a:rPr lang="bn-BD" sz="6600" b="1" dirty="0">
                <a:solidFill>
                  <a:srgbClr val="FF0000"/>
                </a:solidFill>
              </a:rPr>
              <a:t>।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3452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089"/>
            <a:ext cx="12192000" cy="4917009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0" y="5008098"/>
            <a:ext cx="12192000" cy="184990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dirty="0" smtClean="0">
                <a:solidFill>
                  <a:srgbClr val="7030A0"/>
                </a:solidFill>
              </a:rPr>
              <a:t>     </a:t>
            </a:r>
            <a:r>
              <a:rPr lang="bn-BD" sz="6000" dirty="0" smtClean="0">
                <a:solidFill>
                  <a:srgbClr val="7030A0"/>
                </a:solidFill>
              </a:rPr>
              <a:t>এটা কী ফল ? 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0593" y="5008098"/>
            <a:ext cx="3906129" cy="1849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C00000"/>
                </a:solidFill>
              </a:rPr>
              <a:t>ডালিম 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295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8812"/>
            <a:ext cx="6133514" cy="66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lowchart: Process 2"/>
          <p:cNvSpPr/>
          <p:nvPr/>
        </p:nvSpPr>
        <p:spPr>
          <a:xfrm>
            <a:off x="6175717" y="1"/>
            <a:ext cx="5092505" cy="6858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B0BB5"/>
                </a:solidFill>
              </a:rPr>
              <a:t> এটা কার ছবি ?</a:t>
            </a:r>
          </a:p>
        </p:txBody>
      </p:sp>
      <p:sp>
        <p:nvSpPr>
          <p:cNvPr id="4" name="Rectangle 3"/>
          <p:cNvSpPr/>
          <p:nvPr/>
        </p:nvSpPr>
        <p:spPr>
          <a:xfrm>
            <a:off x="6175717" y="4258101"/>
            <a:ext cx="5092505" cy="2599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solidFill>
                  <a:srgbClr val="C00000"/>
                </a:solidFill>
              </a:rPr>
              <a:t> বউ । </a:t>
            </a:r>
            <a:endParaRPr lang="en-US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6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688123" y="295422"/>
            <a:ext cx="5416062" cy="167405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 </a:t>
            </a:r>
            <a:r>
              <a:rPr lang="en-US" sz="5400" dirty="0" err="1" smtClean="0"/>
              <a:t>পাঠ</a:t>
            </a:r>
            <a:r>
              <a:rPr lang="en-US" sz="5400" dirty="0" smtClean="0"/>
              <a:t> </a:t>
            </a:r>
            <a:r>
              <a:rPr lang="en-US" sz="5400" dirty="0" err="1" smtClean="0"/>
              <a:t>ঘোষনাঃ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3" name="Bevel 2"/>
          <p:cNvSpPr/>
          <p:nvPr/>
        </p:nvSpPr>
        <p:spPr>
          <a:xfrm>
            <a:off x="379828" y="2067951"/>
            <a:ext cx="9910220" cy="479004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</a:rPr>
              <a:t>আজ আমরা ,</a:t>
            </a:r>
          </a:p>
          <a:p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“ </a:t>
            </a:r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আতা গাছে তোতা পাখি ”</a:t>
            </a:r>
          </a:p>
          <a:p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ছড়াটি </a:t>
            </a:r>
            <a:r>
              <a:rPr lang="bn-BD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আবৃত্তি শিখবো ।  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6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244</Words>
  <Application>Microsoft Office PowerPoint</Application>
  <PresentationFormat>Widescreen</PresentationFormat>
  <Paragraphs>59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29</cp:revision>
  <dcterms:created xsi:type="dcterms:W3CDTF">2020-01-07T00:43:23Z</dcterms:created>
  <dcterms:modified xsi:type="dcterms:W3CDTF">2020-01-10T12:50:34Z</dcterms:modified>
</cp:coreProperties>
</file>